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95" r:id="rId5"/>
    <p:sldId id="330" r:id="rId6"/>
    <p:sldId id="316" r:id="rId7"/>
    <p:sldId id="317" r:id="rId8"/>
    <p:sldId id="308" r:id="rId9"/>
    <p:sldId id="309" r:id="rId10"/>
    <p:sldId id="315" r:id="rId11"/>
    <p:sldId id="324" r:id="rId12"/>
    <p:sldId id="331" r:id="rId13"/>
    <p:sldId id="332" r:id="rId14"/>
    <p:sldId id="271" r:id="rId15"/>
    <p:sldId id="311" r:id="rId16"/>
    <p:sldId id="310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296">
          <p15:clr>
            <a:srgbClr val="9AA0A6"/>
          </p15:clr>
        </p15:guide>
        <p15:guide id="3" pos="2976">
          <p15:clr>
            <a:srgbClr val="9AA0A6"/>
          </p15:clr>
        </p15:guide>
        <p15:guide id="4" pos="3883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ZHBxaPNjaUuKNGjzpUiiCYZq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F1689-075C-4F4A-8B7C-2BBFB62A9FFE}" v="10" dt="2025-10-03T08:03:11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76" y="60"/>
      </p:cViewPr>
      <p:guideLst>
        <p:guide pos="2880"/>
        <p:guide orient="horz" pos="1296"/>
        <p:guide pos="2976"/>
        <p:guide pos="3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ung, Annie" userId="aa4570cc-58ca-4f8e-b256-ac315193acf8" providerId="ADAL" clId="{DA0F1689-075C-4F4A-8B7C-2BBFB62A9FFE}"/>
    <pc:docChg chg="undo custSel addSld delSld modSld sldOrd">
      <pc:chgData name="Cheung, Annie" userId="aa4570cc-58ca-4f8e-b256-ac315193acf8" providerId="ADAL" clId="{DA0F1689-075C-4F4A-8B7C-2BBFB62A9FFE}" dt="2025-10-03T08:22:30.565" v="725" actId="20577"/>
      <pc:docMkLst>
        <pc:docMk/>
      </pc:docMkLst>
      <pc:sldChg chg="modSp mod">
        <pc:chgData name="Cheung, Annie" userId="aa4570cc-58ca-4f8e-b256-ac315193acf8" providerId="ADAL" clId="{DA0F1689-075C-4F4A-8B7C-2BBFB62A9FFE}" dt="2025-10-03T02:58:20.364" v="443" actId="20577"/>
        <pc:sldMkLst>
          <pc:docMk/>
          <pc:sldMk cId="1011768966" sldId="295"/>
        </pc:sldMkLst>
        <pc:spChg chg="mod">
          <ac:chgData name="Cheung, Annie" userId="aa4570cc-58ca-4f8e-b256-ac315193acf8" providerId="ADAL" clId="{DA0F1689-075C-4F4A-8B7C-2BBFB62A9FFE}" dt="2025-09-17T01:38:08.093" v="16" actId="20577"/>
          <ac:spMkLst>
            <pc:docMk/>
            <pc:sldMk cId="1011768966" sldId="295"/>
            <ac:spMk id="213" creationId="{00000000-0000-0000-0000-000000000000}"/>
          </ac:spMkLst>
        </pc:spChg>
        <pc:spChg chg="mod">
          <ac:chgData name="Cheung, Annie" userId="aa4570cc-58ca-4f8e-b256-ac315193acf8" providerId="ADAL" clId="{DA0F1689-075C-4F4A-8B7C-2BBFB62A9FFE}" dt="2025-10-03T02:58:20.364" v="443" actId="20577"/>
          <ac:spMkLst>
            <pc:docMk/>
            <pc:sldMk cId="1011768966" sldId="295"/>
            <ac:spMk id="214" creationId="{00000000-0000-0000-0000-000000000000}"/>
          </ac:spMkLst>
        </pc:spChg>
      </pc:sldChg>
      <pc:sldChg chg="addSp delSp modSp mod">
        <pc:chgData name="Cheung, Annie" userId="aa4570cc-58ca-4f8e-b256-ac315193acf8" providerId="ADAL" clId="{DA0F1689-075C-4F4A-8B7C-2BBFB62A9FFE}" dt="2025-09-25T06:52:48.368" v="442" actId="1076"/>
        <pc:sldMkLst>
          <pc:docMk/>
          <pc:sldMk cId="2581676790" sldId="309"/>
        </pc:sldMkLst>
        <pc:spChg chg="add mod">
          <ac:chgData name="Cheung, Annie" userId="aa4570cc-58ca-4f8e-b256-ac315193acf8" providerId="ADAL" clId="{DA0F1689-075C-4F4A-8B7C-2BBFB62A9FFE}" dt="2025-09-25T06:52:48.368" v="442" actId="1076"/>
          <ac:spMkLst>
            <pc:docMk/>
            <pc:sldMk cId="2581676790" sldId="309"/>
            <ac:spMk id="7" creationId="{68CDA757-D9F8-ABAA-8825-B3471F07DCC6}"/>
          </ac:spMkLst>
        </pc:spChg>
      </pc:sldChg>
      <pc:sldChg chg="modSp mod">
        <pc:chgData name="Cheung, Annie" userId="aa4570cc-58ca-4f8e-b256-ac315193acf8" providerId="ADAL" clId="{DA0F1689-075C-4F4A-8B7C-2BBFB62A9FFE}" dt="2025-10-03T06:29:10.209" v="533"/>
        <pc:sldMkLst>
          <pc:docMk/>
          <pc:sldMk cId="368777089" sldId="315"/>
        </pc:sldMkLst>
        <pc:spChg chg="mod">
          <ac:chgData name="Cheung, Annie" userId="aa4570cc-58ca-4f8e-b256-ac315193acf8" providerId="ADAL" clId="{DA0F1689-075C-4F4A-8B7C-2BBFB62A9FFE}" dt="2025-10-03T06:29:10.209" v="533"/>
          <ac:spMkLst>
            <pc:docMk/>
            <pc:sldMk cId="368777089" sldId="315"/>
            <ac:spMk id="3" creationId="{9292DC27-26DD-0988-63F5-F020C8A7A4DA}"/>
          </ac:spMkLst>
        </pc:spChg>
      </pc:sldChg>
      <pc:sldChg chg="modSp mod">
        <pc:chgData name="Cheung, Annie" userId="aa4570cc-58ca-4f8e-b256-ac315193acf8" providerId="ADAL" clId="{DA0F1689-075C-4F4A-8B7C-2BBFB62A9FFE}" dt="2025-10-03T08:22:30.565" v="725" actId="20577"/>
        <pc:sldMkLst>
          <pc:docMk/>
          <pc:sldMk cId="149328030" sldId="316"/>
        </pc:sldMkLst>
        <pc:spChg chg="mod">
          <ac:chgData name="Cheung, Annie" userId="aa4570cc-58ca-4f8e-b256-ac315193acf8" providerId="ADAL" clId="{DA0F1689-075C-4F4A-8B7C-2BBFB62A9FFE}" dt="2025-10-03T08:22:30.565" v="725" actId="20577"/>
          <ac:spMkLst>
            <pc:docMk/>
            <pc:sldMk cId="149328030" sldId="316"/>
            <ac:spMk id="2" creationId="{25C5EA53-6FD1-0084-5026-CB183D2C3024}"/>
          </ac:spMkLst>
        </pc:spChg>
        <pc:spChg chg="mod">
          <ac:chgData name="Cheung, Annie" userId="aa4570cc-58ca-4f8e-b256-ac315193acf8" providerId="ADAL" clId="{DA0F1689-075C-4F4A-8B7C-2BBFB62A9FFE}" dt="2025-10-03T06:33:15.140" v="698" actId="14100"/>
          <ac:spMkLst>
            <pc:docMk/>
            <pc:sldMk cId="149328030" sldId="316"/>
            <ac:spMk id="3" creationId="{1E7C9B68-DBC5-B2B9-6EE8-1CF30B2C1439}"/>
          </ac:spMkLst>
        </pc:spChg>
      </pc:sldChg>
      <pc:sldChg chg="del">
        <pc:chgData name="Cheung, Annie" userId="aa4570cc-58ca-4f8e-b256-ac315193acf8" providerId="ADAL" clId="{DA0F1689-075C-4F4A-8B7C-2BBFB62A9FFE}" dt="2025-09-25T06:17:39.610" v="341" actId="47"/>
        <pc:sldMkLst>
          <pc:docMk/>
          <pc:sldMk cId="4263838254" sldId="318"/>
        </pc:sldMkLst>
      </pc:sldChg>
      <pc:sldChg chg="del">
        <pc:chgData name="Cheung, Annie" userId="aa4570cc-58ca-4f8e-b256-ac315193acf8" providerId="ADAL" clId="{DA0F1689-075C-4F4A-8B7C-2BBFB62A9FFE}" dt="2025-09-25T06:17:40.810" v="342" actId="47"/>
        <pc:sldMkLst>
          <pc:docMk/>
          <pc:sldMk cId="173297257" sldId="319"/>
        </pc:sldMkLst>
      </pc:sldChg>
      <pc:sldChg chg="del">
        <pc:chgData name="Cheung, Annie" userId="aa4570cc-58ca-4f8e-b256-ac315193acf8" providerId="ADAL" clId="{DA0F1689-075C-4F4A-8B7C-2BBFB62A9FFE}" dt="2025-09-25T06:17:47.451" v="347" actId="47"/>
        <pc:sldMkLst>
          <pc:docMk/>
          <pc:sldMk cId="1732056734" sldId="321"/>
        </pc:sldMkLst>
      </pc:sldChg>
      <pc:sldChg chg="del">
        <pc:chgData name="Cheung, Annie" userId="aa4570cc-58ca-4f8e-b256-ac315193acf8" providerId="ADAL" clId="{DA0F1689-075C-4F4A-8B7C-2BBFB62A9FFE}" dt="2025-09-25T06:17:49.877" v="349" actId="47"/>
        <pc:sldMkLst>
          <pc:docMk/>
          <pc:sldMk cId="3923787541" sldId="322"/>
        </pc:sldMkLst>
      </pc:sldChg>
      <pc:sldChg chg="del">
        <pc:chgData name="Cheung, Annie" userId="aa4570cc-58ca-4f8e-b256-ac315193acf8" providerId="ADAL" clId="{DA0F1689-075C-4F4A-8B7C-2BBFB62A9FFE}" dt="2025-09-25T06:17:37.134" v="340" actId="47"/>
        <pc:sldMkLst>
          <pc:docMk/>
          <pc:sldMk cId="936239603" sldId="325"/>
        </pc:sldMkLst>
      </pc:sldChg>
      <pc:sldChg chg="del">
        <pc:chgData name="Cheung, Annie" userId="aa4570cc-58ca-4f8e-b256-ac315193acf8" providerId="ADAL" clId="{DA0F1689-075C-4F4A-8B7C-2BBFB62A9FFE}" dt="2025-09-25T06:17:41.558" v="343" actId="47"/>
        <pc:sldMkLst>
          <pc:docMk/>
          <pc:sldMk cId="1017268589" sldId="326"/>
        </pc:sldMkLst>
      </pc:sldChg>
      <pc:sldChg chg="del">
        <pc:chgData name="Cheung, Annie" userId="aa4570cc-58ca-4f8e-b256-ac315193acf8" providerId="ADAL" clId="{DA0F1689-075C-4F4A-8B7C-2BBFB62A9FFE}" dt="2025-09-25T06:17:42.308" v="344" actId="47"/>
        <pc:sldMkLst>
          <pc:docMk/>
          <pc:sldMk cId="3002406586" sldId="327"/>
        </pc:sldMkLst>
      </pc:sldChg>
      <pc:sldChg chg="del">
        <pc:chgData name="Cheung, Annie" userId="aa4570cc-58ca-4f8e-b256-ac315193acf8" providerId="ADAL" clId="{DA0F1689-075C-4F4A-8B7C-2BBFB62A9FFE}" dt="2025-09-25T06:17:46.596" v="346" actId="47"/>
        <pc:sldMkLst>
          <pc:docMk/>
          <pc:sldMk cId="2903164663" sldId="328"/>
        </pc:sldMkLst>
      </pc:sldChg>
      <pc:sldChg chg="del">
        <pc:chgData name="Cheung, Annie" userId="aa4570cc-58ca-4f8e-b256-ac315193acf8" providerId="ADAL" clId="{DA0F1689-075C-4F4A-8B7C-2BBFB62A9FFE}" dt="2025-09-25T06:17:50.548" v="350" actId="47"/>
        <pc:sldMkLst>
          <pc:docMk/>
          <pc:sldMk cId="1628532893" sldId="329"/>
        </pc:sldMkLst>
      </pc:sldChg>
      <pc:sldChg chg="modSp mod ord">
        <pc:chgData name="Cheung, Annie" userId="aa4570cc-58ca-4f8e-b256-ac315193acf8" providerId="ADAL" clId="{DA0F1689-075C-4F4A-8B7C-2BBFB62A9FFE}" dt="2025-10-03T06:32:20.197" v="678"/>
        <pc:sldMkLst>
          <pc:docMk/>
          <pc:sldMk cId="1955485470" sldId="330"/>
        </pc:sldMkLst>
        <pc:spChg chg="mod">
          <ac:chgData name="Cheung, Annie" userId="aa4570cc-58ca-4f8e-b256-ac315193acf8" providerId="ADAL" clId="{DA0F1689-075C-4F4A-8B7C-2BBFB62A9FFE}" dt="2025-10-03T06:32:11.452" v="676" actId="1076"/>
          <ac:spMkLst>
            <pc:docMk/>
            <pc:sldMk cId="1955485470" sldId="330"/>
            <ac:spMk id="3" creationId="{4595BCD4-1D5A-BC3F-90C5-63CB29885C29}"/>
          </ac:spMkLst>
        </pc:spChg>
      </pc:sldChg>
      <pc:sldChg chg="del">
        <pc:chgData name="Cheung, Annie" userId="aa4570cc-58ca-4f8e-b256-ac315193acf8" providerId="ADAL" clId="{DA0F1689-075C-4F4A-8B7C-2BBFB62A9FFE}" dt="2025-09-25T06:17:44.629" v="345" actId="47"/>
        <pc:sldMkLst>
          <pc:docMk/>
          <pc:sldMk cId="3453829756" sldId="331"/>
        </pc:sldMkLst>
      </pc:sldChg>
      <pc:sldChg chg="modSp new mod">
        <pc:chgData name="Cheung, Annie" userId="aa4570cc-58ca-4f8e-b256-ac315193acf8" providerId="ADAL" clId="{DA0F1689-075C-4F4A-8B7C-2BBFB62A9FFE}" dt="2025-09-25T06:48:57.377" v="437" actId="20577"/>
        <pc:sldMkLst>
          <pc:docMk/>
          <pc:sldMk cId="4136399305" sldId="331"/>
        </pc:sldMkLst>
        <pc:spChg chg="mod">
          <ac:chgData name="Cheung, Annie" userId="aa4570cc-58ca-4f8e-b256-ac315193acf8" providerId="ADAL" clId="{DA0F1689-075C-4F4A-8B7C-2BBFB62A9FFE}" dt="2025-09-25T06:18:19.711" v="383" actId="313"/>
          <ac:spMkLst>
            <pc:docMk/>
            <pc:sldMk cId="4136399305" sldId="331"/>
            <ac:spMk id="2" creationId="{BA0D2913-4F55-A144-4171-590DA7BFF74A}"/>
          </ac:spMkLst>
        </pc:spChg>
        <pc:spChg chg="mod">
          <ac:chgData name="Cheung, Annie" userId="aa4570cc-58ca-4f8e-b256-ac315193acf8" providerId="ADAL" clId="{DA0F1689-075C-4F4A-8B7C-2BBFB62A9FFE}" dt="2025-09-25T06:48:57.377" v="437" actId="20577"/>
          <ac:spMkLst>
            <pc:docMk/>
            <pc:sldMk cId="4136399305" sldId="331"/>
            <ac:spMk id="3" creationId="{D6FF4AF0-81C0-81C3-BCF4-3FD6EE470F00}"/>
          </ac:spMkLst>
        </pc:spChg>
      </pc:sldChg>
      <pc:sldChg chg="modSp new mod">
        <pc:chgData name="Cheung, Annie" userId="aa4570cc-58ca-4f8e-b256-ac315193acf8" providerId="ADAL" clId="{DA0F1689-075C-4F4A-8B7C-2BBFB62A9FFE}" dt="2025-09-25T06:18:57.623" v="435" actId="20577"/>
        <pc:sldMkLst>
          <pc:docMk/>
          <pc:sldMk cId="1048631422" sldId="332"/>
        </pc:sldMkLst>
        <pc:spChg chg="mod">
          <ac:chgData name="Cheung, Annie" userId="aa4570cc-58ca-4f8e-b256-ac315193acf8" providerId="ADAL" clId="{DA0F1689-075C-4F4A-8B7C-2BBFB62A9FFE}" dt="2025-09-25T06:18:57.623" v="435" actId="20577"/>
          <ac:spMkLst>
            <pc:docMk/>
            <pc:sldMk cId="1048631422" sldId="332"/>
            <ac:spMk id="2" creationId="{97D45347-F3BF-0192-45CA-BE387512D381}"/>
          </ac:spMkLst>
        </pc:spChg>
      </pc:sldChg>
      <pc:sldChg chg="del">
        <pc:chgData name="Cheung, Annie" userId="aa4570cc-58ca-4f8e-b256-ac315193acf8" providerId="ADAL" clId="{DA0F1689-075C-4F4A-8B7C-2BBFB62A9FFE}" dt="2025-09-25T06:17:48.610" v="348" actId="47"/>
        <pc:sldMkLst>
          <pc:docMk/>
          <pc:sldMk cId="1909263357" sldId="332"/>
        </pc:sldMkLst>
      </pc:sldChg>
      <pc:sldChg chg="new del">
        <pc:chgData name="Cheung, Annie" userId="aa4570cc-58ca-4f8e-b256-ac315193acf8" providerId="ADAL" clId="{DA0F1689-075C-4F4A-8B7C-2BBFB62A9FFE}" dt="2025-10-03T08:02:20.105" v="721" actId="2696"/>
        <pc:sldMkLst>
          <pc:docMk/>
          <pc:sldMk cId="3626342368" sldId="333"/>
        </pc:sldMkLst>
      </pc:sldChg>
      <pc:sldChg chg="add del">
        <pc:chgData name="Cheung, Annie" userId="aa4570cc-58ca-4f8e-b256-ac315193acf8" providerId="ADAL" clId="{DA0F1689-075C-4F4A-8B7C-2BBFB62A9FFE}" dt="2025-10-03T08:03:17.421" v="723" actId="2696"/>
        <pc:sldMkLst>
          <pc:docMk/>
          <pc:sldMk cId="3255590232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81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7EB6478A-8A2A-EC62-FE99-A4F1BA45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19CCCA49-6655-7187-CDAF-7B062D8DB0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26FE8279-66C2-446D-5855-52F53F0DC2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1007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E700234C-0EFF-603D-8F9D-E1861C4B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5274B1DA-580D-1288-7030-165A21505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1F872AA9-FDEB-0527-4CE5-71EC7B3AE2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8481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377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7AE876BB-533F-F63A-BBF9-480EF0B8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B3F41603-53AB-AFE3-0A98-5B5C9A1DA7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C04E8F0B-54F2-8C1B-1865-C4B571CA6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892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C27A1BC7-E788-4C1F-0363-F3618EC72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0c6e8e024_0_5:notes">
            <a:extLst>
              <a:ext uri="{FF2B5EF4-FFF2-40B4-BE49-F238E27FC236}">
                <a16:creationId xmlns:a16="http://schemas.microsoft.com/office/drawing/2014/main" id="{8EB396FA-41AC-2E3C-5C69-8F9B874DF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10c6e8e024_0_5:notes">
            <a:extLst>
              <a:ext uri="{FF2B5EF4-FFF2-40B4-BE49-F238E27FC236}">
                <a16:creationId xmlns:a16="http://schemas.microsoft.com/office/drawing/2014/main" id="{FF258CA0-059D-0505-894C-057C1B6089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5351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-Chubb blue">
  <p:cSld name="Divider slide-Chubb blu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2581275" y="0"/>
            <a:ext cx="6562725" cy="5143500"/>
          </a:xfrm>
          <a:custGeom>
            <a:avLst/>
            <a:gdLst/>
            <a:ahLst/>
            <a:cxnLst/>
            <a:rect l="l" t="t" r="r" b="b"/>
            <a:pathLst>
              <a:path w="8750300" h="6858000" extrusionOk="0">
                <a:moveTo>
                  <a:pt x="3748365" y="0"/>
                </a:moveTo>
                <a:lnTo>
                  <a:pt x="8750300" y="0"/>
                </a:lnTo>
                <a:lnTo>
                  <a:pt x="8750300" y="6858000"/>
                </a:lnTo>
                <a:lnTo>
                  <a:pt x="0" y="6858000"/>
                </a:lnTo>
                <a:lnTo>
                  <a:pt x="0" y="6855387"/>
                </a:lnTo>
                <a:lnTo>
                  <a:pt x="976102" y="6855387"/>
                </a:lnTo>
                <a:cubicBezTo>
                  <a:pt x="2518006" y="5126865"/>
                  <a:pt x="3467481" y="2813629"/>
                  <a:pt x="3748365" y="0"/>
                </a:cubicBezTo>
                <a:close/>
              </a:path>
            </a:pathLst>
          </a:custGeom>
          <a:solidFill>
            <a:srgbClr val="0067B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481013" y="2019872"/>
            <a:ext cx="4158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8280" y="247055"/>
            <a:ext cx="1182833" cy="4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 b="12671"/>
          <a:stretch/>
        </p:blipFill>
        <p:spPr>
          <a:xfrm>
            <a:off x="6210299" y="3133725"/>
            <a:ext cx="2071211" cy="2009775"/>
          </a:xfrm>
          <a:custGeom>
            <a:avLst/>
            <a:gdLst/>
            <a:ahLst/>
            <a:cxnLst/>
            <a:rect l="l" t="t" r="r" b="b"/>
            <a:pathLst>
              <a:path w="2761615" h="2679700" extrusionOk="0">
                <a:moveTo>
                  <a:pt x="0" y="0"/>
                </a:moveTo>
                <a:lnTo>
                  <a:pt x="2761615" y="0"/>
                </a:lnTo>
                <a:lnTo>
                  <a:pt x="2761615" y="2679700"/>
                </a:lnTo>
                <a:lnTo>
                  <a:pt x="0" y="267970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15" name="Google Shape;15;p17"/>
          <p:cNvCxnSpPr/>
          <p:nvPr/>
        </p:nvCxnSpPr>
        <p:spPr>
          <a:xfrm>
            <a:off x="465071" y="2921672"/>
            <a:ext cx="25920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465071" y="3134916"/>
            <a:ext cx="26520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81014" y="239314"/>
            <a:ext cx="67332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81014" y="1275160"/>
            <a:ext cx="8181900" cy="3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49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ubbglobal.sharepoint.com/:b:/r/sites/FSCCFinanceMCHM/Shared%20Documents/FSCC%20Finance%20(MCHM)/Sharing%20Document/OS%20Project/Payment%20Request%20Automation%20Flowchart-v3%20without%20UBR.pdf?csf=1&amp;web=1&amp;e=gbXL2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hubbglobal.sharepoint.com/sites/FSCCFinanceMCHM/Shared%20Documents/FSCC%20Finance%20(MCHM)/Sharing%20Document/OS%20Project/Walk%20through_Sample/%5bAudit%5dWalk%20through%20sample%20-%20OS25006198.xlsx?web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title"/>
          </p:nvPr>
        </p:nvSpPr>
        <p:spPr>
          <a:xfrm>
            <a:off x="465075" y="724050"/>
            <a:ext cx="4673996" cy="19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3900" b="1" dirty="0">
                <a:solidFill>
                  <a:srgbClr val="0067B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900" b="1" dirty="0">
                <a:solidFill>
                  <a:srgbClr val="0067B1"/>
                </a:solidFill>
                <a:latin typeface="Montserrat"/>
                <a:ea typeface="Montserrat"/>
                <a:cs typeface="Montserrat"/>
                <a:sym typeface="Montserrat"/>
              </a:rPr>
              <a:t>Audit Walkthrough</a:t>
            </a:r>
            <a:endParaRPr sz="3900" b="1" dirty="0">
              <a:solidFill>
                <a:srgbClr val="0067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"/>
          <p:cNvSpPr txBox="1">
            <a:spLocks noGrp="1"/>
          </p:cNvSpPr>
          <p:nvPr>
            <p:ph type="body" idx="1"/>
          </p:nvPr>
        </p:nvSpPr>
        <p:spPr>
          <a:xfrm>
            <a:off x="465075" y="3142650"/>
            <a:ext cx="3483148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" sz="1900" dirty="0">
                <a:solidFill>
                  <a:schemeClr val="dk1"/>
                </a:solidFill>
                <a:latin typeface="Montserrat Medium"/>
                <a:ea typeface="Montserrat Medium"/>
                <a:sym typeface="Montserrat Medium"/>
              </a:rPr>
              <a:t>Certify Workdone Process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endParaRPr lang="en" sz="19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215" name="Google Shape;215;p1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16" name="Google Shape;216;p1"/>
          <p:cNvSpPr/>
          <p:nvPr/>
        </p:nvSpPr>
        <p:spPr>
          <a:xfrm>
            <a:off x="7572375" y="93475"/>
            <a:ext cx="1414800" cy="6843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700" y="231075"/>
            <a:ext cx="1172599" cy="48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76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5347-F3BF-0192-45CA-BE387512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 team – Invoice Input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19936-E878-C7DE-D2D5-7B235E4C2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481013" y="2019872"/>
            <a:ext cx="41589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" sz="4500" b="1">
                <a:solidFill>
                  <a:srgbClr val="0067B1"/>
                </a:solidFill>
                <a:latin typeface="Montserrat"/>
                <a:ea typeface="Montserrat"/>
                <a:cs typeface="Montserrat"/>
                <a:sym typeface="Montserrat"/>
              </a:rPr>
              <a:t>Q &amp; A</a:t>
            </a:r>
            <a:endParaRPr sz="4500" b="1">
              <a:solidFill>
                <a:srgbClr val="0067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15"/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02" name="Google Shape;402;p15"/>
          <p:cNvSpPr/>
          <p:nvPr/>
        </p:nvSpPr>
        <p:spPr>
          <a:xfrm>
            <a:off x="7572375" y="93475"/>
            <a:ext cx="1414800" cy="6843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700" y="231075"/>
            <a:ext cx="1172599" cy="48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2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2EB70EFB-C440-E75F-E274-CB4A5F52C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B2064A45-2262-C458-D03B-3079382A9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  <a:t>Appedix One – Employment Contribution %</a:t>
            </a: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82928001-2D83-6599-5718-496CD746F2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B3A837-C3A0-ACD6-BC54-85A9E5053472}"/>
              </a:ext>
            </a:extLst>
          </p:cNvPr>
          <p:cNvGraphicFramePr>
            <a:graphicFrameLocks noGrp="1"/>
          </p:cNvGraphicFramePr>
          <p:nvPr/>
        </p:nvGraphicFramePr>
        <p:xfrm>
          <a:off x="585527" y="1278626"/>
          <a:ext cx="2947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374">
                  <a:extLst>
                    <a:ext uri="{9D8B030D-6E8A-4147-A177-3AD203B41FA5}">
                      <a16:colId xmlns:a16="http://schemas.microsoft.com/office/drawing/2014/main" val="2806579027"/>
                    </a:ext>
                  </a:extLst>
                </a:gridCol>
                <a:gridCol w="1427602">
                  <a:extLst>
                    <a:ext uri="{9D8B030D-6E8A-4147-A177-3AD203B41FA5}">
                      <a16:colId xmlns:a16="http://schemas.microsoft.com/office/drawing/2014/main" val="3311218545"/>
                    </a:ext>
                  </a:extLst>
                </a:gridCol>
              </a:tblGrid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EC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5119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AA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6847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AA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70969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ACS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9281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ACS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2934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CHK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68134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CHK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78412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CSD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94809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CSD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77925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 err="1"/>
                        <a:t>Easilink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8053"/>
                  </a:ext>
                </a:extLst>
              </a:tr>
              <a:tr h="247065">
                <a:tc>
                  <a:txBody>
                    <a:bodyPr/>
                    <a:lstStyle/>
                    <a:p>
                      <a:r>
                        <a:rPr lang="en-US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795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42994E-2E03-06C5-C708-3D83B076E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58" y="1278626"/>
            <a:ext cx="5293049" cy="19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D8C43946-DCED-7A9A-9EE1-C05277C7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C219C50F-9FC2-2E0A-395C-96635396B1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800"/>
            </a:pPr>
            <a:r>
              <a:rPr lang="en" sz="2000">
                <a:latin typeface="Montserrat SemiBold"/>
                <a:ea typeface="Montserrat SemiBold"/>
                <a:cs typeface="Montserrat SemiBold"/>
                <a:sym typeface="Montserrat SemiBold"/>
              </a:rPr>
              <a:t>Appedix Two – Approval Flow Status</a:t>
            </a: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BF755CB8-0ED8-6468-C9BB-FAC6FB5548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485090-6507-2124-B626-EFE97B51A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01280"/>
              </p:ext>
            </p:extLst>
          </p:nvPr>
        </p:nvGraphicFramePr>
        <p:xfrm>
          <a:off x="481025" y="1339586"/>
          <a:ext cx="389285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84">
                  <a:extLst>
                    <a:ext uri="{9D8B030D-6E8A-4147-A177-3AD203B41FA5}">
                      <a16:colId xmlns:a16="http://schemas.microsoft.com/office/drawing/2014/main" val="2280727781"/>
                    </a:ext>
                  </a:extLst>
                </a:gridCol>
                <a:gridCol w="2382871">
                  <a:extLst>
                    <a:ext uri="{9D8B030D-6E8A-4147-A177-3AD203B41FA5}">
                      <a16:colId xmlns:a16="http://schemas.microsoft.com/office/drawing/2014/main" val="3424947896"/>
                    </a:ext>
                  </a:extLst>
                </a:gridCol>
              </a:tblGrid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Payment Request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60643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65432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UBR 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18297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UBR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18877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Approval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14893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Sub-con Notified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02988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Auto Voucher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89712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Manual Voucher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88670"/>
                  </a:ext>
                </a:extLst>
              </a:tr>
              <a:tr h="252803">
                <a:tc>
                  <a:txBody>
                    <a:bodyPr/>
                    <a:lstStyle/>
                    <a:p>
                      <a:r>
                        <a:rPr lang="en-US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3463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6BC9A1C-B624-6300-D3B7-67CCE79A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2" y="1339586"/>
            <a:ext cx="340457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3CB5-C416-EC0C-AE06-24F68FF8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BCD4-1D5A-BC3F-90C5-63CB29885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14" y="1003950"/>
            <a:ext cx="8181900" cy="3135600"/>
          </a:xfrm>
        </p:spPr>
        <p:txBody>
          <a:bodyPr/>
          <a:lstStyle/>
          <a:p>
            <a:pPr marL="571500" indent="-342900">
              <a:buAutoNum type="arabicParenR"/>
            </a:pPr>
            <a:r>
              <a:rPr lang="en-US" dirty="0"/>
              <a:t>In/Out of Scope</a:t>
            </a:r>
          </a:p>
          <a:p>
            <a:pPr marL="571500" indent="-342900">
              <a:buAutoNum type="arabicParenR"/>
            </a:pPr>
            <a:r>
              <a:rPr lang="en-US" dirty="0"/>
              <a:t>New Process Flow – Overview</a:t>
            </a:r>
          </a:p>
          <a:p>
            <a:pPr marL="571500" indent="-342900">
              <a:buAutoNum type="arabicParenR"/>
            </a:pPr>
            <a:r>
              <a:rPr lang="en-US" dirty="0"/>
              <a:t>New Process – Certify </a:t>
            </a:r>
            <a:r>
              <a:rPr lang="en-US" dirty="0" err="1"/>
              <a:t>Workdone</a:t>
            </a:r>
            <a:r>
              <a:rPr lang="en-US" dirty="0"/>
              <a:t> Request</a:t>
            </a:r>
          </a:p>
          <a:p>
            <a:pPr marL="571500" indent="-342900">
              <a:buFont typeface="Arial"/>
              <a:buAutoNum type="arabicParenR"/>
            </a:pPr>
            <a:r>
              <a:rPr lang="en-US" dirty="0"/>
              <a:t>New Process – Invoice Input</a:t>
            </a:r>
          </a:p>
          <a:p>
            <a:pPr marL="571500" indent="-342900">
              <a:buAutoNum type="arabicParenR"/>
            </a:pPr>
            <a:r>
              <a:rPr lang="en-US" dirty="0"/>
              <a:t>Key Changes</a:t>
            </a:r>
          </a:p>
          <a:p>
            <a:pPr marL="571500" indent="-342900">
              <a:buAutoNum type="arabicParenR"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339A5-0EEE-0A7E-AC2C-86269BA6643C}"/>
              </a:ext>
            </a:extLst>
          </p:cNvPr>
          <p:cNvCxnSpPr>
            <a:cxnSpLocks/>
          </p:cNvCxnSpPr>
          <p:nvPr/>
        </p:nvCxnSpPr>
        <p:spPr>
          <a:xfrm flipV="1">
            <a:off x="481014" y="732740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8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F52C9-CDA5-73F3-9934-7DA70238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EA53-6FD1-0084-5026-CB183D2C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Scopes (In / Out)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9B68-DBC5-B2B9-6EE8-1CF30B2C1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193029" cy="3416400"/>
          </a:xfrm>
        </p:spPr>
        <p:txBody>
          <a:bodyPr/>
          <a:lstStyle/>
          <a:p>
            <a:pPr>
              <a:buFont typeface="+mj-lt"/>
              <a:buAutoNum type="alphaLcParenR"/>
            </a:pPr>
            <a:r>
              <a:rPr lang="en-US" dirty="0"/>
              <a:t>Order for Services (OS) </a:t>
            </a:r>
          </a:p>
          <a:p>
            <a:pPr>
              <a:buFont typeface="+mj-lt"/>
              <a:buAutoNum type="alphaLcParenR"/>
            </a:pPr>
            <a:r>
              <a:rPr lang="en-US" dirty="0"/>
              <a:t>Email </a:t>
            </a:r>
            <a:r>
              <a:rPr lang="en-US" dirty="0" err="1"/>
              <a:t>Workdone</a:t>
            </a:r>
            <a:r>
              <a:rPr lang="en-US" dirty="0"/>
              <a:t> &gt; JDE (Approval Matrix)</a:t>
            </a:r>
          </a:p>
          <a:p>
            <a:pPr>
              <a:buFont typeface="+mj-lt"/>
              <a:buAutoNum type="alphaLcParenR"/>
            </a:pPr>
            <a:r>
              <a:rPr lang="en-US" dirty="0"/>
              <a:t>Automatic Email </a:t>
            </a:r>
            <a:r>
              <a:rPr lang="en-US" dirty="0" err="1"/>
              <a:t>SubContactor</a:t>
            </a:r>
            <a:endParaRPr lang="en-US" dirty="0"/>
          </a:p>
          <a:p>
            <a:pPr>
              <a:buFont typeface="+mj-lt"/>
              <a:buAutoNum type="alphaLcParenR"/>
            </a:pPr>
            <a:r>
              <a:rPr lang="en-US" dirty="0"/>
              <a:t>The first validation – AI Processor</a:t>
            </a:r>
          </a:p>
          <a:p>
            <a:pPr>
              <a:buFont typeface="+mj-lt"/>
              <a:buAutoNum type="alphaLcParenR"/>
            </a:pPr>
            <a:r>
              <a:rPr lang="en-US" dirty="0"/>
              <a:t>The second validation - AP Officer (Full checking)</a:t>
            </a:r>
          </a:p>
          <a:p>
            <a:pPr>
              <a:buFont typeface="+mj-lt"/>
              <a:buAutoNum type="alphaLcParenR"/>
            </a:pPr>
            <a:r>
              <a:rPr lang="en-US" dirty="0"/>
              <a:t>The third validation - AP Manager Approval the batch (Sample check, and invoiced amount more than US$10,000)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1211E9-AFBF-D026-AA48-A5CAF2C1A0A7}"/>
              </a:ext>
            </a:extLst>
          </p:cNvPr>
          <p:cNvCxnSpPr>
            <a:cxnSpLocks/>
          </p:cNvCxnSpPr>
          <p:nvPr/>
        </p:nvCxnSpPr>
        <p:spPr>
          <a:xfrm flipV="1">
            <a:off x="432462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40ED9-2B5E-9CFF-29D7-17CA76DCE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EB0D-9FAB-7488-E948-388F6735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 of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4C5B2-8A5A-D044-B6BB-481E5B0A2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dirty="0"/>
              <a:t>OP, ON, OK, O9, ON and OT</a:t>
            </a:r>
          </a:p>
          <a:p>
            <a:pPr>
              <a:buFont typeface="+mj-lt"/>
              <a:buAutoNum type="alphaLcParenR"/>
            </a:pPr>
            <a:r>
              <a:rPr lang="en-US" dirty="0"/>
              <a:t>Create new discount line</a:t>
            </a:r>
          </a:p>
          <a:p>
            <a:pPr>
              <a:buFont typeface="+mj-lt"/>
              <a:buAutoNum type="alphaLcParenR"/>
            </a:pPr>
            <a:r>
              <a:rPr lang="en-US" dirty="0"/>
              <a:t>Match invoice without order</a:t>
            </a:r>
          </a:p>
          <a:p>
            <a:pPr>
              <a:buFont typeface="+mj-lt"/>
              <a:buAutoNum type="alphaLcParenR"/>
            </a:pPr>
            <a:r>
              <a:rPr lang="en-US" dirty="0"/>
              <a:t>Revenue projection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9FFD52-EBDD-6C99-F05C-48958825599B}"/>
              </a:ext>
            </a:extLst>
          </p:cNvPr>
          <p:cNvCxnSpPr>
            <a:cxnSpLocks/>
          </p:cNvCxnSpPr>
          <p:nvPr/>
        </p:nvCxnSpPr>
        <p:spPr>
          <a:xfrm flipV="1">
            <a:off x="416277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5639B75B-C908-C87F-FBB0-6BE76800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05F1102D-3BE3-D2F7-3D2D-973F914A6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  <a:t>New Process Flow - Overview</a:t>
            </a: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3C3BB0A7-1521-09E4-A869-A93F7057FD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Google Shape;222;g210c6e8e024_0_5">
            <a:extLst>
              <a:ext uri="{FF2B5EF4-FFF2-40B4-BE49-F238E27FC236}">
                <a16:creationId xmlns:a16="http://schemas.microsoft.com/office/drawing/2014/main" id="{405A1187-EFC4-2017-6595-381629E21D90}"/>
              </a:ext>
            </a:extLst>
          </p:cNvPr>
          <p:cNvSpPr txBox="1">
            <a:spLocks/>
          </p:cNvSpPr>
          <p:nvPr/>
        </p:nvSpPr>
        <p:spPr>
          <a:xfrm>
            <a:off x="481025" y="761550"/>
            <a:ext cx="3610940" cy="409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0" indent="0">
              <a:buSzPts val="1500"/>
            </a:pPr>
            <a:endParaRPr lang="en-US" sz="800" b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/>
            <a:endParaRPr lang="en-US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32EB3B-56CB-CC4C-169F-E170B36FA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42224"/>
              </p:ext>
            </p:extLst>
          </p:nvPr>
        </p:nvGraphicFramePr>
        <p:xfrm>
          <a:off x="481025" y="777353"/>
          <a:ext cx="825578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62591" imgH="5346481" progId="Acrobat.Document.DC">
                  <p:embed/>
                </p:oleObj>
              </mc:Choice>
              <mc:Fallback>
                <p:oleObj name="Acrobat Document" r:id="rId3" imgW="7562591" imgH="5346481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32EB3B-56CB-CC4C-169F-E170B36FA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25" y="777353"/>
                        <a:ext cx="8255782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3838C8-F734-24FF-92F6-EA3235F946BC}"/>
              </a:ext>
            </a:extLst>
          </p:cNvPr>
          <p:cNvCxnSpPr>
            <a:cxnSpLocks/>
          </p:cNvCxnSpPr>
          <p:nvPr/>
        </p:nvCxnSpPr>
        <p:spPr>
          <a:xfrm flipV="1">
            <a:off x="481014" y="732740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7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B311CBB6-59F8-4DFF-83CA-00C49695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0c6e8e024_0_5">
            <a:extLst>
              <a:ext uri="{FF2B5EF4-FFF2-40B4-BE49-F238E27FC236}">
                <a16:creationId xmlns:a16="http://schemas.microsoft.com/office/drawing/2014/main" id="{E746951D-AEE8-AE0B-3F9B-2DE8EA0A09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025" y="249249"/>
            <a:ext cx="6932700" cy="68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  <a:t>New Process Flow – Certify Workdone Request</a:t>
            </a:r>
            <a:br>
              <a:rPr lang="en" sz="2000" b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000"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g210c6e8e024_0_5">
            <a:extLst>
              <a:ext uri="{FF2B5EF4-FFF2-40B4-BE49-F238E27FC236}">
                <a16:creationId xmlns:a16="http://schemas.microsoft.com/office/drawing/2014/main" id="{D701BFD5-0E6E-70C0-F5A3-9E0457958E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6807" y="4857156"/>
            <a:ext cx="184200" cy="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07E6B4-65EF-01E2-EAB3-FFB3CFB7CEAC}"/>
              </a:ext>
            </a:extLst>
          </p:cNvPr>
          <p:cNvCxnSpPr>
            <a:cxnSpLocks/>
          </p:cNvCxnSpPr>
          <p:nvPr/>
        </p:nvCxnSpPr>
        <p:spPr>
          <a:xfrm flipV="1">
            <a:off x="481025" y="686276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68CDA757-D9F8-ABAA-8825-B3471F07D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25" y="16110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Payment Request Automation Flowchart-v3 without UBR.pdf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7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64D0-3084-D4FE-962E-A422E7F6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DC27-26DD-0988-63F5-F020C8A7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AutoNum type="arabicParenR"/>
            </a:pPr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Certificate of Work Completion </a:t>
            </a:r>
            <a:r>
              <a:rPr lang="en-US" dirty="0"/>
              <a:t>must match one Invoice to one OS (</a:t>
            </a:r>
            <a:r>
              <a:rPr lang="en-US" dirty="0">
                <a:solidFill>
                  <a:srgbClr val="FF0000"/>
                </a:solidFill>
              </a:rPr>
              <a:t>One-to-One</a:t>
            </a:r>
            <a:r>
              <a:rPr lang="en-US" dirty="0"/>
              <a:t>).</a:t>
            </a:r>
          </a:p>
          <a:p>
            <a:pPr>
              <a:buAutoNum type="arabicParenR"/>
            </a:pPr>
            <a:r>
              <a:rPr lang="en-US" dirty="0"/>
              <a:t>Approval of the Certificate of Work Completion should follow the original </a:t>
            </a:r>
            <a:r>
              <a:rPr lang="en-US" dirty="0">
                <a:solidFill>
                  <a:srgbClr val="FF0000"/>
                </a:solidFill>
              </a:rPr>
              <a:t>OC/NC </a:t>
            </a:r>
            <a:r>
              <a:rPr lang="en-US" dirty="0"/>
              <a:t>approval routing.</a:t>
            </a:r>
          </a:p>
          <a:p>
            <a:pPr>
              <a:buAutoNum type="arabicParenR"/>
            </a:pPr>
            <a:r>
              <a:rPr lang="en-US" dirty="0"/>
              <a:t>Subcontractor invoice date cannot be earlier than the final approver's approval date.</a:t>
            </a:r>
          </a:p>
          <a:p>
            <a:pPr>
              <a:buFont typeface="+mj-lt"/>
              <a:buAutoNum type="arabicParenR"/>
            </a:pPr>
            <a:r>
              <a:rPr lang="en-US" dirty="0"/>
              <a:t>Invoice amount cannot exceed the certified amount.</a:t>
            </a:r>
          </a:p>
          <a:p>
            <a:pPr>
              <a:buFont typeface="+mj-lt"/>
              <a:buAutoNum type="arabicParenR"/>
            </a:pPr>
            <a:r>
              <a:rPr lang="en-US" dirty="0"/>
              <a:t>EC% is predefine and approved by the Branch GM.</a:t>
            </a:r>
          </a:p>
          <a:p>
            <a:pPr>
              <a:buFont typeface="+mj-lt"/>
              <a:buAutoNum type="arabicParenR"/>
            </a:pPr>
            <a:r>
              <a:rPr lang="en-US" dirty="0"/>
              <a:t>Retention amount cannot exceed 10% of the certified amount</a:t>
            </a:r>
          </a:p>
          <a:p>
            <a:pPr>
              <a:buFont typeface="+mj-lt"/>
              <a:buAutoNum type="arabicParenR"/>
            </a:pPr>
            <a:r>
              <a:rPr lang="en-US" dirty="0"/>
              <a:t>Contra Charge Debit Note should be ready before certification</a:t>
            </a:r>
          </a:p>
          <a:p>
            <a:pPr>
              <a:buAutoNum type="arabicParenR"/>
            </a:pPr>
            <a:r>
              <a:rPr lang="en-US" dirty="0"/>
              <a:t>For new project compliance with NEC4, the actual payment will be released 60 days after the last approver </a:t>
            </a:r>
            <a:r>
              <a:rPr lang="en-US" dirty="0" err="1"/>
              <a:t>authorise</a:t>
            </a:r>
            <a:r>
              <a:rPr lang="en-US" dirty="0"/>
              <a:t> the Certificate of Work Completion.</a:t>
            </a:r>
          </a:p>
          <a:p>
            <a:pPr>
              <a:buFont typeface="+mj-lt"/>
              <a:buAutoNum type="arabicParenR"/>
            </a:pPr>
            <a:r>
              <a:rPr lang="en-US" dirty="0"/>
              <a:t>Finance team will not longer accept the paper invoices, or approvals outside of JDE.</a:t>
            </a:r>
          </a:p>
          <a:p>
            <a:pPr>
              <a:buFont typeface="+mj-lt"/>
              <a:buAutoNum type="arabicParenR"/>
            </a:pPr>
            <a:r>
              <a:rPr lang="en-US" dirty="0"/>
              <a:t>SOX Control – PTP06 Three-Way Match is performed or Confirmation of goods receipt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7BBEEB-B9A8-D3F2-713D-BA656F0E6F95}"/>
              </a:ext>
            </a:extLst>
          </p:cNvPr>
          <p:cNvCxnSpPr>
            <a:cxnSpLocks/>
          </p:cNvCxnSpPr>
          <p:nvPr/>
        </p:nvCxnSpPr>
        <p:spPr>
          <a:xfrm flipV="1">
            <a:off x="311700" y="986751"/>
            <a:ext cx="8072267" cy="30974"/>
          </a:xfrm>
          <a:prstGeom prst="line">
            <a:avLst/>
          </a:prstGeom>
          <a:ln w="28575">
            <a:solidFill>
              <a:srgbClr val="1F2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F8D8D-699B-3DD3-4B2B-BFB14CBF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3" y="2019872"/>
            <a:ext cx="3758727" cy="778200"/>
          </a:xfrm>
        </p:spPr>
        <p:txBody>
          <a:bodyPr/>
          <a:lstStyle/>
          <a:p>
            <a:r>
              <a:rPr lang="en-US" dirty="0"/>
              <a:t>Certify </a:t>
            </a:r>
            <a:r>
              <a:rPr lang="en-US" dirty="0" err="1"/>
              <a:t>Workdone</a:t>
            </a:r>
            <a:r>
              <a:rPr lang="en-US" dirty="0"/>
              <a:t>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7646A-80BD-9EB1-5132-CBB09D2DA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2913-4F55-A144-4171-590DA7BF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Certify </a:t>
            </a:r>
            <a:r>
              <a:rPr lang="en-US" dirty="0" err="1"/>
              <a:t>Workdone</a:t>
            </a:r>
            <a:r>
              <a:rPr lang="en-US" dirty="0"/>
              <a:t>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F4AF0-81C0-81C3-BCF4-3FD6EE470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https://chubbglobal.sharepoint.com/sites/FSCCFinanceMCHM/Shared%20Documents/FSCC%20Finance%20(MCHM)/Sharing%20Document/OS%20Project/Walk%20through_Sample/Walk%20through%20sample%20-%20OS25006198%20Auditors.xlsx?web=1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93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12f400-359a-4926-91c8-0fb851e75ef1">
      <Terms xmlns="http://schemas.microsoft.com/office/infopath/2007/PartnerControls"/>
    </lcf76f155ced4ddcb4097134ff3c332f>
    <TaxCatchAll xmlns="4c2baecf-9aaa-43e8-ac17-e0f73ee0a0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FF84631EE7A4FA7862A91C70E402B" ma:contentTypeVersion="14" ma:contentTypeDescription="Create a new document." ma:contentTypeScope="" ma:versionID="05348e270b3c678d8578a21d7cb4fec7">
  <xsd:schema xmlns:xsd="http://www.w3.org/2001/XMLSchema" xmlns:xs="http://www.w3.org/2001/XMLSchema" xmlns:p="http://schemas.microsoft.com/office/2006/metadata/properties" xmlns:ns1="http://schemas.microsoft.com/sharepoint/v3" xmlns:ns2="4312f400-359a-4926-91c8-0fb851e75ef1" xmlns:ns3="4c2baecf-9aaa-43e8-ac17-e0f73ee0a056" targetNamespace="http://schemas.microsoft.com/office/2006/metadata/properties" ma:root="true" ma:fieldsID="f087b3858d312a2d17f08fb4101dc6d9" ns1:_="" ns2:_="" ns3:_="">
    <xsd:import namespace="http://schemas.microsoft.com/sharepoint/v3"/>
    <xsd:import namespace="4312f400-359a-4926-91c8-0fb851e75ef1"/>
    <xsd:import namespace="4c2baecf-9aaa-43e8-ac17-e0f73ee0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f400-359a-4926-91c8-0fb851e7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92c26d-c709-4b13-843e-cf74e5478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aecf-9aaa-43e8-ac17-e0f73ee0a0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3d427-2bad-43a6-915c-d8f761a530f6}" ma:internalName="TaxCatchAll" ma:showField="CatchAllData" ma:web="4c2baecf-9aaa-43e8-ac17-e0f73ee0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54BFE-DE86-4396-ACC1-787370C73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98C14-192A-4982-822D-E8BE310EB8DD}">
  <ds:schemaRefs>
    <ds:schemaRef ds:uri="4312f400-359a-4926-91c8-0fb851e75ef1"/>
    <ds:schemaRef ds:uri="4c2baecf-9aaa-43e8-ac17-e0f73ee0a05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7BA8A2-D799-4AD4-92FE-0D48A837F2BC}"/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422</Words>
  <Application>Microsoft Office PowerPoint</Application>
  <PresentationFormat>On-screen Show (16:9)</PresentationFormat>
  <Paragraphs>88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</vt:lpstr>
      <vt:lpstr>Montserrat SemiBold</vt:lpstr>
      <vt:lpstr>Montserrat</vt:lpstr>
      <vt:lpstr>Montserrat Medium</vt:lpstr>
      <vt:lpstr>Simple Light</vt:lpstr>
      <vt:lpstr>Acrobat Document</vt:lpstr>
      <vt:lpstr> Audit Walkthrough</vt:lpstr>
      <vt:lpstr>Agenda</vt:lpstr>
      <vt:lpstr>Scopes (In / Out)</vt:lpstr>
      <vt:lpstr>Out of Scope</vt:lpstr>
      <vt:lpstr>New Process Flow - Overview</vt:lpstr>
      <vt:lpstr>New Process Flow – Certify Workdone Request </vt:lpstr>
      <vt:lpstr>Key Changes</vt:lpstr>
      <vt:lpstr>Certify Workdone Process</vt:lpstr>
      <vt:lpstr>Certify Workdone Process</vt:lpstr>
      <vt:lpstr>AP team – Invoice Input Process</vt:lpstr>
      <vt:lpstr>Q &amp; A</vt:lpstr>
      <vt:lpstr>Appedix One – Employment Contribution %</vt:lpstr>
      <vt:lpstr>Appedix Two – Approval Flow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together as One Chubb</dc:title>
  <dc:creator>Malene Radoor Soerensen</dc:creator>
  <cp:lastModifiedBy>Cheung, Annie</cp:lastModifiedBy>
  <cp:revision>2</cp:revision>
  <dcterms:modified xsi:type="dcterms:W3CDTF">2025-10-03T08:22:41Z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2-bc88714345d2_Enabled">
    <vt:lpwstr>true</vt:lpwstr>
  </property>
  <property fmtid="{D5CDD505-2E9C-101B-9397-08002B2CF9AE}" pid="3" name="MSIP_Label_defa4170-0d19-0005-0002-bc88714345d2_SetDate">
    <vt:lpwstr>2025-05-14T01:55:08Z</vt:lpwstr>
  </property>
  <property fmtid="{D5CDD505-2E9C-101B-9397-08002B2CF9AE}" pid="4" name="MSIP_Label_defa4170-0d19-0005-0002-bc88714345d2_Method">
    <vt:lpwstr>Standard</vt:lpwstr>
  </property>
  <property fmtid="{D5CDD505-2E9C-101B-9397-08002B2CF9AE}" pid="5" name="MSIP_Label_defa4170-0d19-0005-0002-bc88714345d2_Name">
    <vt:lpwstr>defa4170-0d19-0005-0002-bc88714345d2</vt:lpwstr>
  </property>
  <property fmtid="{D5CDD505-2E9C-101B-9397-08002B2CF9AE}" pid="6" name="MSIP_Label_defa4170-0d19-0005-0002-bc88714345d2_SiteId">
    <vt:lpwstr>47995fc2-1f56-47ce-9137-a87caef4be74</vt:lpwstr>
  </property>
  <property fmtid="{D5CDD505-2E9C-101B-9397-08002B2CF9AE}" pid="7" name="MSIP_Label_defa4170-0d19-0005-0002-bc88714345d2_ActionId">
    <vt:lpwstr>8810bb86-2493-4fa7-8dd5-21f4cef81fb9</vt:lpwstr>
  </property>
  <property fmtid="{D5CDD505-2E9C-101B-9397-08002B2CF9AE}" pid="8" name="MSIP_Label_defa4170-0d19-0005-0002-bc88714345d2_ContentBits">
    <vt:lpwstr>0</vt:lpwstr>
  </property>
  <property fmtid="{D5CDD505-2E9C-101B-9397-08002B2CF9AE}" pid="9" name="MSIP_Label_defa4170-0d19-0005-0002-bc88714345d2_Tag">
    <vt:lpwstr>10, 3, 0, 1</vt:lpwstr>
  </property>
  <property fmtid="{D5CDD505-2E9C-101B-9397-08002B2CF9AE}" pid="10" name="ContentTypeId">
    <vt:lpwstr>0x01010011BFF84631EE7A4FA7862A91C70E402B</vt:lpwstr>
  </property>
  <property fmtid="{D5CDD505-2E9C-101B-9397-08002B2CF9AE}" pid="11" name="MediaServiceImageTags">
    <vt:lpwstr/>
  </property>
</Properties>
</file>