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147479717" r:id="rId5"/>
    <p:sldId id="2147479713" r:id="rId6"/>
    <p:sldId id="2147479718" r:id="rId7"/>
    <p:sldId id="2147479715" r:id="rId8"/>
    <p:sldId id="2147479730" r:id="rId9"/>
    <p:sldId id="2147479727" r:id="rId10"/>
    <p:sldId id="2147479707" r:id="rId11"/>
    <p:sldId id="2147479703" r:id="rId12"/>
    <p:sldId id="2147479708" r:id="rId13"/>
    <p:sldId id="2147479729" r:id="rId14"/>
    <p:sldId id="2147479728" r:id="rId15"/>
    <p:sldId id="2147375037" r:id="rId16"/>
    <p:sldId id="2147479716" r:id="rId17"/>
    <p:sldId id="2147479724" r:id="rId18"/>
    <p:sldId id="2147479720" r:id="rId19"/>
    <p:sldId id="2147479723" r:id="rId20"/>
    <p:sldId id="2147479721" r:id="rId21"/>
    <p:sldId id="2147479722" r:id="rId22"/>
    <p:sldId id="2147479726" r:id="rId23"/>
    <p:sldId id="2147479725" r:id="rId24"/>
    <p:sldId id="2147479687" r:id="rId25"/>
    <p:sldId id="21474797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7"/>
    <a:srgbClr val="A66BD3"/>
    <a:srgbClr val="16866C"/>
    <a:srgbClr val="87A810"/>
    <a:srgbClr val="E5CFBF"/>
    <a:srgbClr val="1DB390"/>
    <a:srgbClr val="0067B1"/>
    <a:srgbClr val="00A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>
        <p:guide orient="horz" pos="2160"/>
        <p:guide pos="3840"/>
        <p:guide orient="horz" pos="121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AF401C-FE2F-451B-9A67-9270E84A18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D159-A430-4CE0-9977-14002FFDC9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AFA5-E9BB-4896-AF40-3E9A485FD6F3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6DAD3-848B-43D2-9B0E-236086B2B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47785-6921-456E-A5A1-39EFEA88D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5421F-042A-4EB4-80D8-D21450FD3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9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D3385-B850-43AD-BE63-0E47533B178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4D40-A45D-43EA-B4F6-03840C338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5AF6B-CC0B-97F8-5C75-9482AC9B70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061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9A2CD842-1B05-DF49-A598-6DB66484B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8638" y="0"/>
            <a:ext cx="7853362" cy="6858000"/>
          </a:xfrm>
          <a:custGeom>
            <a:avLst/>
            <a:gdLst>
              <a:gd name="connsiteX0" fmla="*/ 2851427 w 7853362"/>
              <a:gd name="connsiteY0" fmla="*/ 0 h 6858000"/>
              <a:gd name="connsiteX1" fmla="*/ 7853362 w 7853362"/>
              <a:gd name="connsiteY1" fmla="*/ 0 h 6858000"/>
              <a:gd name="connsiteX2" fmla="*/ 7853362 w 7853362"/>
              <a:gd name="connsiteY2" fmla="*/ 6858000 h 6858000"/>
              <a:gd name="connsiteX3" fmla="*/ 0 w 7853362"/>
              <a:gd name="connsiteY3" fmla="*/ 6858000 h 6858000"/>
              <a:gd name="connsiteX4" fmla="*/ 0 w 7853362"/>
              <a:gd name="connsiteY4" fmla="*/ 6855387 h 6858000"/>
              <a:gd name="connsiteX5" fmla="*/ 79164 w 7853362"/>
              <a:gd name="connsiteY5" fmla="*/ 6855387 h 6858000"/>
              <a:gd name="connsiteX6" fmla="*/ 2851427 w 78533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362" h="6858000">
                <a:moveTo>
                  <a:pt x="2851427" y="0"/>
                </a:moveTo>
                <a:lnTo>
                  <a:pt x="7853362" y="0"/>
                </a:lnTo>
                <a:lnTo>
                  <a:pt x="7853362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79164" y="6855387"/>
                </a:lnTo>
                <a:cubicBezTo>
                  <a:pt x="1621068" y="5126865"/>
                  <a:pt x="2570543" y="2813629"/>
                  <a:pt x="285142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D26FD7-ABF3-1A4C-8EE5-459FCA3F3B4C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7EC88B-10BB-9278-02A0-7D95E939B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A7AEE-8B56-9287-39A0-9942F63312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2249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ivider slid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9A2CD842-1B05-DF49-A598-6DB66484B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8638" y="0"/>
            <a:ext cx="7853362" cy="6858000"/>
          </a:xfrm>
          <a:custGeom>
            <a:avLst/>
            <a:gdLst>
              <a:gd name="connsiteX0" fmla="*/ 2851427 w 7853362"/>
              <a:gd name="connsiteY0" fmla="*/ 0 h 6858000"/>
              <a:gd name="connsiteX1" fmla="*/ 7853362 w 7853362"/>
              <a:gd name="connsiteY1" fmla="*/ 0 h 6858000"/>
              <a:gd name="connsiteX2" fmla="*/ 7853362 w 7853362"/>
              <a:gd name="connsiteY2" fmla="*/ 6858000 h 6858000"/>
              <a:gd name="connsiteX3" fmla="*/ 0 w 7853362"/>
              <a:gd name="connsiteY3" fmla="*/ 6858000 h 6858000"/>
              <a:gd name="connsiteX4" fmla="*/ 0 w 7853362"/>
              <a:gd name="connsiteY4" fmla="*/ 6855387 h 6858000"/>
              <a:gd name="connsiteX5" fmla="*/ 79164 w 7853362"/>
              <a:gd name="connsiteY5" fmla="*/ 6855387 h 6858000"/>
              <a:gd name="connsiteX6" fmla="*/ 2851427 w 78533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362" h="6858000">
                <a:moveTo>
                  <a:pt x="2851427" y="0"/>
                </a:moveTo>
                <a:lnTo>
                  <a:pt x="7853362" y="0"/>
                </a:lnTo>
                <a:lnTo>
                  <a:pt x="7853362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79164" y="6855387"/>
                </a:lnTo>
                <a:cubicBezTo>
                  <a:pt x="1621068" y="5126865"/>
                  <a:pt x="2570543" y="2813629"/>
                  <a:pt x="285142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D26FD7-ABF3-1A4C-8EE5-459FCA3F3B4C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7EC88B-10BB-9278-02A0-7D95E939B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5D23C6-7993-9048-204C-AC379932F65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291351" y="329406"/>
            <a:ext cx="1576800" cy="61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2pPr>
            <a:lvl3pPr marL="0" indent="0">
              <a:spcBef>
                <a:spcPts val="0"/>
              </a:spcBef>
              <a:buNone/>
              <a:defRPr sz="100"/>
            </a:lvl3pPr>
            <a:lvl4pPr marL="0" indent="0">
              <a:spcBef>
                <a:spcPts val="0"/>
              </a:spcBef>
              <a:buNone/>
              <a:defRPr sz="100"/>
            </a:lvl4pPr>
            <a:lvl5pPr marL="0" indent="0">
              <a:spcBef>
                <a:spcPts val="0"/>
              </a:spcBef>
              <a:buNone/>
              <a:defRPr sz="1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0D4EB98-4D21-04A6-3E82-81F85342C5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280399" y="4179600"/>
            <a:ext cx="2761200" cy="26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2pPr>
            <a:lvl3pPr marL="0" indent="0">
              <a:spcBef>
                <a:spcPts val="0"/>
              </a:spcBef>
              <a:buNone/>
              <a:defRPr sz="100"/>
            </a:lvl3pPr>
            <a:lvl4pPr marL="0" indent="0">
              <a:spcBef>
                <a:spcPts val="0"/>
              </a:spcBef>
              <a:buNone/>
              <a:defRPr sz="100"/>
            </a:lvl4pPr>
            <a:lvl5pPr marL="0" indent="0">
              <a:spcBef>
                <a:spcPts val="0"/>
              </a:spcBef>
              <a:buNone/>
              <a:defRPr sz="1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89E6F-A365-3754-4657-3411A46BFE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5568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Chub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E9116-74B2-5981-7FA2-5084EE7782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5170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Innov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370A8-33B3-75E4-5461-1503299969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64214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Fi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F9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1D55B-5192-76F9-3103-D0C1442A21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2378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Securi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6C5A7-FDE2-EC42-BE8C-2B48D33D29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6455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ES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1DB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1059B-75B3-F6E2-7A18-46C9BF30A6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83767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Peop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80478-B7E7-4271-4A8C-390B10AEB1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8363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Vision+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58B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37A1C-0035-0753-4A23-60FD561E01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10613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CB1E-E464-F5BE-9EED-9BD31979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F429-9C67-C9AD-CBE8-36E278D46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352" y="1409699"/>
            <a:ext cx="5148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E7B15-1AED-F9E3-2247-982925817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774" y="1409701"/>
            <a:ext cx="5148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973B-6696-F5AE-249F-5B803AD1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64ED69-6198-B84B-9496-091318697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5115339"/>
            <a:ext cx="10927258" cy="755235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1"/>
            <a:r>
              <a:rPr lang="en-US"/>
              <a:t>Click to add master text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4891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C73C3-7AE7-44E5-8E43-A7554FF2C7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548660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CB1E-E464-F5BE-9EED-9BD31979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F429-9C67-C9AD-CBE8-36E278D46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352" y="1409699"/>
            <a:ext cx="3420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973B-6696-F5AE-249F-5B803AD1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64ED69-6198-B84B-9496-091318697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5115339"/>
            <a:ext cx="10927258" cy="755235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1"/>
            <a:r>
              <a:rPr lang="en-US"/>
              <a:t>Click to add master text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master text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64E760-83DC-F441-8F32-E70A0D4F69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90040" y="1412776"/>
            <a:ext cx="3420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3381D5-90FA-5347-9058-012A42C930D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8728" y="1412776"/>
            <a:ext cx="3420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131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9DE1F-13ED-C433-E393-2F16097C70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1352" y="1760936"/>
            <a:ext cx="5181600" cy="4109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05B8BF-D966-53F2-E21D-202C5F3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1760936"/>
            <a:ext cx="5181600" cy="4109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D3782-749E-3D18-CEA1-C2F6A02EE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3" y="1209994"/>
            <a:ext cx="5181600" cy="48577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0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83C6E-3407-0FA3-A16D-23C4DCF3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99" y="1209994"/>
            <a:ext cx="5181601" cy="48577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0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829C5-6FBE-395E-FD29-2EC280CD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44070-F48D-69A3-7C84-CEA108A8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748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0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1D898-942E-4091-667F-13F1D741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2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HIN BLUE LINE"/>
          <p:cNvCxnSpPr/>
          <p:nvPr>
            <p:custDataLst>
              <p:tags r:id="rId1"/>
            </p:custDataLst>
          </p:nvPr>
        </p:nvCxnSpPr>
        <p:spPr>
          <a:xfrm>
            <a:off x="520932" y="-212924"/>
            <a:ext cx="11139055" cy="0"/>
          </a:xfrm>
          <a:prstGeom prst="line">
            <a:avLst/>
          </a:prstGeom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CUMENT ID" hidden="1"/>
          <p:cNvSpPr txBox="1"/>
          <p:nvPr>
            <p:custDataLst>
              <p:tags r:id="rId2"/>
            </p:custDataLst>
          </p:nvPr>
        </p:nvSpPr>
        <p:spPr>
          <a:xfrm>
            <a:off x="2785303" y="382388"/>
            <a:ext cx="8863598" cy="6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lvl="0"/>
            <a:r>
              <a:rPr lang="en-US" sz="407"/>
              <a:t>UBSPROD\morganib [printed: ____] [saved: July 23, 2019 11:55 PM] T:\TRANSFER\01 NON-CCS\30_WK_Beg_22 Jul 2019\Isla\Completed\Template.pptx </a:t>
            </a:r>
          </a:p>
        </p:txBody>
      </p:sp>
      <p:grpSp>
        <p:nvGrpSpPr>
          <p:cNvPr id="20" name="PXP_GRIDLINES" hidden="1"/>
          <p:cNvGrpSpPr/>
          <p:nvPr/>
        </p:nvGrpSpPr>
        <p:grpSpPr>
          <a:xfrm>
            <a:off x="-37136" y="0"/>
            <a:ext cx="12234040" cy="6858000"/>
            <a:chOff x="-30640" y="0"/>
            <a:chExt cx="10093083" cy="7543800"/>
          </a:xfrm>
        </p:grpSpPr>
        <p:cxnSp>
          <p:nvCxnSpPr>
            <p:cNvPr id="33" name="Straight Connector 32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raftStamp" hidden="1"/>
          <p:cNvSpPr txBox="1"/>
          <p:nvPr>
            <p:custDataLst>
              <p:tags r:id="rId3"/>
            </p:custDataLst>
          </p:nvPr>
        </p:nvSpPr>
        <p:spPr>
          <a:xfrm>
            <a:off x="509849" y="229512"/>
            <a:ext cx="1308485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26" b="1" i="0" u="none" baseline="0">
                <a:solidFill>
                  <a:srgbClr val="E60000"/>
                </a:solidFill>
                <a:latin typeface="Arial"/>
              </a:rPr>
              <a:t>Draft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098E1347-CEDC-468E-BCF8-FA52FE315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1060" y="6310851"/>
            <a:ext cx="377574" cy="40485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723">
                <a:solidFill>
                  <a:srgbClr val="221E20"/>
                </a:solidFill>
                <a:latin typeface="+mn-lt"/>
              </a:defRPr>
            </a:lvl1pPr>
          </a:lstStyle>
          <a:p>
            <a:fld id="{69F69133-357F-4F42-9565-FFF8A33BC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AGE HEADING">
            <a:extLst>
              <a:ext uri="{FF2B5EF4-FFF2-40B4-BE49-F238E27FC236}">
                <a16:creationId xmlns:a16="http://schemas.microsoft.com/office/drawing/2014/main" id="{6E4AA586-DE3A-4188-8BC6-EBDF1A79BEE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26473" y="0"/>
            <a:ext cx="11139055" cy="9102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891" dirty="0">
                <a:solidFill>
                  <a:srgbClr val="00539B"/>
                </a:solidFill>
              </a:defRPr>
            </a:lvl1pPr>
          </a:lstStyle>
          <a:p>
            <a:pPr lvl="0"/>
            <a:r>
              <a:rPr lang="en-US"/>
              <a:t>&lt;&lt;Page heading&gt;&gt;</a:t>
            </a:r>
          </a:p>
        </p:txBody>
      </p:sp>
    </p:spTree>
    <p:extLst>
      <p:ext uri="{BB962C8B-B14F-4D97-AF65-F5344CB8AC3E}">
        <p14:creationId xmlns:p14="http://schemas.microsoft.com/office/powerpoint/2010/main" val="227107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B9D6E-B64F-70A4-551F-30A6DEC018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837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E40A7-CA6C-3541-0979-E9500519F8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865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09700"/>
            <a:ext cx="10909300" cy="5066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3"/>
            <a:ext cx="10909298" cy="4180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1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3"/>
            <a:ext cx="10909298" cy="4180885"/>
          </a:xfrm>
        </p:spPr>
        <p:txBody>
          <a:bodyPr numCol="3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5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2FF3DB1D-13DA-DB40-8A89-C8EAB61D0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5763" y="0"/>
            <a:ext cx="6726237" cy="6858000"/>
          </a:xfrm>
          <a:custGeom>
            <a:avLst/>
            <a:gdLst>
              <a:gd name="connsiteX0" fmla="*/ 1026546 w 6726237"/>
              <a:gd name="connsiteY0" fmla="*/ 0 h 6858000"/>
              <a:gd name="connsiteX1" fmla="*/ 6726237 w 6726237"/>
              <a:gd name="connsiteY1" fmla="*/ 0 h 6858000"/>
              <a:gd name="connsiteX2" fmla="*/ 6726237 w 6726237"/>
              <a:gd name="connsiteY2" fmla="*/ 6858000 h 6858000"/>
              <a:gd name="connsiteX3" fmla="*/ 0 w 6726237"/>
              <a:gd name="connsiteY3" fmla="*/ 6858000 h 6858000"/>
              <a:gd name="connsiteX4" fmla="*/ 0 w 6726237"/>
              <a:gd name="connsiteY4" fmla="*/ 6856667 h 6858000"/>
              <a:gd name="connsiteX5" fmla="*/ 3202517 w 6726237"/>
              <a:gd name="connsiteY5" fmla="*/ 6856667 h 6858000"/>
              <a:gd name="connsiteX6" fmla="*/ 1026546 w 672623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6237" h="6858000">
                <a:moveTo>
                  <a:pt x="1026546" y="0"/>
                </a:moveTo>
                <a:lnTo>
                  <a:pt x="6726237" y="0"/>
                </a:lnTo>
                <a:lnTo>
                  <a:pt x="6726237" y="6858000"/>
                </a:lnTo>
                <a:lnTo>
                  <a:pt x="0" y="6858000"/>
                </a:lnTo>
                <a:lnTo>
                  <a:pt x="0" y="6856667"/>
                </a:lnTo>
                <a:lnTo>
                  <a:pt x="3202517" y="6856667"/>
                </a:lnTo>
                <a:cubicBezTo>
                  <a:pt x="1889153" y="5094986"/>
                  <a:pt x="1132032" y="2771966"/>
                  <a:pt x="1026546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3"/>
            <a:ext cx="5362574" cy="4180885"/>
          </a:xfrm>
        </p:spPr>
        <p:txBody>
          <a:bodyPr numCol="1" spcCol="180000"/>
          <a:lstStyle>
            <a:lvl3pPr>
              <a:spcBef>
                <a:spcPts val="11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2"/>
            <a:ext cx="3514723" cy="4147431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6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idlines" hidden="1">
            <a:extLst>
              <a:ext uri="{FF2B5EF4-FFF2-40B4-BE49-F238E27FC236}">
                <a16:creationId xmlns:a16="http://schemas.microsoft.com/office/drawing/2014/main" id="{75712DD0-BBF6-2162-FF84-97F053C1BEC2}"/>
              </a:ext>
            </a:extLst>
          </p:cNvPr>
          <p:cNvGrpSpPr/>
          <p:nvPr userDrawn="1"/>
        </p:nvGrpSpPr>
        <p:grpSpPr>
          <a:xfrm>
            <a:off x="-1" y="-176609"/>
            <a:ext cx="12192039" cy="113077"/>
            <a:chOff x="-1" y="-176609"/>
            <a:chExt cx="12192039" cy="1130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774935-F24F-DB41-CB84-B5C4F415196D}"/>
                </a:ext>
              </a:extLst>
            </p:cNvPr>
            <p:cNvSpPr/>
            <p:nvPr userDrawn="1"/>
          </p:nvSpPr>
          <p:spPr>
            <a:xfrm flipV="1">
              <a:off x="4157815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2A7A23-9066-9A2F-12BA-64219710B808}"/>
                </a:ext>
              </a:extLst>
            </p:cNvPr>
            <p:cNvSpPr/>
            <p:nvPr userDrawn="1"/>
          </p:nvSpPr>
          <p:spPr>
            <a:xfrm flipV="1">
              <a:off x="7854231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EC9EA-CC50-93FD-E35C-9039E6BF63FA}"/>
                </a:ext>
              </a:extLst>
            </p:cNvPr>
            <p:cNvSpPr/>
            <p:nvPr userDrawn="1"/>
          </p:nvSpPr>
          <p:spPr>
            <a:xfrm flipV="1">
              <a:off x="3233711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55253B-C8B9-B213-0549-C2CABE83767A}"/>
                </a:ext>
              </a:extLst>
            </p:cNvPr>
            <p:cNvSpPr/>
            <p:nvPr userDrawn="1"/>
          </p:nvSpPr>
          <p:spPr>
            <a:xfrm flipV="1">
              <a:off x="2309607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53E685-AFB0-3808-02C0-41443FB78C4F}"/>
                </a:ext>
              </a:extLst>
            </p:cNvPr>
            <p:cNvSpPr/>
            <p:nvPr userDrawn="1"/>
          </p:nvSpPr>
          <p:spPr>
            <a:xfrm flipV="1">
              <a:off x="1385503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39E96B-AA98-8740-AD85-F44E2A1506CA}"/>
                </a:ext>
              </a:extLst>
            </p:cNvPr>
            <p:cNvSpPr/>
            <p:nvPr userDrawn="1"/>
          </p:nvSpPr>
          <p:spPr>
            <a:xfrm flipV="1">
              <a:off x="-1" y="-174106"/>
              <a:ext cx="6413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35EF18-40B9-9508-592E-825ACDB0B0E2}"/>
                </a:ext>
              </a:extLst>
            </p:cNvPr>
            <p:cNvSpPr/>
            <p:nvPr userDrawn="1"/>
          </p:nvSpPr>
          <p:spPr>
            <a:xfrm flipV="1">
              <a:off x="5081919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F907C7-C78D-3E5D-9D4C-B25DC042006E}"/>
                </a:ext>
              </a:extLst>
            </p:cNvPr>
            <p:cNvSpPr/>
            <p:nvPr userDrawn="1"/>
          </p:nvSpPr>
          <p:spPr>
            <a:xfrm flipV="1">
              <a:off x="6006023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F38D4F-DEA9-83FD-CC53-E7CDFD726285}"/>
                </a:ext>
              </a:extLst>
            </p:cNvPr>
            <p:cNvSpPr/>
            <p:nvPr userDrawn="1"/>
          </p:nvSpPr>
          <p:spPr>
            <a:xfrm flipV="1">
              <a:off x="6930127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AFE754-46E1-3D64-8D7D-FDFADE6C600C}"/>
                </a:ext>
              </a:extLst>
            </p:cNvPr>
            <p:cNvSpPr/>
            <p:nvPr userDrawn="1"/>
          </p:nvSpPr>
          <p:spPr>
            <a:xfrm flipV="1">
              <a:off x="8778335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90E372-E36D-0D7B-A3EF-779A78A71F8F}"/>
                </a:ext>
              </a:extLst>
            </p:cNvPr>
            <p:cNvSpPr/>
            <p:nvPr userDrawn="1"/>
          </p:nvSpPr>
          <p:spPr>
            <a:xfrm flipV="1">
              <a:off x="9702439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277D9C-E3A1-CA8B-4D2E-2D9B083A5095}"/>
                </a:ext>
              </a:extLst>
            </p:cNvPr>
            <p:cNvSpPr/>
            <p:nvPr userDrawn="1"/>
          </p:nvSpPr>
          <p:spPr>
            <a:xfrm flipV="1">
              <a:off x="10626543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A81F11-1656-D5A3-5479-A9B8032D2617}"/>
                </a:ext>
              </a:extLst>
            </p:cNvPr>
            <p:cNvSpPr/>
            <p:nvPr userDrawn="1"/>
          </p:nvSpPr>
          <p:spPr>
            <a:xfrm flipV="1">
              <a:off x="11550650" y="-176609"/>
              <a:ext cx="641388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668E0AB0-194F-73A3-1EAB-3AA898FC2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49715" b="39212"/>
          <a:stretch/>
        </p:blipFill>
        <p:spPr>
          <a:xfrm>
            <a:off x="-1" y="4516433"/>
            <a:ext cx="1740566" cy="23415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58F7F-EA99-BFEA-0CFD-2C65294D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6992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725E6-0AD0-F8C2-0848-43E86E252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2" y="1711353"/>
            <a:ext cx="10909298" cy="416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B73A-9082-6DB0-F00E-EBEA97D4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921532"/>
            <a:ext cx="2743200" cy="177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D62C7ED-EA11-4660-8D83-4EDD8630AB5A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B3420-8F4F-73C2-7C21-BE3DA3136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1352" y="6921532"/>
            <a:ext cx="2039585" cy="177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 cap="none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8068C-F84C-EC00-DD75-0749498A3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076" y="6476208"/>
            <a:ext cx="245268" cy="177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cap="none" baseline="0">
                <a:solidFill>
                  <a:schemeClr val="accent4"/>
                </a:solidFill>
                <a:latin typeface="+mn-lt"/>
              </a:defRPr>
            </a:lvl1pPr>
          </a:lstStyle>
          <a:p>
            <a:fld id="{BE375096-6367-4A46-9B35-1C341654C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A67BE01-0F1C-3000-08D0-5FD554030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83194" r="28994"/>
          <a:stretch/>
        </p:blipFill>
        <p:spPr>
          <a:xfrm>
            <a:off x="6782225" y="-2504"/>
            <a:ext cx="5409813" cy="142490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47C0F63-D5C6-D45B-F435-BE7135722E0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D75367-A008-F0C8-86DB-6CE2BEB8367D}"/>
              </a:ext>
            </a:extLst>
          </p:cNvPr>
          <p:cNvCxnSpPr/>
          <p:nvPr userDrawn="1"/>
        </p:nvCxnSpPr>
        <p:spPr>
          <a:xfrm>
            <a:off x="641352" y="6617497"/>
            <a:ext cx="1090929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25F4728-E2B0-A7EA-9BE6-7CECAF3F3B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9945" y="6691426"/>
            <a:ext cx="1666872" cy="10772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856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4" r:id="rId5"/>
    <p:sldLayoutId id="2147483650" r:id="rId6"/>
    <p:sldLayoutId id="2147483677" r:id="rId7"/>
    <p:sldLayoutId id="2147483678" r:id="rId8"/>
    <p:sldLayoutId id="2147483665" r:id="rId9"/>
    <p:sldLayoutId id="2147483675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76" r:id="rId17"/>
    <p:sldLayoutId id="2147483686" r:id="rId18"/>
    <p:sldLayoutId id="2147483652" r:id="rId19"/>
    <p:sldLayoutId id="2147483679" r:id="rId20"/>
    <p:sldLayoutId id="2147483653" r:id="rId21"/>
    <p:sldLayoutId id="2147483654" r:id="rId22"/>
    <p:sldLayoutId id="2147483655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82563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541338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8113" indent="-1381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1463" indent="-1238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●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04" userDrawn="1">
          <p15:clr>
            <a:srgbClr val="F26B43"/>
          </p15:clr>
        </p15:guide>
        <p15:guide id="4" pos="7276" userDrawn="1">
          <p15:clr>
            <a:srgbClr val="F26B43"/>
          </p15:clr>
        </p15:guide>
        <p15:guide id="5" pos="6807" userDrawn="1">
          <p15:clr>
            <a:srgbClr val="F26B43"/>
          </p15:clr>
        </p15:guide>
        <p15:guide id="6" pos="6693" userDrawn="1">
          <p15:clr>
            <a:srgbClr val="F26B43"/>
          </p15:clr>
        </p15:guide>
        <p15:guide id="7" pos="6227" userDrawn="1">
          <p15:clr>
            <a:srgbClr val="F26B43"/>
          </p15:clr>
        </p15:guide>
        <p15:guide id="8" pos="6113" userDrawn="1">
          <p15:clr>
            <a:srgbClr val="F26B43"/>
          </p15:clr>
        </p15:guide>
        <p15:guide id="9" pos="5643" userDrawn="1">
          <p15:clr>
            <a:srgbClr val="F26B43"/>
          </p15:clr>
        </p15:guide>
        <p15:guide id="10" pos="5528" userDrawn="1">
          <p15:clr>
            <a:srgbClr val="F26B43"/>
          </p15:clr>
        </p15:guide>
        <p15:guide id="11" pos="5061" userDrawn="1">
          <p15:clr>
            <a:srgbClr val="F26B43"/>
          </p15:clr>
        </p15:guide>
        <p15:guide id="12" pos="4946" userDrawn="1">
          <p15:clr>
            <a:srgbClr val="F26B43"/>
          </p15:clr>
        </p15:guide>
        <p15:guide id="13" pos="4479" userDrawn="1">
          <p15:clr>
            <a:srgbClr val="F26B43"/>
          </p15:clr>
        </p15:guide>
        <p15:guide id="14" pos="4365" userDrawn="1">
          <p15:clr>
            <a:srgbClr val="F26B43"/>
          </p15:clr>
        </p15:guide>
        <p15:guide id="15" pos="3897" userDrawn="1">
          <p15:clr>
            <a:srgbClr val="F26B43"/>
          </p15:clr>
        </p15:guide>
        <p15:guide id="16" pos="3782" userDrawn="1">
          <p15:clr>
            <a:srgbClr val="F26B43"/>
          </p15:clr>
        </p15:guide>
        <p15:guide id="17" pos="3315" userDrawn="1">
          <p15:clr>
            <a:srgbClr val="F26B43"/>
          </p15:clr>
        </p15:guide>
        <p15:guide id="18" pos="3201" userDrawn="1">
          <p15:clr>
            <a:srgbClr val="F26B43"/>
          </p15:clr>
        </p15:guide>
        <p15:guide id="19" pos="2733" userDrawn="1">
          <p15:clr>
            <a:srgbClr val="F26B43"/>
          </p15:clr>
        </p15:guide>
        <p15:guide id="20" pos="2618" userDrawn="1">
          <p15:clr>
            <a:srgbClr val="F26B43"/>
          </p15:clr>
        </p15:guide>
        <p15:guide id="21" pos="2036" userDrawn="1">
          <p15:clr>
            <a:srgbClr val="F26B43"/>
          </p15:clr>
        </p15:guide>
        <p15:guide id="22" pos="2151" userDrawn="1">
          <p15:clr>
            <a:srgbClr val="F26B43"/>
          </p15:clr>
        </p15:guide>
        <p15:guide id="23" pos="1568" userDrawn="1">
          <p15:clr>
            <a:srgbClr val="F26B43"/>
          </p15:clr>
        </p15:guide>
        <p15:guide id="24" pos="1454" userDrawn="1">
          <p15:clr>
            <a:srgbClr val="F26B43"/>
          </p15:clr>
        </p15:guide>
        <p15:guide id="25" pos="986" userDrawn="1">
          <p15:clr>
            <a:srgbClr val="F26B43"/>
          </p15:clr>
        </p15:guide>
        <p15:guide id="26" pos="872" userDrawn="1">
          <p15:clr>
            <a:srgbClr val="F26B43"/>
          </p15:clr>
        </p15:guide>
        <p15:guide id="27" orient="horz" pos="210" userDrawn="1">
          <p15:clr>
            <a:srgbClr val="F26B43"/>
          </p15:clr>
        </p15:guide>
        <p15:guide id="28" orient="horz" pos="448" userDrawn="1">
          <p15:clr>
            <a:srgbClr val="F26B43"/>
          </p15:clr>
        </p15:guide>
        <p15:guide id="29" orient="horz" pos="888" userDrawn="1">
          <p15:clr>
            <a:srgbClr val="F26B43"/>
          </p15:clr>
        </p15:guide>
        <p15:guide id="30" orient="horz" pos="4173" userDrawn="1">
          <p15:clr>
            <a:srgbClr val="F26B43"/>
          </p15:clr>
        </p15:guide>
        <p15:guide id="31" orient="horz" pos="3698" userDrawn="1">
          <p15:clr>
            <a:srgbClr val="F26B43"/>
          </p15:clr>
        </p15:guide>
        <p15:guide id="32" orient="horz" pos="595" userDrawn="1">
          <p15:clr>
            <a:srgbClr val="F26B43"/>
          </p15:clr>
        </p15:guide>
        <p15:guide id="33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chubbglobal.sharepoint.com/:f:/r/sites/FSCCProject/Shared%20Documents/Process%20Flow?csf=1&amp;web=1&amp;e=MjQeAE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ubbglobal.sharepoint.com/:f:/r/sites/FSCCProject/Shared%20Documents/Process%20Flow?csf=1&amp;web=1&amp;e=MjQeAE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chubbglobal.sharepoint.com/:f:/r/sites/FSCCProject/Shared%20Documents/Process%20Flow?csf=1&amp;web=1&amp;e=MjQeA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emf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4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0.emf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8CA6F-06DB-EA6A-5670-2C32E542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20" y="2969136"/>
            <a:ext cx="9387839" cy="699262"/>
          </a:xfrm>
        </p:spPr>
        <p:txBody>
          <a:bodyPr/>
          <a:lstStyle/>
          <a:p>
            <a:pPr algn="ctr"/>
            <a:r>
              <a:rPr lang="en-GB" sz="3600" dirty="0"/>
              <a:t>Digitalization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for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Field service capability centre (</a:t>
            </a:r>
            <a:r>
              <a:rPr lang="en-GB" sz="3600" dirty="0" err="1"/>
              <a:t>fscc</a:t>
            </a:r>
            <a:r>
              <a:rPr lang="en-GB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584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801DE-6718-0BD0-2C4E-9FC6E9D1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99" y="324044"/>
            <a:ext cx="9596304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Technologies – Process Automation Tools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6810FC5-28B3-A4EC-5150-13E1C37FDA02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17540" y="1374916"/>
            <a:ext cx="3716651" cy="4792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13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113" indent="-1381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-1238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b="1" dirty="0"/>
              <a:t>Robotic Process Automation (RPA)</a:t>
            </a:r>
            <a:r>
              <a:rPr lang="en-US" sz="1700" dirty="0"/>
              <a:t> is a technology that uses software robots, or “bots,” to automate repetitive and rule-based tasks typically performed by humans. These tasks can include data entry (</a:t>
            </a:r>
            <a:r>
              <a:rPr lang="en-US" sz="1600" dirty="0"/>
              <a:t>clicking, typing, copying and pasting</a:t>
            </a:r>
            <a:r>
              <a:rPr lang="en-US" sz="1700" dirty="0"/>
              <a:t>), form filling, moving files and moving data between business applications and your data source (PDF, Excel files)</a:t>
            </a:r>
          </a:p>
          <a:p>
            <a:pPr lvl="1"/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5A10-6679-6535-E82D-54A578A8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5" y="1379608"/>
            <a:ext cx="7753037" cy="45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801DE-6718-0BD0-2C4E-9FC6E9D1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99" y="324044"/>
            <a:ext cx="9596304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Technologies – Process Automation Tools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6810FC5-28B3-A4EC-5150-13E1C37FDA02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17540" y="1374916"/>
            <a:ext cx="3716651" cy="4792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13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113" indent="-1381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-1238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b="1" dirty="0"/>
              <a:t>Robotic Process Automation (RPA)</a:t>
            </a:r>
          </a:p>
          <a:p>
            <a:pPr lvl="1"/>
            <a:endParaRPr lang="en-US" sz="1700" b="1" dirty="0"/>
          </a:p>
          <a:p>
            <a:pPr lvl="1"/>
            <a:r>
              <a:rPr lang="en-US" sz="1700" dirty="0"/>
              <a:t>What tasks RPA robot can easily accomplish ? 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What are the example of tasks automation in Chubb? </a:t>
            </a:r>
          </a:p>
          <a:p>
            <a:pPr lvl="1"/>
            <a:r>
              <a:rPr lang="en-US" sz="1700" dirty="0"/>
              <a:t>- E.g. IPE data extraction automation</a:t>
            </a:r>
          </a:p>
          <a:p>
            <a:pPr lvl="1"/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F6E84-D2F7-7883-4E7B-545B1733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250" y="1535906"/>
            <a:ext cx="7856151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14A692-968B-4C37-853B-2CF0A64451E2}"/>
              </a:ext>
            </a:extLst>
          </p:cNvPr>
          <p:cNvSpPr/>
          <p:nvPr/>
        </p:nvSpPr>
        <p:spPr>
          <a:xfrm>
            <a:off x="189856" y="3305019"/>
            <a:ext cx="2902547" cy="153597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1B43E-9554-4A26-B687-FAEF99189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012" y="6366763"/>
            <a:ext cx="377574" cy="404832"/>
          </a:xfrm>
        </p:spPr>
        <p:txBody>
          <a:bodyPr/>
          <a:lstStyle/>
          <a:p>
            <a:fld id="{69F69133-357F-4F42-9565-FFF8A33BC48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B6E2D4-725A-4AE2-B320-0F34B5E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329"/>
            <a:ext cx="11139055" cy="47789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Project team – Org chart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2F0786-62CE-4B49-90F2-ED7F864E6849}"/>
              </a:ext>
            </a:extLst>
          </p:cNvPr>
          <p:cNvSpPr/>
          <p:nvPr/>
        </p:nvSpPr>
        <p:spPr>
          <a:xfrm>
            <a:off x="772723" y="572975"/>
            <a:ext cx="10646550" cy="17328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84" b="1" u="sng" dirty="0">
                <a:solidFill>
                  <a:schemeClr val="tx1"/>
                </a:solidFill>
              </a:rPr>
              <a:t>Project Steering Committee</a:t>
            </a:r>
          </a:p>
          <a:p>
            <a:endParaRPr lang="en-US" sz="1265" b="1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1AF4CE-2BE0-4D9D-9D82-ED9262F33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66664"/>
              </p:ext>
            </p:extLst>
          </p:nvPr>
        </p:nvGraphicFramePr>
        <p:xfrm>
          <a:off x="861913" y="948424"/>
          <a:ext cx="10468169" cy="1183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606">
                  <a:extLst>
                    <a:ext uri="{9D8B030D-6E8A-4147-A177-3AD203B41FA5}">
                      <a16:colId xmlns:a16="http://schemas.microsoft.com/office/drawing/2014/main" val="1729642711"/>
                    </a:ext>
                  </a:extLst>
                </a:gridCol>
                <a:gridCol w="1863799">
                  <a:extLst>
                    <a:ext uri="{9D8B030D-6E8A-4147-A177-3AD203B41FA5}">
                      <a16:colId xmlns:a16="http://schemas.microsoft.com/office/drawing/2014/main" val="1379385387"/>
                    </a:ext>
                  </a:extLst>
                </a:gridCol>
                <a:gridCol w="318680">
                  <a:extLst>
                    <a:ext uri="{9D8B030D-6E8A-4147-A177-3AD203B41FA5}">
                      <a16:colId xmlns:a16="http://schemas.microsoft.com/office/drawing/2014/main" val="1281718793"/>
                    </a:ext>
                  </a:extLst>
                </a:gridCol>
                <a:gridCol w="1661000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950712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  <a:gridCol w="289709">
                  <a:extLst>
                    <a:ext uri="{9D8B030D-6E8A-4147-A177-3AD203B41FA5}">
                      <a16:colId xmlns:a16="http://schemas.microsoft.com/office/drawing/2014/main" val="2111461448"/>
                    </a:ext>
                  </a:extLst>
                </a:gridCol>
                <a:gridCol w="1303693">
                  <a:extLst>
                    <a:ext uri="{9D8B030D-6E8A-4147-A177-3AD203B41FA5}">
                      <a16:colId xmlns:a16="http://schemas.microsoft.com/office/drawing/2014/main" val="3134346651"/>
                    </a:ext>
                  </a:extLst>
                </a:gridCol>
                <a:gridCol w="1689970">
                  <a:extLst>
                    <a:ext uri="{9D8B030D-6E8A-4147-A177-3AD203B41FA5}">
                      <a16:colId xmlns:a16="http://schemas.microsoft.com/office/drawing/2014/main" val="855325608"/>
                    </a:ext>
                  </a:extLst>
                </a:gridCol>
              </a:tblGrid>
              <a:tr h="358014">
                <a:tc>
                  <a:txBody>
                    <a:bodyPr/>
                    <a:lstStyle/>
                    <a:p>
                      <a:r>
                        <a:rPr lang="en-US" sz="900" b="1"/>
                        <a:t>KT, Yiu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Vice President, Asia Pacific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en-US" sz="900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Samantha Tam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HR, Asia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en-US" sz="900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Simon Lo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Sales, Asia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  <a:tr h="238919">
                <a:tc>
                  <a:txBody>
                    <a:bodyPr/>
                    <a:lstStyle/>
                    <a:p>
                      <a:r>
                        <a:rPr lang="en-US" sz="900" b="1"/>
                        <a:t>Pele Wong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MD, FS &amp; CMS MCHM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Ken, Chiu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CFO, Asia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Cindy Yuen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SCP, HM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07997"/>
                  </a:ext>
                </a:extLst>
              </a:tr>
              <a:tr h="251229">
                <a:tc>
                  <a:txBody>
                    <a:bodyPr/>
                    <a:lstStyle/>
                    <a:p>
                      <a:r>
                        <a:rPr lang="en-US" sz="900" b="1"/>
                        <a:t>Stephen Au Yeung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MD, ES MCHM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Matthew, Lo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IT, Asia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Jimmy Tan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Ops, MCHM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336057"/>
                  </a:ext>
                </a:extLst>
              </a:tr>
              <a:tr h="335065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Kevin Lam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41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Solution, MCHM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72733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3408DD-BD0B-48E9-AE9B-2F4735E96EE2}"/>
              </a:ext>
            </a:extLst>
          </p:cNvPr>
          <p:cNvSpPr/>
          <p:nvPr/>
        </p:nvSpPr>
        <p:spPr>
          <a:xfrm>
            <a:off x="4569896" y="2380616"/>
            <a:ext cx="3173310" cy="684695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84" b="1" u="sng">
                <a:solidFill>
                  <a:schemeClr val="tx1"/>
                </a:solidFill>
              </a:rPr>
              <a:t>Program Manager</a:t>
            </a:r>
          </a:p>
          <a:p>
            <a:endParaRPr lang="en-US" sz="1265" b="1" u="sng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2C84605-F2EB-656C-FFE2-BCB487C62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51170"/>
              </p:ext>
            </p:extLst>
          </p:nvPr>
        </p:nvGraphicFramePr>
        <p:xfrm>
          <a:off x="4800806" y="2684702"/>
          <a:ext cx="2711489" cy="219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994">
                  <a:extLst>
                    <a:ext uri="{9D8B030D-6E8A-4147-A177-3AD203B41FA5}">
                      <a16:colId xmlns:a16="http://schemas.microsoft.com/office/drawing/2014/main" val="952607976"/>
                    </a:ext>
                  </a:extLst>
                </a:gridCol>
                <a:gridCol w="1464495">
                  <a:extLst>
                    <a:ext uri="{9D8B030D-6E8A-4147-A177-3AD203B41FA5}">
                      <a16:colId xmlns:a16="http://schemas.microsoft.com/office/drawing/2014/main" val="38052970"/>
                    </a:ext>
                  </a:extLst>
                </a:gridCol>
              </a:tblGrid>
              <a:tr h="205136">
                <a:tc>
                  <a:txBody>
                    <a:bodyPr/>
                    <a:lstStyle/>
                    <a:p>
                      <a:r>
                        <a:rPr lang="en-US" sz="900" b="1"/>
                        <a:t>Matthew Lo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IT, Asia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94667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5304311-81FE-2555-FB27-A2B89C12AE7B}"/>
              </a:ext>
            </a:extLst>
          </p:cNvPr>
          <p:cNvSpPr/>
          <p:nvPr/>
        </p:nvSpPr>
        <p:spPr>
          <a:xfrm>
            <a:off x="9233341" y="2591631"/>
            <a:ext cx="2185932" cy="47789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External vendor</a:t>
            </a:r>
          </a:p>
          <a:p>
            <a:pPr algn="ctr"/>
            <a:r>
              <a:rPr lang="en-US" sz="1265" b="1" err="1">
                <a:solidFill>
                  <a:schemeClr val="tx1"/>
                </a:solidFill>
              </a:rPr>
              <a:t>Bcplus</a:t>
            </a:r>
            <a:r>
              <a:rPr lang="en-US" sz="1265" b="1">
                <a:solidFill>
                  <a:schemeClr val="tx1"/>
                </a:solidFill>
              </a:rPr>
              <a:t> +</a:t>
            </a:r>
            <a:r>
              <a:rPr lang="en-US" sz="1265" b="1">
                <a:solidFill>
                  <a:srgbClr val="FF0000"/>
                </a:solidFill>
              </a:rPr>
              <a:t> TBC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5E7950-4F94-AAA7-8508-BFCD90AE23BB}"/>
              </a:ext>
            </a:extLst>
          </p:cNvPr>
          <p:cNvSpPr/>
          <p:nvPr/>
        </p:nvSpPr>
        <p:spPr>
          <a:xfrm>
            <a:off x="334458" y="4173668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Team Members</a:t>
            </a:r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98858A59-C025-5F50-1259-70D92CA9F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65630"/>
              </p:ext>
            </p:extLst>
          </p:nvPr>
        </p:nvGraphicFramePr>
        <p:xfrm>
          <a:off x="414626" y="4437726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To be nominated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977C8E15-5319-5FAF-82EE-872E9F39D6F3}"/>
              </a:ext>
            </a:extLst>
          </p:cNvPr>
          <p:cNvSpPr/>
          <p:nvPr/>
        </p:nvSpPr>
        <p:spPr>
          <a:xfrm>
            <a:off x="3211669" y="3294186"/>
            <a:ext cx="2902547" cy="15275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Sales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F2EC4EC-7DB1-A85D-7DC5-C7055E4DA5C6}"/>
              </a:ext>
            </a:extLst>
          </p:cNvPr>
          <p:cNvSpPr/>
          <p:nvPr/>
        </p:nvSpPr>
        <p:spPr>
          <a:xfrm>
            <a:off x="3356271" y="3543154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84" b="1" u="sng">
                <a:solidFill>
                  <a:schemeClr val="tx1"/>
                </a:solidFill>
              </a:rPr>
              <a:t>Process Owner</a:t>
            </a:r>
            <a:endParaRPr lang="en-US" sz="1265" b="1" u="sng">
              <a:solidFill>
                <a:schemeClr val="tx1"/>
              </a:solidFill>
            </a:endParaRPr>
          </a:p>
        </p:txBody>
      </p:sp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1FE8619F-9C38-6BEB-6915-8BEDA945E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20314"/>
              </p:ext>
            </p:extLst>
          </p:nvPr>
        </p:nvGraphicFramePr>
        <p:xfrm>
          <a:off x="3436439" y="3807212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r>
                        <a:rPr lang="en-US" sz="900" b="1" dirty="0"/>
                        <a:t>Gene Ho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Sales, HK ES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77E9B77E-4A56-FE02-3FE6-3C552898F1F2}"/>
              </a:ext>
            </a:extLst>
          </p:cNvPr>
          <p:cNvSpPr/>
          <p:nvPr/>
        </p:nvSpPr>
        <p:spPr>
          <a:xfrm>
            <a:off x="192191" y="5021868"/>
            <a:ext cx="2902547" cy="15275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8E7894-3E97-7576-9978-EC490197A58B}"/>
              </a:ext>
            </a:extLst>
          </p:cNvPr>
          <p:cNvSpPr/>
          <p:nvPr/>
        </p:nvSpPr>
        <p:spPr>
          <a:xfrm>
            <a:off x="336793" y="5270836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84" b="1" u="sng">
                <a:solidFill>
                  <a:schemeClr val="tx1"/>
                </a:solidFill>
              </a:rPr>
              <a:t>Process Owner</a:t>
            </a:r>
            <a:endParaRPr lang="en-US" sz="1265" b="1" u="sng">
              <a:solidFill>
                <a:schemeClr val="tx1"/>
              </a:solidFill>
            </a:endParaRPr>
          </a:p>
        </p:txBody>
      </p:sp>
      <p:graphicFrame>
        <p:nvGraphicFramePr>
          <p:cNvPr id="37" name="Table 5">
            <a:extLst>
              <a:ext uri="{FF2B5EF4-FFF2-40B4-BE49-F238E27FC236}">
                <a16:creationId xmlns:a16="http://schemas.microsoft.com/office/drawing/2014/main" id="{CA356196-08BE-91A1-FC72-E0AE65233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1359"/>
              </p:ext>
            </p:extLst>
          </p:nvPr>
        </p:nvGraphicFramePr>
        <p:xfrm>
          <a:off x="416961" y="5534894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r>
                        <a:rPr lang="en-US" sz="900" b="1"/>
                        <a:t>Kevin Lam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Solution Manager MCHM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6DFF0B11-B900-CB7E-F05A-F2EAB31DEFBB}"/>
              </a:ext>
            </a:extLst>
          </p:cNvPr>
          <p:cNvSpPr/>
          <p:nvPr/>
        </p:nvSpPr>
        <p:spPr>
          <a:xfrm>
            <a:off x="9168604" y="3293760"/>
            <a:ext cx="2902547" cy="327908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Operation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4421A66-3CD4-0C91-8716-5BEFC3C405FC}"/>
              </a:ext>
            </a:extLst>
          </p:cNvPr>
          <p:cNvSpPr/>
          <p:nvPr/>
        </p:nvSpPr>
        <p:spPr>
          <a:xfrm>
            <a:off x="9321701" y="3577932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84" b="1" u="sng">
                <a:solidFill>
                  <a:schemeClr val="tx1"/>
                </a:solidFill>
              </a:rPr>
              <a:t>Process Owner</a:t>
            </a:r>
            <a:endParaRPr lang="en-US" sz="1265" b="1" u="sng">
              <a:solidFill>
                <a:schemeClr val="tx1"/>
              </a:solidFill>
            </a:endParaRPr>
          </a:p>
        </p:txBody>
      </p:sp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58BD4980-86BC-0FA1-F38E-61160A67A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91411"/>
              </p:ext>
            </p:extLst>
          </p:nvPr>
        </p:nvGraphicFramePr>
        <p:xfrm>
          <a:off x="9401869" y="3841990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r>
                        <a:rPr lang="en-US" sz="900" b="1" dirty="0"/>
                        <a:t>Jimmy Tan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Operation, MCHM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CAAE3EFB-194F-9410-7CD4-7785892299B1}"/>
              </a:ext>
            </a:extLst>
          </p:cNvPr>
          <p:cNvSpPr/>
          <p:nvPr/>
        </p:nvSpPr>
        <p:spPr>
          <a:xfrm>
            <a:off x="3219467" y="5031877"/>
            <a:ext cx="2902547" cy="153597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Procurement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4A5F64E-62A5-007B-B7E1-D6CC5FF4F943}"/>
              </a:ext>
            </a:extLst>
          </p:cNvPr>
          <p:cNvSpPr/>
          <p:nvPr/>
        </p:nvSpPr>
        <p:spPr>
          <a:xfrm>
            <a:off x="3364069" y="5280842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84" b="1" u="sng">
                <a:solidFill>
                  <a:schemeClr val="tx1"/>
                </a:solidFill>
              </a:rPr>
              <a:t>Process Owner</a:t>
            </a:r>
            <a:endParaRPr lang="en-US" sz="1265" b="1" u="sng">
              <a:solidFill>
                <a:schemeClr val="tx1"/>
              </a:solidFill>
            </a:endParaRPr>
          </a:p>
        </p:txBody>
      </p:sp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A69D5F87-64C6-C755-C33E-3E40348CA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19491"/>
              </p:ext>
            </p:extLst>
          </p:nvPr>
        </p:nvGraphicFramePr>
        <p:xfrm>
          <a:off x="3444237" y="5544900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r>
                        <a:rPr lang="en-US" sz="900" b="1"/>
                        <a:t>Cindy Yuen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Supply Chain, HM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0EB755DC-73FA-A0E1-96F0-99164D77C14A}"/>
              </a:ext>
            </a:extLst>
          </p:cNvPr>
          <p:cNvSpPr/>
          <p:nvPr/>
        </p:nvSpPr>
        <p:spPr>
          <a:xfrm>
            <a:off x="6194384" y="3294185"/>
            <a:ext cx="2902547" cy="327366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Finance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FE2BE92-3F0D-8C5F-6D70-7176DB057446}"/>
              </a:ext>
            </a:extLst>
          </p:cNvPr>
          <p:cNvSpPr/>
          <p:nvPr/>
        </p:nvSpPr>
        <p:spPr>
          <a:xfrm>
            <a:off x="6325783" y="3557064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84" b="1" u="sng">
                <a:solidFill>
                  <a:schemeClr val="tx1"/>
                </a:solidFill>
              </a:rPr>
              <a:t>Process Owner</a:t>
            </a:r>
            <a:endParaRPr lang="en-US" sz="1265" b="1" u="sng">
              <a:solidFill>
                <a:schemeClr val="tx1"/>
              </a:solidFill>
            </a:endParaRPr>
          </a:p>
        </p:txBody>
      </p:sp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DB281D31-1AEA-0A18-2EC8-5BC635C62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80415"/>
              </p:ext>
            </p:extLst>
          </p:nvPr>
        </p:nvGraphicFramePr>
        <p:xfrm>
          <a:off x="6405951" y="3821122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r>
                        <a:rPr lang="en-US" sz="900" b="1"/>
                        <a:t>Annie Cheung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FC, HK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759EA8C-B15F-8DB6-F039-01EA9328B941}"/>
              </a:ext>
            </a:extLst>
          </p:cNvPr>
          <p:cNvSpPr/>
          <p:nvPr/>
        </p:nvSpPr>
        <p:spPr>
          <a:xfrm>
            <a:off x="3366488" y="4186818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Team Members</a:t>
            </a:r>
          </a:p>
        </p:txBody>
      </p:sp>
      <p:graphicFrame>
        <p:nvGraphicFramePr>
          <p:cNvPr id="50" name="Table 5">
            <a:extLst>
              <a:ext uri="{FF2B5EF4-FFF2-40B4-BE49-F238E27FC236}">
                <a16:creationId xmlns:a16="http://schemas.microsoft.com/office/drawing/2014/main" id="{BD7C5134-1A52-A52C-BD0B-F6A2E9CB7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51080"/>
              </p:ext>
            </p:extLst>
          </p:nvPr>
        </p:nvGraphicFramePr>
        <p:xfrm>
          <a:off x="3446656" y="4450876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To be nominated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228483C-9594-59DB-E23E-634FA019F59F}"/>
              </a:ext>
            </a:extLst>
          </p:cNvPr>
          <p:cNvSpPr/>
          <p:nvPr/>
        </p:nvSpPr>
        <p:spPr>
          <a:xfrm>
            <a:off x="336793" y="5917681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Team Members</a:t>
            </a:r>
          </a:p>
        </p:txBody>
      </p:sp>
      <p:graphicFrame>
        <p:nvGraphicFramePr>
          <p:cNvPr id="53" name="Table 5">
            <a:extLst>
              <a:ext uri="{FF2B5EF4-FFF2-40B4-BE49-F238E27FC236}">
                <a16:creationId xmlns:a16="http://schemas.microsoft.com/office/drawing/2014/main" id="{E0470552-7BA2-995D-0938-CC131139A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37838"/>
              </p:ext>
            </p:extLst>
          </p:nvPr>
        </p:nvGraphicFramePr>
        <p:xfrm>
          <a:off x="416961" y="6181739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r>
                        <a:rPr lang="en-US" sz="900" b="1"/>
                        <a:t>Raymond Yau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Solution Eng. MCHM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A758FC7-739B-BCE6-B901-37F957A10DAD}"/>
              </a:ext>
            </a:extLst>
          </p:cNvPr>
          <p:cNvSpPr/>
          <p:nvPr/>
        </p:nvSpPr>
        <p:spPr>
          <a:xfrm>
            <a:off x="3392062" y="5966463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Team Members</a:t>
            </a:r>
          </a:p>
        </p:txBody>
      </p:sp>
      <p:graphicFrame>
        <p:nvGraphicFramePr>
          <p:cNvPr id="55" name="Table 5">
            <a:extLst>
              <a:ext uri="{FF2B5EF4-FFF2-40B4-BE49-F238E27FC236}">
                <a16:creationId xmlns:a16="http://schemas.microsoft.com/office/drawing/2014/main" id="{A61ED8C5-BB65-AD22-AD64-BBD648476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36987"/>
              </p:ext>
            </p:extLst>
          </p:nvPr>
        </p:nvGraphicFramePr>
        <p:xfrm>
          <a:off x="3472230" y="6230521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To be nominated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0B1901D-7EAF-A162-9C57-701631BBAFE8}"/>
              </a:ext>
            </a:extLst>
          </p:cNvPr>
          <p:cNvSpPr/>
          <p:nvPr/>
        </p:nvSpPr>
        <p:spPr>
          <a:xfrm>
            <a:off x="6364560" y="4231953"/>
            <a:ext cx="2676896" cy="2234210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Team Members</a:t>
            </a:r>
          </a:p>
        </p:txBody>
      </p:sp>
      <p:graphicFrame>
        <p:nvGraphicFramePr>
          <p:cNvPr id="57" name="Table 5">
            <a:extLst>
              <a:ext uri="{FF2B5EF4-FFF2-40B4-BE49-F238E27FC236}">
                <a16:creationId xmlns:a16="http://schemas.microsoft.com/office/drawing/2014/main" id="{94232683-3D22-8B1A-FAC3-80E2B5D74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85981"/>
              </p:ext>
            </p:extLst>
          </p:nvPr>
        </p:nvGraphicFramePr>
        <p:xfrm>
          <a:off x="6454552" y="4655163"/>
          <a:ext cx="2496912" cy="1649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r>
                        <a:rPr lang="en-US" sz="900" b="1"/>
                        <a:t>Ming Lau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FD, HK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r>
                        <a:rPr lang="en-US" sz="900" b="1"/>
                        <a:t>Mona Lok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FM, MO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972638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r>
                        <a:rPr lang="en-US" sz="900" b="1"/>
                        <a:t>Amy Shi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FM, CN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696429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r>
                        <a:rPr lang="en-US" sz="900" b="1" dirty="0"/>
                        <a:t>Eric Wu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FP&amp;A, Asia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864170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502952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07815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126342"/>
                  </a:ext>
                </a:extLst>
              </a:tr>
            </a:tbl>
          </a:graphicData>
        </a:graphic>
      </p:graphicFrame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DA3AB5B-851B-B045-B8CA-44C9C52D8615}"/>
              </a:ext>
            </a:extLst>
          </p:cNvPr>
          <p:cNvSpPr/>
          <p:nvPr/>
        </p:nvSpPr>
        <p:spPr>
          <a:xfrm>
            <a:off x="334458" y="3523013"/>
            <a:ext cx="2676896" cy="599316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Project Lead</a:t>
            </a:r>
          </a:p>
        </p:txBody>
      </p:sp>
      <p:graphicFrame>
        <p:nvGraphicFramePr>
          <p:cNvPr id="63" name="Table 5">
            <a:extLst>
              <a:ext uri="{FF2B5EF4-FFF2-40B4-BE49-F238E27FC236}">
                <a16:creationId xmlns:a16="http://schemas.microsoft.com/office/drawing/2014/main" id="{0669E7F7-A49D-14C7-6875-9386D9865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14034"/>
              </p:ext>
            </p:extLst>
          </p:nvPr>
        </p:nvGraphicFramePr>
        <p:xfrm>
          <a:off x="414626" y="3787071"/>
          <a:ext cx="2496912" cy="23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To be nominated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B1DB2D-74CC-7CE9-14B9-D48DB609A21D}"/>
              </a:ext>
            </a:extLst>
          </p:cNvPr>
          <p:cNvSpPr/>
          <p:nvPr/>
        </p:nvSpPr>
        <p:spPr>
          <a:xfrm>
            <a:off x="9328956" y="4263039"/>
            <a:ext cx="2676896" cy="2234210"/>
          </a:xfrm>
          <a:prstGeom prst="roundRect">
            <a:avLst/>
          </a:prstGeom>
          <a:solidFill>
            <a:srgbClr val="D4FCD4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65" b="1" u="sng">
                <a:solidFill>
                  <a:schemeClr val="tx1"/>
                </a:solidFill>
              </a:rPr>
              <a:t>Team Members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7759B257-F225-FAEB-6B57-D1B83AA3B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46637"/>
              </p:ext>
            </p:extLst>
          </p:nvPr>
        </p:nvGraphicFramePr>
        <p:xfrm>
          <a:off x="9418948" y="4686249"/>
          <a:ext cx="2496912" cy="1649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842">
                  <a:extLst>
                    <a:ext uri="{9D8B030D-6E8A-4147-A177-3AD203B41FA5}">
                      <a16:colId xmlns:a16="http://schemas.microsoft.com/office/drawing/2014/main" val="4076027067"/>
                    </a:ext>
                  </a:extLst>
                </a:gridCol>
                <a:gridCol w="1399070">
                  <a:extLst>
                    <a:ext uri="{9D8B030D-6E8A-4147-A177-3AD203B41FA5}">
                      <a16:colId xmlns:a16="http://schemas.microsoft.com/office/drawing/2014/main" val="1683067811"/>
                    </a:ext>
                  </a:extLst>
                </a:gridCol>
              </a:tblGrid>
              <a:tr h="235642">
                <a:tc>
                  <a:txBody>
                    <a:bodyPr/>
                    <a:lstStyle/>
                    <a:p>
                      <a:r>
                        <a:rPr lang="en-US" sz="900" b="1" dirty="0"/>
                        <a:t>Ron Lung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FS Ops, HK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79144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r>
                        <a:rPr lang="en-US" sz="900" b="1" dirty="0"/>
                        <a:t>Fiona Leung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ES Ops, HK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972638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r>
                        <a:rPr lang="en-US" sz="900" b="1" dirty="0"/>
                        <a:t>Annie Kwong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ES Service, HK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696429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r>
                        <a:rPr lang="en-US" sz="900" b="1"/>
                        <a:t>Qingfeng Xi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ES Ops, CN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864170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r>
                        <a:rPr lang="en-US" sz="900" b="1"/>
                        <a:t>Mars Chen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ES Service, CN</a:t>
                      </a: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502952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07815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82619" marR="82619" marT="41309" marB="413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126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67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8CA6F-06DB-EA6A-5670-2C32E542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/>
              <a:t>Roles and responsibility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997E05-8EC9-F64F-0F55-A22EDC7CF5E4}"/>
              </a:ext>
            </a:extLst>
          </p:cNvPr>
          <p:cNvSpPr/>
          <p:nvPr/>
        </p:nvSpPr>
        <p:spPr>
          <a:xfrm>
            <a:off x="501931" y="884903"/>
            <a:ext cx="5476836" cy="5654012"/>
          </a:xfrm>
          <a:prstGeom prst="roundRect">
            <a:avLst/>
          </a:prstGeom>
          <a:solidFill>
            <a:srgbClr val="D4FCD4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26" b="1" u="sng" dirty="0">
                <a:solidFill>
                  <a:schemeClr val="tx1"/>
                </a:solidFill>
              </a:rPr>
              <a:t>Process Owners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r>
              <a:rPr lang="en-US" sz="1265" u="sng" dirty="0">
                <a:solidFill>
                  <a:schemeClr val="tx1"/>
                </a:solidFill>
              </a:rPr>
              <a:t>Responsibility: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Engaged as the owners the respective processes in MCHM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Understand and document the current processes and its pain points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Simplify and standardize the processes before digitalize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Prepare project justification and prioritize the requests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Communicate the rationale of changes to branch leaders and their teams. 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Work with local management and team members to adapt new systems with business processes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Ensure the new process is compliance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Escalate to corresponding team leads when necessary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Review the effectiveness of the new process after implemented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Manage team members to perform the deliver below key tasks</a:t>
            </a:r>
          </a:p>
          <a:p>
            <a:endParaRPr lang="en-US" sz="1265" b="1" dirty="0">
              <a:solidFill>
                <a:schemeClr val="tx1"/>
              </a:solidFill>
            </a:endParaRPr>
          </a:p>
          <a:p>
            <a:r>
              <a:rPr lang="en-US" sz="1265" u="sng" dirty="0">
                <a:solidFill>
                  <a:schemeClr val="tx1"/>
                </a:solidFill>
              </a:rPr>
              <a:t>Key tasks: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Current process flow preparation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Provide and confirm business requirements and new solution designs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Provide project justification and prioritization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Conduct UAT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Document the new process flow and manage the transition to new processes with end users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9AEAD6-B15A-291A-A7D8-2C458B5DC87D}"/>
              </a:ext>
            </a:extLst>
          </p:cNvPr>
          <p:cNvSpPr/>
          <p:nvPr/>
        </p:nvSpPr>
        <p:spPr>
          <a:xfrm>
            <a:off x="6213234" y="884903"/>
            <a:ext cx="5738260" cy="5654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26" b="1" u="sng" dirty="0">
                <a:solidFill>
                  <a:schemeClr val="tx1"/>
                </a:solidFill>
              </a:rPr>
              <a:t>IT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r>
              <a:rPr lang="en-US" sz="1265" u="sng" dirty="0">
                <a:solidFill>
                  <a:schemeClr val="tx1"/>
                </a:solidFill>
              </a:rPr>
              <a:t>Responsibility: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Prepare master project plan in detail with external vendors and process owners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Select the appropriate digital tools and platforms that align with your objectives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Work with vendor to propose the solution with project ballpark and estimated lead time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Ensure the new process is compliance and meet with Global Cyber and IT requirements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Project requests prioritization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Assist to gain approval on project fundings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Manage the project implementation activities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Track the project and report on the progress to Project Steering Committee and project stakeholders</a:t>
            </a:r>
          </a:p>
          <a:p>
            <a:endParaRPr lang="en-US" sz="1265" b="1" dirty="0">
              <a:solidFill>
                <a:schemeClr val="tx1"/>
              </a:solidFill>
            </a:endParaRPr>
          </a:p>
          <a:p>
            <a:r>
              <a:rPr lang="en-US" sz="1265" u="sng" dirty="0">
                <a:solidFill>
                  <a:schemeClr val="tx1"/>
                </a:solidFill>
              </a:rPr>
              <a:t>Key tasks: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Functional and technical spec preparation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Propose technologies and solutions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Vendor management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Manage and track the project activities progress 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SIT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Work with project team members to perform different project activities</a:t>
            </a:r>
          </a:p>
          <a:p>
            <a:pPr marL="258175" indent="-258175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Technical environment setup and readiness</a:t>
            </a:r>
          </a:p>
        </p:txBody>
      </p:sp>
    </p:spTree>
    <p:extLst>
      <p:ext uri="{BB962C8B-B14F-4D97-AF65-F5344CB8AC3E}">
        <p14:creationId xmlns:p14="http://schemas.microsoft.com/office/powerpoint/2010/main" val="244048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36687-96ED-A7F9-011A-65EF2E0A8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762B7-F52F-83C4-3120-A041B78D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FFD34F-8BA5-DF24-F630-0DE40FB5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Implementation Cycle by phases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B518D6-AD91-B578-488B-67F6F12D83CB}"/>
              </a:ext>
            </a:extLst>
          </p:cNvPr>
          <p:cNvSpPr/>
          <p:nvPr/>
        </p:nvSpPr>
        <p:spPr>
          <a:xfrm>
            <a:off x="1461395" y="1401948"/>
            <a:ext cx="3277753" cy="564647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sz="1626" dirty="0">
                <a:solidFill>
                  <a:schemeClr val="tx1"/>
                </a:solidFill>
              </a:rPr>
              <a:t>1. Assessment and Gap Analysis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50AA88-5811-0E2C-C1E0-2F082510B408}"/>
              </a:ext>
            </a:extLst>
          </p:cNvPr>
          <p:cNvSpPr/>
          <p:nvPr/>
        </p:nvSpPr>
        <p:spPr>
          <a:xfrm>
            <a:off x="2400377" y="2277822"/>
            <a:ext cx="3277753" cy="564647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sz="1626" dirty="0">
                <a:solidFill>
                  <a:schemeClr val="tx1"/>
                </a:solidFill>
              </a:rPr>
              <a:t>2. Project Justification and Prioritization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C76BC8-87BF-9E9F-E8F5-4CBF86FD4419}"/>
              </a:ext>
            </a:extLst>
          </p:cNvPr>
          <p:cNvSpPr/>
          <p:nvPr/>
        </p:nvSpPr>
        <p:spPr>
          <a:xfrm>
            <a:off x="3246306" y="3153696"/>
            <a:ext cx="3277753" cy="564647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sz="1626" dirty="0">
                <a:solidFill>
                  <a:schemeClr val="tx1"/>
                </a:solidFill>
              </a:rPr>
              <a:t>3. Project Funding Approval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59B076-EBA3-F7CD-66D4-A1ADFFF53373}"/>
              </a:ext>
            </a:extLst>
          </p:cNvPr>
          <p:cNvSpPr/>
          <p:nvPr/>
        </p:nvSpPr>
        <p:spPr>
          <a:xfrm>
            <a:off x="5135236" y="5064271"/>
            <a:ext cx="3277753" cy="564647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sz="1626" dirty="0">
                <a:solidFill>
                  <a:schemeClr val="tx1"/>
                </a:solidFill>
              </a:rPr>
              <a:t>5. Change Management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0BA9A9-4ADC-6A90-0911-0421FB3321D6}"/>
              </a:ext>
            </a:extLst>
          </p:cNvPr>
          <p:cNvSpPr/>
          <p:nvPr/>
        </p:nvSpPr>
        <p:spPr>
          <a:xfrm>
            <a:off x="5135236" y="5946572"/>
            <a:ext cx="3277753" cy="564647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sz="1626" dirty="0">
                <a:solidFill>
                  <a:schemeClr val="tx1"/>
                </a:solidFill>
              </a:rPr>
              <a:t>6. Monitoring and Optimization</a:t>
            </a: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B49058F1-FABE-A1C7-9D87-2CF26E15D73E}"/>
              </a:ext>
            </a:extLst>
          </p:cNvPr>
          <p:cNvSpPr/>
          <p:nvPr/>
        </p:nvSpPr>
        <p:spPr>
          <a:xfrm>
            <a:off x="480719" y="1520193"/>
            <a:ext cx="845574" cy="1131656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5E5BFD82-5DDC-8813-2B47-603FBA48BF4E}"/>
              </a:ext>
            </a:extLst>
          </p:cNvPr>
          <p:cNvSpPr/>
          <p:nvPr/>
        </p:nvSpPr>
        <p:spPr>
          <a:xfrm>
            <a:off x="1371724" y="2468393"/>
            <a:ext cx="845574" cy="1131656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A9A03576-782D-BD6A-2B4A-A00645961021}"/>
              </a:ext>
            </a:extLst>
          </p:cNvPr>
          <p:cNvSpPr/>
          <p:nvPr/>
        </p:nvSpPr>
        <p:spPr>
          <a:xfrm>
            <a:off x="2251588" y="3330677"/>
            <a:ext cx="845574" cy="1131656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5DFFBA8F-21BA-E53A-43B6-3F2ADD23A72A}"/>
              </a:ext>
            </a:extLst>
          </p:cNvPr>
          <p:cNvSpPr/>
          <p:nvPr/>
        </p:nvSpPr>
        <p:spPr>
          <a:xfrm>
            <a:off x="3186483" y="4311893"/>
            <a:ext cx="845574" cy="1131656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80188207-BC75-C012-6448-5D4FF34228E9}"/>
              </a:ext>
            </a:extLst>
          </p:cNvPr>
          <p:cNvSpPr/>
          <p:nvPr/>
        </p:nvSpPr>
        <p:spPr>
          <a:xfrm rot="8655506">
            <a:off x="6911279" y="-1605"/>
            <a:ext cx="2574721" cy="3828612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5F38BD97-4150-1188-AA26-CEC425568F6B}"/>
              </a:ext>
            </a:extLst>
          </p:cNvPr>
          <p:cNvSpPr/>
          <p:nvPr/>
        </p:nvSpPr>
        <p:spPr>
          <a:xfrm>
            <a:off x="4114812" y="5287864"/>
            <a:ext cx="845574" cy="1131656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517FA-9F4F-FEAF-813E-746CA63A4BEB}"/>
              </a:ext>
            </a:extLst>
          </p:cNvPr>
          <p:cNvSpPr txBox="1"/>
          <p:nvPr/>
        </p:nvSpPr>
        <p:spPr>
          <a:xfrm>
            <a:off x="10205884" y="2160608"/>
            <a:ext cx="1500342" cy="3569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Next Phase</a:t>
            </a:r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87F96841-AB7D-01DD-5EBD-3EEBF6877B73}"/>
              </a:ext>
            </a:extLst>
          </p:cNvPr>
          <p:cNvSpPr/>
          <p:nvPr/>
        </p:nvSpPr>
        <p:spPr>
          <a:xfrm rot="10800000">
            <a:off x="8670594" y="5229769"/>
            <a:ext cx="845574" cy="1131656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695F27-46B2-0FDF-5086-936FC13461A1}"/>
              </a:ext>
            </a:extLst>
          </p:cNvPr>
          <p:cNvSpPr/>
          <p:nvPr/>
        </p:nvSpPr>
        <p:spPr>
          <a:xfrm>
            <a:off x="4008587" y="3868076"/>
            <a:ext cx="3277753" cy="564647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endParaRPr lang="en-US" sz="1626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B7EE9C-66D8-AC5F-0137-DDEF6AB64CB2}"/>
              </a:ext>
            </a:extLst>
          </p:cNvPr>
          <p:cNvSpPr/>
          <p:nvPr/>
        </p:nvSpPr>
        <p:spPr>
          <a:xfrm>
            <a:off x="4177262" y="4029570"/>
            <a:ext cx="3277753" cy="564647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endParaRPr lang="en-US" sz="1626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70DD25-3B6A-6C7F-4B4B-555D90BE7189}"/>
              </a:ext>
            </a:extLst>
          </p:cNvPr>
          <p:cNvSpPr/>
          <p:nvPr/>
        </p:nvSpPr>
        <p:spPr>
          <a:xfrm>
            <a:off x="4329662" y="4181970"/>
            <a:ext cx="3277753" cy="564647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sz="1626" dirty="0">
                <a:solidFill>
                  <a:schemeClr val="tx1"/>
                </a:solidFill>
              </a:rPr>
              <a:t>4. Projects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3103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1F25B-4CEA-B1CB-63CE-AA99DD277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01E0B-FAD7-3CFF-22CE-B377C302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7F5938-B7A0-CEEA-7A90-C9F59124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Implementation details approach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3BF90D-DF3D-5708-6C40-865D15BE9B3D}"/>
              </a:ext>
            </a:extLst>
          </p:cNvPr>
          <p:cNvSpPr/>
          <p:nvPr/>
        </p:nvSpPr>
        <p:spPr>
          <a:xfrm>
            <a:off x="95250" y="1018347"/>
            <a:ext cx="11972925" cy="5520567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26" b="1" u="sng" dirty="0">
                <a:solidFill>
                  <a:schemeClr val="tx1"/>
                </a:solidFill>
              </a:rPr>
              <a:t>1. Assessment and Gap Analysis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Identify Processes:</a:t>
            </a:r>
            <a:r>
              <a:rPr lang="en-US" sz="1265" dirty="0">
                <a:solidFill>
                  <a:schemeClr val="tx1"/>
                </a:solidFill>
              </a:rPr>
              <a:t> List out all business processes will be simplified and centralized in FSCC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Analyze Current State:</a:t>
            </a:r>
            <a:r>
              <a:rPr lang="en-US" sz="1265" dirty="0">
                <a:solidFill>
                  <a:schemeClr val="tx1"/>
                </a:solidFill>
              </a:rPr>
              <a:t> Map out the current processes to understand inefficiencies and bottlenecks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916DDF-D4D5-C8BB-A00A-B887C4FFBDA6}"/>
              </a:ext>
            </a:extLst>
          </p:cNvPr>
          <p:cNvSpPr/>
          <p:nvPr/>
        </p:nvSpPr>
        <p:spPr>
          <a:xfrm>
            <a:off x="232336" y="2434881"/>
            <a:ext cx="3802521" cy="38992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26" b="1" u="sng" dirty="0">
                <a:solidFill>
                  <a:schemeClr val="tx1"/>
                </a:solidFill>
              </a:rPr>
              <a:t>1.1 Process Simplification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pPr marL="258175" indent="-258175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Create Process Flow:</a:t>
            </a:r>
            <a:r>
              <a:rPr lang="en-US" sz="1200" dirty="0">
                <a:solidFill>
                  <a:schemeClr val="tx1"/>
                </a:solidFill>
              </a:rPr>
              <a:t> Create detailed flowcharts or diagrams to visualize each step of the current processes.</a:t>
            </a:r>
          </a:p>
          <a:p>
            <a:pPr marL="258175" indent="-258175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Eliminate Redundancies:</a:t>
            </a:r>
          </a:p>
          <a:p>
            <a:pPr marL="742950" lvl="1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Analyze Steps: Identify and remove unnecessary steps that do not add value</a:t>
            </a:r>
          </a:p>
          <a:p>
            <a:pPr marL="742950" lvl="1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Streamline Workflows: Combine or rearrange steps to make the process more efficient.</a:t>
            </a:r>
          </a:p>
          <a:p>
            <a:pPr marL="258175" indent="-258175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Focus on Core Activities:</a:t>
            </a:r>
          </a:p>
          <a:p>
            <a:pPr marL="715375" lvl="1" indent="-258175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Prioritize Tasks: Focus on activities that directly contribute to business goals.</a:t>
            </a:r>
          </a:p>
          <a:p>
            <a:pPr marL="715375" lvl="1" indent="-258175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Reduce Complexity: Simplify decision-making points (e.g. approval matrix) and reduce the number of approvals required.</a:t>
            </a:r>
          </a:p>
          <a:p>
            <a:pPr marL="258175" indent="-258175">
              <a:buFontTx/>
              <a:buChar char="-"/>
            </a:pPr>
            <a:endParaRPr lang="en-US" sz="1265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5DFDF-4CBC-471C-68D9-CF53C5E02291}"/>
              </a:ext>
            </a:extLst>
          </p:cNvPr>
          <p:cNvSpPr/>
          <p:nvPr/>
        </p:nvSpPr>
        <p:spPr>
          <a:xfrm>
            <a:off x="4209450" y="2434880"/>
            <a:ext cx="3802521" cy="3899243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26" b="1" u="sng" dirty="0">
                <a:solidFill>
                  <a:schemeClr val="tx1"/>
                </a:solidFill>
              </a:rPr>
              <a:t>1.2 Process Standardization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pPr marL="258175" indent="-258175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Process variations: </a:t>
            </a:r>
          </a:p>
          <a:p>
            <a:pPr marL="715375" lvl="1" indent="-258175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Identify the process variation across MCHM and look for standardization opportunities.</a:t>
            </a:r>
          </a:p>
          <a:p>
            <a:pPr marL="258175" indent="-258175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Define Standards: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715375" lvl="1" indent="-258175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Establish clear, concise, and achievable standards for each step of the process</a:t>
            </a:r>
          </a:p>
          <a:p>
            <a:pPr marL="258175" indent="-258175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Develop Standard Operating Procedures (SOPs):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715375" lvl="1" indent="-258175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Create detailed SOPs that outline the standardized process. These should be easy to understand and follow.</a:t>
            </a:r>
          </a:p>
          <a:p>
            <a:pPr marL="258175" indent="-258175">
              <a:buFontTx/>
              <a:buChar char="-"/>
            </a:pPr>
            <a:endParaRPr lang="en-US" sz="1265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C377DC-853E-F52A-6979-B28E01C03917}"/>
              </a:ext>
            </a:extLst>
          </p:cNvPr>
          <p:cNvSpPr/>
          <p:nvPr/>
        </p:nvSpPr>
        <p:spPr>
          <a:xfrm>
            <a:off x="8157145" y="2434879"/>
            <a:ext cx="3802519" cy="38992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26" b="1" u="sng" dirty="0">
                <a:solidFill>
                  <a:schemeClr val="tx1"/>
                </a:solidFill>
              </a:rPr>
              <a:t>1.3 Process Digitalization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pPr marL="258175" indent="-258175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Set Clear Objectives: </a:t>
            </a:r>
            <a:r>
              <a:rPr lang="en-US" sz="1200" dirty="0">
                <a:solidFill>
                  <a:schemeClr val="tx1"/>
                </a:solidFill>
              </a:rPr>
              <a:t>Define what you aim to achieve with digitalization, such as reducing manual work, improving data accuracy, or enhancing collaboration experience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pPr marL="258175" indent="-258175">
              <a:buFontTx/>
              <a:buChar char="-"/>
            </a:pPr>
            <a:endParaRPr lang="en-US" sz="1200" dirty="0">
              <a:solidFill>
                <a:schemeClr val="tx1"/>
              </a:solidFill>
            </a:endParaRPr>
          </a:p>
          <a:p>
            <a:pPr marL="258175" indent="-258175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Choose the Right Technology:</a:t>
            </a:r>
            <a:r>
              <a:rPr lang="en-US" sz="1200" dirty="0">
                <a:solidFill>
                  <a:schemeClr val="tx1"/>
                </a:solidFill>
              </a:rPr>
              <a:t> Select the appropriate digital tools and platforms that align with your objectives. This could include software for automation, data analytics, or cloud storage.</a:t>
            </a:r>
          </a:p>
          <a:p>
            <a:pPr marL="258175" indent="-258175">
              <a:buFontTx/>
              <a:buChar char="-"/>
            </a:pPr>
            <a:endParaRPr lang="en-US" sz="1200" dirty="0">
              <a:solidFill>
                <a:schemeClr val="tx1"/>
              </a:solidFill>
            </a:endParaRPr>
          </a:p>
          <a:p>
            <a:pPr marL="258175" indent="-258175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Design the Digitalized Process:</a:t>
            </a:r>
            <a:r>
              <a:rPr lang="en-US" sz="1200" dirty="0">
                <a:solidFill>
                  <a:schemeClr val="tx1"/>
                </a:solidFill>
              </a:rPr>
              <a:t> Map out the new digitalized process, incorporating the chosen technology. </a:t>
            </a:r>
          </a:p>
          <a:p>
            <a:pPr marL="258175" indent="-258175">
              <a:buFontTx/>
              <a:buChar char="-"/>
            </a:pPr>
            <a:endParaRPr lang="en-US" sz="126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19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C20A4-CAB8-DCF8-02C5-2DBE6678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3EA1E-6815-8E22-C710-3A782057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21972B-A257-7BF7-C5C3-08EFF15F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Implementation approach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BFA527-0B6C-202A-AD2E-2B2F50BE9C0F}"/>
              </a:ext>
            </a:extLst>
          </p:cNvPr>
          <p:cNvSpPr/>
          <p:nvPr/>
        </p:nvSpPr>
        <p:spPr>
          <a:xfrm>
            <a:off x="247650" y="1243014"/>
            <a:ext cx="3600449" cy="5153024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26" b="1" u="sng" dirty="0">
                <a:solidFill>
                  <a:schemeClr val="tx1"/>
                </a:solidFill>
              </a:rPr>
              <a:t>2. Project Justification and Prioritization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Benefit (Tangible / Intangible):</a:t>
            </a:r>
            <a:r>
              <a:rPr lang="en-US" sz="1265" dirty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Goals for what the improvement or automation should achieve (e.g., reduce processing time, improve accuracy, reducing manual work, improving data accuracy, or enhancing collaboration experience).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Estimated Project Lead time</a:t>
            </a:r>
          </a:p>
          <a:p>
            <a:endParaRPr lang="en-US" sz="1265" b="1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Project ballpark</a:t>
            </a:r>
          </a:p>
          <a:p>
            <a:endParaRPr lang="en-US" sz="1265" b="1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Internal resources availabilities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C33463-FE91-FCFF-2616-62D1145C3229}"/>
              </a:ext>
            </a:extLst>
          </p:cNvPr>
          <p:cNvSpPr/>
          <p:nvPr/>
        </p:nvSpPr>
        <p:spPr>
          <a:xfrm>
            <a:off x="4219576" y="1243014"/>
            <a:ext cx="3600448" cy="2581274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26" b="1" u="sng" dirty="0">
                <a:solidFill>
                  <a:schemeClr val="tx1"/>
                </a:solidFill>
              </a:rPr>
              <a:t>3. Project Funding Approval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Approval granted by Steering Committee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E9BB67-278D-84F0-5232-A6FE92F0EAF5}"/>
              </a:ext>
            </a:extLst>
          </p:cNvPr>
          <p:cNvSpPr/>
          <p:nvPr/>
        </p:nvSpPr>
        <p:spPr>
          <a:xfrm>
            <a:off x="4219576" y="3890172"/>
            <a:ext cx="3600448" cy="2581274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26" b="1" u="sng" dirty="0">
                <a:solidFill>
                  <a:schemeClr val="tx1"/>
                </a:solidFill>
              </a:rPr>
              <a:t>4. Projects Implementation</a:t>
            </a:r>
          </a:p>
          <a:p>
            <a:endParaRPr lang="en-US" sz="1626" b="1" u="sng" dirty="0">
              <a:solidFill>
                <a:schemeClr val="tx1"/>
              </a:solidFill>
            </a:endParaRPr>
          </a:p>
          <a:p>
            <a:r>
              <a:rPr lang="en-US" sz="1270" b="1" dirty="0">
                <a:solidFill>
                  <a:schemeClr val="tx1"/>
                </a:solidFill>
              </a:rPr>
              <a:t>Run projects individually </a:t>
            </a:r>
          </a:p>
          <a:p>
            <a:endParaRPr lang="en-US" sz="1265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02DE98-F89D-9E5A-6317-5A7CAD905838}"/>
              </a:ext>
            </a:extLst>
          </p:cNvPr>
          <p:cNvSpPr/>
          <p:nvPr/>
        </p:nvSpPr>
        <p:spPr>
          <a:xfrm>
            <a:off x="8177371" y="1243014"/>
            <a:ext cx="3600449" cy="2581274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26" b="1" u="sng" dirty="0">
                <a:solidFill>
                  <a:schemeClr val="tx1"/>
                </a:solidFill>
              </a:rPr>
              <a:t>5. Change Management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Change Management: </a:t>
            </a:r>
          </a:p>
          <a:p>
            <a:pPr marL="285750" indent="-285750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Manage the transition to new processes to minimize disruption and ensure buy-in from all stakeholders</a:t>
            </a:r>
          </a:p>
          <a:p>
            <a:pPr marL="285750" indent="-285750">
              <a:buFontTx/>
              <a:buChar char="-"/>
            </a:pPr>
            <a:endParaRPr lang="en-US" sz="1265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Employee Training: </a:t>
            </a:r>
          </a:p>
          <a:p>
            <a:pPr marL="285750" indent="-285750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Ensure that employees are trained on the new processes and tools.</a:t>
            </a:r>
          </a:p>
          <a:p>
            <a:endParaRPr lang="en-US" sz="1265" dirty="0">
              <a:solidFill>
                <a:schemeClr val="tx1"/>
              </a:solidFill>
            </a:endParaRPr>
          </a:p>
          <a:p>
            <a:endParaRPr lang="en-US" sz="1265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E343E8-7E4F-CF8A-9AE4-4AFD7314185E}"/>
              </a:ext>
            </a:extLst>
          </p:cNvPr>
          <p:cNvSpPr/>
          <p:nvPr/>
        </p:nvSpPr>
        <p:spPr>
          <a:xfrm>
            <a:off x="8177370" y="3890172"/>
            <a:ext cx="3600449" cy="2581274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26" b="1" u="sng" dirty="0">
                <a:solidFill>
                  <a:schemeClr val="tx1"/>
                </a:solidFill>
              </a:rPr>
              <a:t>6. Monitoring and Optimization</a:t>
            </a:r>
            <a:endParaRPr lang="en-US" sz="1265" dirty="0">
              <a:solidFill>
                <a:schemeClr val="tx1"/>
              </a:solidFill>
            </a:endParaRPr>
          </a:p>
          <a:p>
            <a:endParaRPr lang="en-US" sz="1265" b="1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Continuous Monitoring: </a:t>
            </a:r>
          </a:p>
          <a:p>
            <a:pPr marL="285750" indent="-285750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Regularly monitor the performance of the new processes to ensure they are meeting the set objectives.</a:t>
            </a:r>
          </a:p>
          <a:p>
            <a:endParaRPr lang="en-US" sz="1265" b="1" dirty="0">
              <a:solidFill>
                <a:schemeClr val="tx1"/>
              </a:solidFill>
            </a:endParaRPr>
          </a:p>
          <a:p>
            <a:r>
              <a:rPr lang="en-US" sz="1265" b="1" dirty="0">
                <a:solidFill>
                  <a:schemeClr val="tx1"/>
                </a:solidFill>
              </a:rPr>
              <a:t>Continuous Improvement: </a:t>
            </a:r>
          </a:p>
          <a:p>
            <a:pPr marL="285750" indent="-285750">
              <a:buFontTx/>
              <a:buChar char="-"/>
            </a:pPr>
            <a:r>
              <a:rPr lang="en-US" sz="1265" dirty="0">
                <a:solidFill>
                  <a:schemeClr val="tx1"/>
                </a:solidFill>
              </a:rPr>
              <a:t>Make ongoing adjustments and improvements based on feedback and performance data</a:t>
            </a:r>
          </a:p>
          <a:p>
            <a:pPr marL="285750" indent="-285750">
              <a:buFontTx/>
              <a:buChar char="-"/>
            </a:pPr>
            <a:endParaRPr lang="en-US" sz="1265" dirty="0">
              <a:solidFill>
                <a:schemeClr val="tx1"/>
              </a:solidFill>
            </a:endParaRPr>
          </a:p>
          <a:p>
            <a:endParaRPr lang="en-US" sz="1265" dirty="0">
              <a:solidFill>
                <a:schemeClr val="tx1"/>
              </a:solidFill>
            </a:endParaRPr>
          </a:p>
          <a:p>
            <a:endParaRPr lang="en-US" sz="126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7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762F3-9775-4D6A-512C-50D1C7124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5EDE5-B3FD-ADBD-D8F8-63B1B133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08D7DD-7384-5E2F-4E3A-6B81DD59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Master Process List – Phase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BCA07-E437-DC6A-89BC-CE4EBAE6E4ED}"/>
              </a:ext>
            </a:extLst>
          </p:cNvPr>
          <p:cNvSpPr txBox="1"/>
          <p:nvPr/>
        </p:nvSpPr>
        <p:spPr>
          <a:xfrm>
            <a:off x="794649" y="1144236"/>
            <a:ext cx="998957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600" dirty="0"/>
              <a:t>- Register your process in the master list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Path: Process Flow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2920D-7302-D137-AB38-E5115F6E3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49" y="2542578"/>
            <a:ext cx="9753600" cy="39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8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B1F9C-4C12-A4BA-16DE-2513C7E94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1BE8C-9BFA-3910-2A7A-19D7EDEE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D276FB-18C1-E7B4-58BD-14D1924A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Details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C7E8C-6D53-8CEC-2D86-DF045BAFD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6" y="2839263"/>
            <a:ext cx="10843260" cy="2652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6F778-FCCF-526F-3AE2-AAD538F411C3}"/>
              </a:ext>
            </a:extLst>
          </p:cNvPr>
          <p:cNvSpPr txBox="1"/>
          <p:nvPr/>
        </p:nvSpPr>
        <p:spPr>
          <a:xfrm>
            <a:off x="924233" y="1061375"/>
            <a:ext cx="9989574" cy="6099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0" dirty="0"/>
              <a:t>Reference the process flows of SCP </a:t>
            </a:r>
          </a:p>
          <a:p>
            <a:pPr algn="l"/>
            <a:endParaRPr lang="en-US" sz="1100" dirty="0"/>
          </a:p>
          <a:p>
            <a:pPr algn="l"/>
            <a:r>
              <a:rPr lang="en-US" sz="1100" dirty="0"/>
              <a:t>Also, the general flows from previous files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EA6F430-AF50-EF89-AC9F-7A189458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1" y="184991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Path: Process Flow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5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2CC81-63DA-287D-1A66-6F3E28E0F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AFB61-5134-61F8-43FF-C435713C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B27DF9-34C8-C706-84D4-29B81515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E-Form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E769E-BAB9-989B-8642-BB9D6416A93F}"/>
              </a:ext>
            </a:extLst>
          </p:cNvPr>
          <p:cNvSpPr txBox="1"/>
          <p:nvPr/>
        </p:nvSpPr>
        <p:spPr>
          <a:xfrm>
            <a:off x="924233" y="1061375"/>
            <a:ext cx="9989574" cy="6099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0" dirty="0">
                <a:solidFill>
                  <a:srgbClr val="FF0000"/>
                </a:solidFill>
              </a:rPr>
              <a:t>Reference the Credit Note Approval Form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AA91BC8-1E76-226B-8435-BAF23C6E0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1" y="152967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Path: Process Flow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B2EF3E-4668-F141-86FF-55BF95E85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88" y="1953961"/>
            <a:ext cx="11043138" cy="4294553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D028901-406B-7495-5EC8-3DD945373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067296"/>
              </p:ext>
            </p:extLst>
          </p:nvPr>
        </p:nvGraphicFramePr>
        <p:xfrm>
          <a:off x="6096000" y="925638"/>
          <a:ext cx="8572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856800" imgH="740520" progId="Excel.Sheet.12">
                  <p:embed/>
                </p:oleObj>
              </mc:Choice>
              <mc:Fallback>
                <p:oleObj name="Worksheet" showAsIcon="1" r:id="rId4" imgW="856800" imgH="740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925638"/>
                        <a:ext cx="857250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65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8CA6F-06DB-EA6A-5670-2C32E542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/>
              <a:t>Overview</a:t>
            </a:r>
            <a:endParaRPr lang="en-GB" dirty="0">
              <a:highlight>
                <a:srgbClr val="FF0000"/>
              </a:highligh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16C5E8-BD10-B4BF-135C-4DDCA853F8AD}"/>
              </a:ext>
            </a:extLst>
          </p:cNvPr>
          <p:cNvSpPr/>
          <p:nvPr/>
        </p:nvSpPr>
        <p:spPr>
          <a:xfrm>
            <a:off x="2332311" y="5367580"/>
            <a:ext cx="2028825" cy="1213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Sharing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SharePoint Online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server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BDD113-B725-CABE-FBF2-83DF694A896A}"/>
              </a:ext>
            </a:extLst>
          </p:cNvPr>
          <p:cNvSpPr/>
          <p:nvPr/>
        </p:nvSpPr>
        <p:spPr>
          <a:xfrm>
            <a:off x="4427811" y="5367580"/>
            <a:ext cx="2028825" cy="1213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Automation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PowerApps</a:t>
            </a:r>
          </a:p>
          <a:p>
            <a:pPr marL="285750" indent="-285750">
              <a:buFontTx/>
              <a:buChar char="-"/>
            </a:pPr>
            <a:r>
              <a:rPr lang="en-US" sz="1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PowerAutomate</a:t>
            </a: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Builder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8429F82-354A-1928-F5CB-0885C8960FA8}"/>
              </a:ext>
            </a:extLst>
          </p:cNvPr>
          <p:cNvSpPr/>
          <p:nvPr/>
        </p:nvSpPr>
        <p:spPr>
          <a:xfrm>
            <a:off x="6518550" y="5366788"/>
            <a:ext cx="2028825" cy="1213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Applications</a:t>
            </a:r>
          </a:p>
          <a:p>
            <a:pPr marL="285750" indent="-285750">
              <a:buFontTx/>
              <a:buChar char="-"/>
            </a:pPr>
            <a:r>
              <a:rPr lang="en-US" sz="1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SideTrade</a:t>
            </a:r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GEP – AP Automation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CRM</a:t>
            </a:r>
          </a:p>
          <a:p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3D7B04-82AA-B4C3-7739-3F2A10CC51C6}"/>
              </a:ext>
            </a:extLst>
          </p:cNvPr>
          <p:cNvSpPr/>
          <p:nvPr/>
        </p:nvSpPr>
        <p:spPr>
          <a:xfrm>
            <a:off x="8609288" y="5366788"/>
            <a:ext cx="2028825" cy="1213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Applications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JDE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IQS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BI</a:t>
            </a:r>
          </a:p>
          <a:p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73E761-DEA7-F925-3B5D-6ED0A3FEC5BA}"/>
              </a:ext>
            </a:extLst>
          </p:cNvPr>
          <p:cNvSpPr/>
          <p:nvPr/>
        </p:nvSpPr>
        <p:spPr>
          <a:xfrm>
            <a:off x="1104899" y="3465480"/>
            <a:ext cx="10220008" cy="3859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Collaborate different processes with different teams in different locations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15D4294-971F-55B9-08E3-430CF045C8DE}"/>
              </a:ext>
            </a:extLst>
          </p:cNvPr>
          <p:cNvSpPr/>
          <p:nvPr/>
        </p:nvSpPr>
        <p:spPr>
          <a:xfrm rot="10800000">
            <a:off x="5065988" y="3887281"/>
            <a:ext cx="2466975" cy="38595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C097E3-5D4E-251A-C752-131E3165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4" y="1018347"/>
            <a:ext cx="11410950" cy="226695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958319-C44C-E462-3BBD-70D849AA2483}"/>
              </a:ext>
            </a:extLst>
          </p:cNvPr>
          <p:cNvSpPr/>
          <p:nvPr/>
        </p:nvSpPr>
        <p:spPr>
          <a:xfrm>
            <a:off x="1104899" y="4232580"/>
            <a:ext cx="10356059" cy="1092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Setup: Network &amp; Infrastructure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SDWAN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Zscaler</a:t>
            </a: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 on premise</a:t>
            </a:r>
          </a:p>
        </p:txBody>
      </p:sp>
    </p:spTree>
    <p:extLst>
      <p:ext uri="{BB962C8B-B14F-4D97-AF65-F5344CB8AC3E}">
        <p14:creationId xmlns:p14="http://schemas.microsoft.com/office/powerpoint/2010/main" val="3863484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2F314-2C20-54B2-A56D-BC7CB3D01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9BBF9-56E6-AE5C-C330-8492D577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65413-0A61-7692-90AB-E7EF54BC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/>
              <a:t>What’s next?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199803-8D59-77B3-DD0D-E3341B7A4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86332"/>
              </p:ext>
            </p:extLst>
          </p:nvPr>
        </p:nvGraphicFramePr>
        <p:xfrm>
          <a:off x="355958" y="1331319"/>
          <a:ext cx="11480083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919">
                  <a:extLst>
                    <a:ext uri="{9D8B030D-6E8A-4147-A177-3AD203B41FA5}">
                      <a16:colId xmlns:a16="http://schemas.microsoft.com/office/drawing/2014/main" val="847932151"/>
                    </a:ext>
                  </a:extLst>
                </a:gridCol>
                <a:gridCol w="2077569">
                  <a:extLst>
                    <a:ext uri="{9D8B030D-6E8A-4147-A177-3AD203B41FA5}">
                      <a16:colId xmlns:a16="http://schemas.microsoft.com/office/drawing/2014/main" val="2391127647"/>
                    </a:ext>
                  </a:extLst>
                </a:gridCol>
                <a:gridCol w="2402826">
                  <a:extLst>
                    <a:ext uri="{9D8B030D-6E8A-4147-A177-3AD203B41FA5}">
                      <a16:colId xmlns:a16="http://schemas.microsoft.com/office/drawing/2014/main" val="1192023851"/>
                    </a:ext>
                  </a:extLst>
                </a:gridCol>
                <a:gridCol w="1662769">
                  <a:extLst>
                    <a:ext uri="{9D8B030D-6E8A-4147-A177-3AD203B41FA5}">
                      <a16:colId xmlns:a16="http://schemas.microsoft.com/office/drawing/2014/main" val="4136766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By 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By 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4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Nominate process owners (5 Capabilities) and its team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Simon L, Kevin L, Jimmy T, Cindy C, Ken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16</a:t>
                      </a:r>
                      <a:r>
                        <a:rPr lang="en-US" sz="1400" baseline="30000"/>
                        <a:t>th</a:t>
                      </a:r>
                      <a:r>
                        <a:rPr lang="en-US" sz="1400"/>
                        <a:t> 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4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Kickoff meeting</a:t>
                      </a:r>
                    </a:p>
                    <a:p>
                      <a:r>
                        <a:rPr lang="en-US" sz="1400" dirty="0"/>
                        <a:t>- Brief the scope and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Done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Process owners and team members, Matthew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09533"/>
                  </a:ext>
                </a:extLst>
              </a:tr>
              <a:tr h="368403">
                <a:tc>
                  <a:txBody>
                    <a:bodyPr/>
                    <a:lstStyle/>
                    <a:p>
                      <a:r>
                        <a:rPr lang="en-US" sz="1400" dirty="0"/>
                        <a:t>Register your processes in Master Project List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Provide details current processes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Prepare potential standardized process flow for MCHM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Process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72888"/>
                  </a:ext>
                </a:extLst>
              </a:tr>
              <a:tr h="368403">
                <a:tc>
                  <a:txBody>
                    <a:bodyPr/>
                    <a:lstStyle/>
                    <a:p>
                      <a:r>
                        <a:rPr lang="en-US" sz="1400" dirty="0"/>
                        <a:t>Discuss digitalized solution for your projects by interviewing with 5 capabilities team individually or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Process owners, IT and vendor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Mid of Jan to mid Feb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5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Prepare the scope for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phase and also the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draft of project plan with lead time and cost and priority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Process owners, IT and vendor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End of Feb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813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Review with Steering Committee and gain project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Project Steering Committee, Process Owners and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Early of 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85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1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5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543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1E37-6846-6590-4C1C-56A102DE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2800"/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8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1E37-6846-6590-4C1C-56A102DE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2800"/>
              <a:t>BACKUP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9C4CF-DD88-CA21-2A61-F54AE620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9CAF5-F4F4-85EB-5676-0E0C95BF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255FDC-9C5C-92E6-2893-3F143857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/>
              <a:t>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42344-24AA-4E6B-F232-7F3A5618F95D}"/>
              </a:ext>
            </a:extLst>
          </p:cNvPr>
          <p:cNvSpPr txBox="1"/>
          <p:nvPr/>
        </p:nvSpPr>
        <p:spPr>
          <a:xfrm>
            <a:off x="1024305" y="1373555"/>
            <a:ext cx="597408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800" b="1" dirty="0"/>
              <a:t>Simplify</a:t>
            </a:r>
            <a:r>
              <a:rPr lang="en-US" sz="2800" dirty="0"/>
              <a:t> current processes</a:t>
            </a:r>
          </a:p>
          <a:p>
            <a:pPr algn="l"/>
            <a:endParaRPr lang="en-US" sz="2800" dirty="0">
              <a:sym typeface="Wingdings" panose="05000000000000000000" pitchFamily="2" charset="2"/>
            </a:endParaRPr>
          </a:p>
          <a:p>
            <a:pPr algn="l"/>
            <a:r>
              <a:rPr lang="en-US" sz="2800" b="1" dirty="0">
                <a:sym typeface="Wingdings" panose="05000000000000000000" pitchFamily="2" charset="2"/>
              </a:rPr>
              <a:t>Standardize</a:t>
            </a:r>
            <a:r>
              <a:rPr lang="en-US" sz="2800" dirty="0">
                <a:sym typeface="Wingdings" panose="05000000000000000000" pitchFamily="2" charset="2"/>
              </a:rPr>
              <a:t> processes across MCHM</a:t>
            </a:r>
          </a:p>
          <a:p>
            <a:pPr algn="l"/>
            <a:endParaRPr lang="en-US" sz="2800" dirty="0">
              <a:sym typeface="Wingdings" panose="05000000000000000000" pitchFamily="2" charset="2"/>
            </a:endParaRPr>
          </a:p>
          <a:p>
            <a:pPr algn="l"/>
            <a:r>
              <a:rPr lang="en-US" sz="2800" b="1" dirty="0">
                <a:sym typeface="Wingdings" panose="05000000000000000000" pitchFamily="2" charset="2"/>
              </a:rPr>
              <a:t>Digitalize</a:t>
            </a:r>
            <a:endParaRPr lang="en-US" sz="2800" b="1" dirty="0"/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89A39AB7-5B4D-EA21-882A-6FAB963E064E}"/>
              </a:ext>
            </a:extLst>
          </p:cNvPr>
          <p:cNvSpPr/>
          <p:nvPr/>
        </p:nvSpPr>
        <p:spPr>
          <a:xfrm rot="5400000">
            <a:off x="4270935" y="3540764"/>
            <a:ext cx="2489766" cy="2785963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A0C3B-7804-9B04-7416-2C2EC181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43" y="3270325"/>
            <a:ext cx="1117780" cy="117964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FB837-ECBB-3A2B-230A-4AAE78C38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969" y="5020083"/>
            <a:ext cx="1131920" cy="11319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0685A4-F7FB-9EAF-FD46-9830274EC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970" y="5004776"/>
            <a:ext cx="1244283" cy="114947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1FFD71-C3C9-B4C2-1D31-1A3A82E711A7}"/>
              </a:ext>
            </a:extLst>
          </p:cNvPr>
          <p:cNvSpPr/>
          <p:nvPr/>
        </p:nvSpPr>
        <p:spPr>
          <a:xfrm>
            <a:off x="8069164" y="4429432"/>
            <a:ext cx="1344014" cy="90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46EA2-BA35-D235-52F8-176D271D498D}"/>
              </a:ext>
            </a:extLst>
          </p:cNvPr>
          <p:cNvSpPr/>
          <p:nvPr/>
        </p:nvSpPr>
        <p:spPr>
          <a:xfrm>
            <a:off x="9812963" y="4396898"/>
            <a:ext cx="1344014" cy="90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C09CA-9B60-D944-2943-CE6C4296AB8D}"/>
              </a:ext>
            </a:extLst>
          </p:cNvPr>
          <p:cNvSpPr txBox="1"/>
          <p:nvPr/>
        </p:nvSpPr>
        <p:spPr>
          <a:xfrm>
            <a:off x="8054509" y="4429425"/>
            <a:ext cx="1419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Operation efficiency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26238-3904-2950-D5F5-9BED41ED77E2}"/>
              </a:ext>
            </a:extLst>
          </p:cNvPr>
          <p:cNvSpPr txBox="1"/>
          <p:nvPr/>
        </p:nvSpPr>
        <p:spPr>
          <a:xfrm>
            <a:off x="9873078" y="4405023"/>
            <a:ext cx="12451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Quality standardization &amp; Improvement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56C296-7B95-35D8-6084-49EC7E829EB8}"/>
              </a:ext>
            </a:extLst>
          </p:cNvPr>
          <p:cNvSpPr txBox="1"/>
          <p:nvPr/>
        </p:nvSpPr>
        <p:spPr>
          <a:xfrm>
            <a:off x="7959959" y="6138805"/>
            <a:ext cx="1616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Sustainable competitive capability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1C578-9102-108A-6BAE-072E65B3E496}"/>
              </a:ext>
            </a:extLst>
          </p:cNvPr>
          <p:cNvSpPr txBox="1"/>
          <p:nvPr/>
        </p:nvSpPr>
        <p:spPr>
          <a:xfrm>
            <a:off x="9831403" y="6159353"/>
            <a:ext cx="13281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CIP priority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988953-0806-566D-CDA4-C582D2CCD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944" y="3293085"/>
            <a:ext cx="1241234" cy="113138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29EFC9-DBD3-ADE4-0797-31E9ECF0A665}"/>
              </a:ext>
            </a:extLst>
          </p:cNvPr>
          <p:cNvSpPr txBox="1"/>
          <p:nvPr/>
        </p:nvSpPr>
        <p:spPr>
          <a:xfrm>
            <a:off x="8469856" y="361006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57016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8CA6F-06DB-EA6A-5670-2C32E542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1" y="319085"/>
            <a:ext cx="9159873" cy="699262"/>
          </a:xfrm>
        </p:spPr>
        <p:txBody>
          <a:bodyPr/>
          <a:lstStyle/>
          <a:p>
            <a:r>
              <a:rPr lang="en-GB" dirty="0"/>
              <a:t>Keys to success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6C8DC3-9F88-1A9E-FCC2-4C4B77F2C0FB}"/>
              </a:ext>
            </a:extLst>
          </p:cNvPr>
          <p:cNvSpPr/>
          <p:nvPr/>
        </p:nvSpPr>
        <p:spPr>
          <a:xfrm>
            <a:off x="641351" y="1583644"/>
            <a:ext cx="11163928" cy="2134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FEE7C9-BA71-0A0B-A3EC-B0ECCB5F8CEF}"/>
              </a:ext>
            </a:extLst>
          </p:cNvPr>
          <p:cNvSpPr/>
          <p:nvPr/>
        </p:nvSpPr>
        <p:spPr>
          <a:xfrm>
            <a:off x="6382593" y="3964451"/>
            <a:ext cx="2576458" cy="2134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vendor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9F06E7-6AC8-B359-D845-C72BF4BCC7B3}"/>
              </a:ext>
            </a:extLst>
          </p:cNvPr>
          <p:cNvSpPr/>
          <p:nvPr/>
        </p:nvSpPr>
        <p:spPr>
          <a:xfrm>
            <a:off x="3536365" y="3964452"/>
            <a:ext cx="2576458" cy="2134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E161EE-2D45-F095-DFBC-5DE2A36C646D}"/>
              </a:ext>
            </a:extLst>
          </p:cNvPr>
          <p:cNvSpPr/>
          <p:nvPr/>
        </p:nvSpPr>
        <p:spPr>
          <a:xfrm>
            <a:off x="647464" y="3964454"/>
            <a:ext cx="2576458" cy="2134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CDE513-1030-43E8-999A-64D568D5A69E}"/>
              </a:ext>
            </a:extLst>
          </p:cNvPr>
          <p:cNvSpPr/>
          <p:nvPr/>
        </p:nvSpPr>
        <p:spPr>
          <a:xfrm>
            <a:off x="9228821" y="3983901"/>
            <a:ext cx="2576458" cy="2134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(Projects) Fundings</a:t>
            </a:r>
          </a:p>
        </p:txBody>
      </p:sp>
    </p:spTree>
    <p:extLst>
      <p:ext uri="{BB962C8B-B14F-4D97-AF65-F5344CB8AC3E}">
        <p14:creationId xmlns:p14="http://schemas.microsoft.com/office/powerpoint/2010/main" val="309933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30E21-1050-3ED7-819B-6E09FD738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2583A-653A-5DEF-4C91-A5FCE3DD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2F6848-7408-B4A3-32FC-BFE7A868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24" y="313253"/>
            <a:ext cx="10332892" cy="699262"/>
          </a:xfrm>
        </p:spPr>
        <p:txBody>
          <a:bodyPr/>
          <a:lstStyle/>
          <a:p>
            <a:r>
              <a:rPr lang="en-GB" dirty="0"/>
              <a:t>Technologies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2FC484-7E0B-407B-8D5E-CD8397CE3DD9}"/>
              </a:ext>
            </a:extLst>
          </p:cNvPr>
          <p:cNvSpPr/>
          <p:nvPr/>
        </p:nvSpPr>
        <p:spPr>
          <a:xfrm>
            <a:off x="1662079" y="1471348"/>
            <a:ext cx="2576458" cy="4838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Enhancing existing applications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A61236-74E5-F60D-29A0-3720C190E3B7}"/>
              </a:ext>
            </a:extLst>
          </p:cNvPr>
          <p:cNvSpPr/>
          <p:nvPr/>
        </p:nvSpPr>
        <p:spPr>
          <a:xfrm>
            <a:off x="4807771" y="1471348"/>
            <a:ext cx="2576458" cy="4838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Global Target Applications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08410D-E3D4-C2D1-790E-F4B5ABED1081}"/>
              </a:ext>
            </a:extLst>
          </p:cNvPr>
          <p:cNvSpPr/>
          <p:nvPr/>
        </p:nvSpPr>
        <p:spPr>
          <a:xfrm>
            <a:off x="7953463" y="1471347"/>
            <a:ext cx="2576458" cy="4838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Automation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93819-6A98-CA59-F3C0-3641A90D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56" y="2848459"/>
            <a:ext cx="664979" cy="613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C2945-C844-B2E8-A07C-EFFB96BE0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856" y="3722321"/>
            <a:ext cx="1586288" cy="433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5B7C80-F1F5-B62B-46A4-62B75A257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008" y="2957774"/>
            <a:ext cx="1192599" cy="47353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4B8895-DA3A-5C19-AC57-FEED8781D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547" y="4456890"/>
            <a:ext cx="1102907" cy="46217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AE809DD-C07D-CF8B-2372-E9709C709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964" y="3706454"/>
            <a:ext cx="647182" cy="71652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A679BA3-DD81-5A51-5734-6A6C47A59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877" y="3084542"/>
            <a:ext cx="767974" cy="69352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59650E4-4D44-6BA0-9B4A-FC61C718AE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7765" y="3084541"/>
            <a:ext cx="777591" cy="69352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FB156A2-D6F6-F7A2-F683-3AABCD5DE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877" y="3969479"/>
            <a:ext cx="738188" cy="81915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C4D527F-3C7E-6D3E-59B8-986AF6B7A4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3556" y="4119983"/>
            <a:ext cx="986007" cy="470773"/>
          </a:xfrm>
          <a:prstGeom prst="rect">
            <a:avLst/>
          </a:prstGeom>
        </p:spPr>
      </p:pic>
      <p:sp>
        <p:nvSpPr>
          <p:cNvPr id="96" name="Plus Sign 95">
            <a:extLst>
              <a:ext uri="{FF2B5EF4-FFF2-40B4-BE49-F238E27FC236}">
                <a16:creationId xmlns:a16="http://schemas.microsoft.com/office/drawing/2014/main" id="{198B6629-EB4D-96DD-C4C2-B3086AE2214E}"/>
              </a:ext>
            </a:extLst>
          </p:cNvPr>
          <p:cNvSpPr/>
          <p:nvPr/>
        </p:nvSpPr>
        <p:spPr>
          <a:xfrm>
            <a:off x="4238537" y="3429000"/>
            <a:ext cx="569234" cy="540479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lus Sign 96">
            <a:extLst>
              <a:ext uri="{FF2B5EF4-FFF2-40B4-BE49-F238E27FC236}">
                <a16:creationId xmlns:a16="http://schemas.microsoft.com/office/drawing/2014/main" id="{B5D378EB-2D33-F4CD-A40B-AB969CC3DB7A}"/>
              </a:ext>
            </a:extLst>
          </p:cNvPr>
          <p:cNvSpPr/>
          <p:nvPr/>
        </p:nvSpPr>
        <p:spPr>
          <a:xfrm>
            <a:off x="7416526" y="3428999"/>
            <a:ext cx="569234" cy="540479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EAFDD-ABB8-0AEB-500A-98B5A143A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01399-FB8A-DF97-69D5-EF2C5BE3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6" y="6476208"/>
            <a:ext cx="245268" cy="134810"/>
          </a:xfrm>
        </p:spPr>
        <p:txBody>
          <a:bodyPr/>
          <a:lstStyle/>
          <a:p>
            <a:fld id="{BE375096-6367-4A46-9B35-1C341654C780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F187B2-0EAB-BC08-6818-D0B0E9C8B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24" y="313253"/>
            <a:ext cx="10332892" cy="699262"/>
          </a:xfrm>
        </p:spPr>
        <p:txBody>
          <a:bodyPr/>
          <a:lstStyle/>
          <a:p>
            <a:r>
              <a:rPr lang="en-GB" sz="2200" dirty="0"/>
              <a:t>Technologies – Global target application architecture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6F2B9D-F2EE-40DA-D5B2-2B215D9486C7}"/>
              </a:ext>
            </a:extLst>
          </p:cNvPr>
          <p:cNvSpPr/>
          <p:nvPr/>
        </p:nvSpPr>
        <p:spPr>
          <a:xfrm>
            <a:off x="7217817" y="4989155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0AD713-C22D-014B-8D45-15A813B241CB}"/>
              </a:ext>
            </a:extLst>
          </p:cNvPr>
          <p:cNvSpPr/>
          <p:nvPr/>
        </p:nvSpPr>
        <p:spPr>
          <a:xfrm>
            <a:off x="9346037" y="2866033"/>
            <a:ext cx="1921318" cy="8881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B3D2B-B533-FAB0-0C15-BFB11D210A57}"/>
              </a:ext>
            </a:extLst>
          </p:cNvPr>
          <p:cNvSpPr/>
          <p:nvPr/>
        </p:nvSpPr>
        <p:spPr>
          <a:xfrm>
            <a:off x="2891520" y="1583968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3DC87C-45D9-2CB7-B90F-47F75C2CD57D}"/>
              </a:ext>
            </a:extLst>
          </p:cNvPr>
          <p:cNvSpPr/>
          <p:nvPr/>
        </p:nvSpPr>
        <p:spPr>
          <a:xfrm>
            <a:off x="726687" y="2871441"/>
            <a:ext cx="1921318" cy="85445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758DF8-9393-29EE-83D0-1706E4AFD3E6}"/>
              </a:ext>
            </a:extLst>
          </p:cNvPr>
          <p:cNvSpPr/>
          <p:nvPr/>
        </p:nvSpPr>
        <p:spPr>
          <a:xfrm>
            <a:off x="722996" y="1616611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A6B40-28A8-CFFF-2C9F-7EC91EB66A9E}"/>
              </a:ext>
            </a:extLst>
          </p:cNvPr>
          <p:cNvSpPr/>
          <p:nvPr/>
        </p:nvSpPr>
        <p:spPr>
          <a:xfrm>
            <a:off x="722996" y="4977906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A4AFF8-CECA-30ED-8D45-539306843BB1}"/>
              </a:ext>
            </a:extLst>
          </p:cNvPr>
          <p:cNvSpPr/>
          <p:nvPr/>
        </p:nvSpPr>
        <p:spPr>
          <a:xfrm>
            <a:off x="9375748" y="4993726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C77F51-BCDC-B88B-DF72-E538F0EBE222}"/>
              </a:ext>
            </a:extLst>
          </p:cNvPr>
          <p:cNvSpPr/>
          <p:nvPr/>
        </p:nvSpPr>
        <p:spPr>
          <a:xfrm>
            <a:off x="9346037" y="1583968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878F34-336F-2570-A76F-AD0B9906AFB6}"/>
              </a:ext>
            </a:extLst>
          </p:cNvPr>
          <p:cNvSpPr/>
          <p:nvPr/>
        </p:nvSpPr>
        <p:spPr>
          <a:xfrm>
            <a:off x="730208" y="3909625"/>
            <a:ext cx="1921318" cy="85445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C72888-E076-E21B-A10E-13D5F89E24F6}"/>
              </a:ext>
            </a:extLst>
          </p:cNvPr>
          <p:cNvSpPr/>
          <p:nvPr/>
        </p:nvSpPr>
        <p:spPr>
          <a:xfrm>
            <a:off x="9334677" y="3936138"/>
            <a:ext cx="1921318" cy="85445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543330-11DB-B119-8CD8-66681BC4D7D7}"/>
              </a:ext>
            </a:extLst>
          </p:cNvPr>
          <p:cNvSpPr/>
          <p:nvPr/>
        </p:nvSpPr>
        <p:spPr>
          <a:xfrm>
            <a:off x="7195929" y="1589803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C1E823-0C04-2E9D-4CD0-11D1948CB759}"/>
              </a:ext>
            </a:extLst>
          </p:cNvPr>
          <p:cNvSpPr/>
          <p:nvPr/>
        </p:nvSpPr>
        <p:spPr>
          <a:xfrm>
            <a:off x="2867287" y="4983657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8306DC-F5F5-B10F-D3A2-7A6C818B5400}"/>
              </a:ext>
            </a:extLst>
          </p:cNvPr>
          <p:cNvSpPr/>
          <p:nvPr/>
        </p:nvSpPr>
        <p:spPr>
          <a:xfrm>
            <a:off x="5024073" y="3348520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763721-FD1B-334C-F0A9-5A636B6034B5}"/>
              </a:ext>
            </a:extLst>
          </p:cNvPr>
          <p:cNvCxnSpPr>
            <a:cxnSpLocks/>
          </p:cNvCxnSpPr>
          <p:nvPr/>
        </p:nvCxnSpPr>
        <p:spPr>
          <a:xfrm>
            <a:off x="4812838" y="2661580"/>
            <a:ext cx="819338" cy="683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26F14-1D4F-F19F-32CA-0256E656AD51}"/>
              </a:ext>
            </a:extLst>
          </p:cNvPr>
          <p:cNvCxnSpPr>
            <a:cxnSpLocks/>
            <a:stCxn id="22" idx="1"/>
            <a:endCxn id="13" idx="3"/>
          </p:cNvCxnSpPr>
          <p:nvPr/>
        </p:nvCxnSpPr>
        <p:spPr>
          <a:xfrm flipH="1" flipV="1">
            <a:off x="2648005" y="3298667"/>
            <a:ext cx="2376068" cy="566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27650F-2CA0-742A-62D6-9E8181CFD848}"/>
              </a:ext>
            </a:extLst>
          </p:cNvPr>
          <p:cNvCxnSpPr>
            <a:cxnSpLocks/>
            <a:stCxn id="11" idx="1"/>
            <a:endCxn id="22" idx="3"/>
          </p:cNvCxnSpPr>
          <p:nvPr/>
        </p:nvCxnSpPr>
        <p:spPr>
          <a:xfrm flipH="1">
            <a:off x="6945391" y="3310125"/>
            <a:ext cx="2400646" cy="55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25D3A3-1D5C-5336-DA58-6B98C235491A}"/>
              </a:ext>
            </a:extLst>
          </p:cNvPr>
          <p:cNvCxnSpPr>
            <a:cxnSpLocks/>
          </p:cNvCxnSpPr>
          <p:nvPr/>
        </p:nvCxnSpPr>
        <p:spPr>
          <a:xfrm flipH="1" flipV="1">
            <a:off x="2644314" y="2640147"/>
            <a:ext cx="2397756" cy="736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4CFBE3-BE9A-3954-6E1A-A5FF0D1653AF}"/>
              </a:ext>
            </a:extLst>
          </p:cNvPr>
          <p:cNvCxnSpPr>
            <a:cxnSpLocks/>
          </p:cNvCxnSpPr>
          <p:nvPr/>
        </p:nvCxnSpPr>
        <p:spPr>
          <a:xfrm flipH="1">
            <a:off x="2651526" y="4362504"/>
            <a:ext cx="2349948" cy="615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54B26C-F46E-B598-FA83-BCA67A3CA423}"/>
              </a:ext>
            </a:extLst>
          </p:cNvPr>
          <p:cNvCxnSpPr>
            <a:cxnSpLocks/>
          </p:cNvCxnSpPr>
          <p:nvPr/>
        </p:nvCxnSpPr>
        <p:spPr>
          <a:xfrm>
            <a:off x="6945391" y="4380008"/>
            <a:ext cx="2427216" cy="640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60107-5800-CC34-5BF7-7D87B6CDEC5E}"/>
              </a:ext>
            </a:extLst>
          </p:cNvPr>
          <p:cNvCxnSpPr>
            <a:cxnSpLocks/>
          </p:cNvCxnSpPr>
          <p:nvPr/>
        </p:nvCxnSpPr>
        <p:spPr>
          <a:xfrm flipV="1">
            <a:off x="6915024" y="2594936"/>
            <a:ext cx="2457583" cy="76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C1AA05C4-B905-2BE2-300E-7E402135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017" y="5099352"/>
            <a:ext cx="1192599" cy="47353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68A84C6-BAEF-A01C-2DFC-860FBFDF3619}"/>
              </a:ext>
            </a:extLst>
          </p:cNvPr>
          <p:cNvGrpSpPr/>
          <p:nvPr/>
        </p:nvGrpSpPr>
        <p:grpSpPr>
          <a:xfrm>
            <a:off x="5575532" y="3573641"/>
            <a:ext cx="914400" cy="524429"/>
            <a:chOff x="2774149" y="2787848"/>
            <a:chExt cx="914400" cy="52442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CDC1A3A-F62A-CD3A-F2D0-7F3868876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6068" y="2787848"/>
              <a:ext cx="794562" cy="253685"/>
            </a:xfrm>
            <a:prstGeom prst="rect">
              <a:avLst/>
            </a:prstGeom>
          </p:spPr>
        </p:pic>
        <p:sp>
          <p:nvSpPr>
            <p:cNvPr id="33" name="TextBox 1141">
              <a:extLst>
                <a:ext uri="{FF2B5EF4-FFF2-40B4-BE49-F238E27FC236}">
                  <a16:creationId xmlns:a16="http://schemas.microsoft.com/office/drawing/2014/main" id="{0698C7EE-A262-14AB-3E2F-E2005B0572CA}"/>
                </a:ext>
              </a:extLst>
            </p:cNvPr>
            <p:cNvSpPr txBox="1"/>
            <p:nvPr/>
          </p:nvSpPr>
          <p:spPr>
            <a:xfrm>
              <a:off x="2774149" y="3058592"/>
              <a:ext cx="914400" cy="2536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67B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DATAHUB</a:t>
              </a:r>
            </a:p>
          </p:txBody>
        </p:sp>
      </p:grpSp>
      <p:sp>
        <p:nvSpPr>
          <p:cNvPr id="34" name="TextBox 1145">
            <a:extLst>
              <a:ext uri="{FF2B5EF4-FFF2-40B4-BE49-F238E27FC236}">
                <a16:creationId xmlns:a16="http://schemas.microsoft.com/office/drawing/2014/main" id="{1B183455-94AB-59B1-0EBF-3F8E62E88277}"/>
              </a:ext>
            </a:extLst>
          </p:cNvPr>
          <p:cNvSpPr txBox="1"/>
          <p:nvPr/>
        </p:nvSpPr>
        <p:spPr>
          <a:xfrm>
            <a:off x="7975752" y="5303446"/>
            <a:ext cx="405012" cy="65376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solidFill>
                  <a:srgbClr val="000000"/>
                </a:solidFill>
                <a:latin typeface="Arial" panose="020B0604020202020204"/>
                <a:cs typeface="Arial"/>
              </a:rPr>
              <a:t>Financials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35" name="TextBox 37">
            <a:extLst>
              <a:ext uri="{FF2B5EF4-FFF2-40B4-BE49-F238E27FC236}">
                <a16:creationId xmlns:a16="http://schemas.microsoft.com/office/drawing/2014/main" id="{527BD4E7-5A19-5D50-1408-077FAFBFB716}"/>
              </a:ext>
            </a:extLst>
          </p:cNvPr>
          <p:cNvSpPr txBox="1"/>
          <p:nvPr/>
        </p:nvSpPr>
        <p:spPr>
          <a:xfrm>
            <a:off x="5802179" y="4044449"/>
            <a:ext cx="405012" cy="25368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Data Integrations,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solidFill>
                  <a:srgbClr val="000000"/>
                </a:solidFill>
                <a:latin typeface="Arial" panose="020B0604020202020204"/>
                <a:cs typeface="Arial"/>
              </a:rPr>
              <a:t>Analytics &amp; Master Data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5F87E92-DB5E-281D-5A8B-4B00B1B65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00" y="2934430"/>
            <a:ext cx="664979" cy="613828"/>
          </a:xfrm>
          <a:prstGeom prst="rect">
            <a:avLst/>
          </a:prstGeom>
        </p:spPr>
      </p:pic>
      <p:sp>
        <p:nvSpPr>
          <p:cNvPr id="37" name="TextBox 49">
            <a:extLst>
              <a:ext uri="{FF2B5EF4-FFF2-40B4-BE49-F238E27FC236}">
                <a16:creationId xmlns:a16="http://schemas.microsoft.com/office/drawing/2014/main" id="{F72248F4-8D93-3BCE-2833-A4307B3C0699}"/>
              </a:ext>
            </a:extLst>
          </p:cNvPr>
          <p:cNvSpPr txBox="1"/>
          <p:nvPr/>
        </p:nvSpPr>
        <p:spPr>
          <a:xfrm>
            <a:off x="1212906" y="3542708"/>
            <a:ext cx="914400" cy="2096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Sales</a:t>
            </a:r>
          </a:p>
        </p:txBody>
      </p:sp>
      <p:sp>
        <p:nvSpPr>
          <p:cNvPr id="38" name="TextBox 1152">
            <a:extLst>
              <a:ext uri="{FF2B5EF4-FFF2-40B4-BE49-F238E27FC236}">
                <a16:creationId xmlns:a16="http://schemas.microsoft.com/office/drawing/2014/main" id="{4AFB09EA-895F-5C57-6F6D-DCF70097AB1E}"/>
              </a:ext>
            </a:extLst>
          </p:cNvPr>
          <p:cNvSpPr txBox="1"/>
          <p:nvPr/>
        </p:nvSpPr>
        <p:spPr>
          <a:xfrm>
            <a:off x="6501732" y="2071675"/>
            <a:ext cx="405012" cy="25368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CPQ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13705A4-8B38-9849-8AB0-122B07CD3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948" y="1907305"/>
            <a:ext cx="1081198" cy="5440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B4D64C0-9462-1A32-5916-6937A171C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797" y="1634249"/>
            <a:ext cx="770675" cy="758539"/>
          </a:xfrm>
          <a:prstGeom prst="rect">
            <a:avLst/>
          </a:prstGeom>
        </p:spPr>
      </p:pic>
      <p:sp>
        <p:nvSpPr>
          <p:cNvPr id="41" name="TextBox 1168">
            <a:extLst>
              <a:ext uri="{FF2B5EF4-FFF2-40B4-BE49-F238E27FC236}">
                <a16:creationId xmlns:a16="http://schemas.microsoft.com/office/drawing/2014/main" id="{53643BBC-B106-CFE3-66ED-18079BCB254C}"/>
              </a:ext>
            </a:extLst>
          </p:cNvPr>
          <p:cNvSpPr txBox="1"/>
          <p:nvPr/>
        </p:nvSpPr>
        <p:spPr>
          <a:xfrm>
            <a:off x="7940063" y="2436153"/>
            <a:ext cx="405012" cy="25368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Field Service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42" name="TextBox 50">
            <a:extLst>
              <a:ext uri="{FF2B5EF4-FFF2-40B4-BE49-F238E27FC236}">
                <a16:creationId xmlns:a16="http://schemas.microsoft.com/office/drawing/2014/main" id="{6D3627DE-D1A6-BADF-CAFE-4890BFF7524A}"/>
              </a:ext>
            </a:extLst>
          </p:cNvPr>
          <p:cNvSpPr txBox="1"/>
          <p:nvPr/>
        </p:nvSpPr>
        <p:spPr>
          <a:xfrm>
            <a:off x="1875576" y="3204464"/>
            <a:ext cx="405012" cy="20965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669CA4-4124-1A02-7F9C-7D2D24C2370E}"/>
              </a:ext>
            </a:extLst>
          </p:cNvPr>
          <p:cNvGrpSpPr/>
          <p:nvPr/>
        </p:nvGrpSpPr>
        <p:grpSpPr>
          <a:xfrm>
            <a:off x="1224945" y="1941166"/>
            <a:ext cx="914400" cy="524429"/>
            <a:chOff x="2774149" y="2787848"/>
            <a:chExt cx="914400" cy="524429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2CAB363-0195-DB87-3196-5ABA95920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6068" y="2787848"/>
              <a:ext cx="794562" cy="253685"/>
            </a:xfrm>
            <a:prstGeom prst="rect">
              <a:avLst/>
            </a:prstGeom>
          </p:spPr>
        </p:pic>
        <p:sp>
          <p:nvSpPr>
            <p:cNvPr id="45" name="TextBox 21">
              <a:extLst>
                <a:ext uri="{FF2B5EF4-FFF2-40B4-BE49-F238E27FC236}">
                  <a16:creationId xmlns:a16="http://schemas.microsoft.com/office/drawing/2014/main" id="{805D47B3-C594-83D2-DF20-6F019D79F229}"/>
                </a:ext>
              </a:extLst>
            </p:cNvPr>
            <p:cNvSpPr txBox="1"/>
            <p:nvPr/>
          </p:nvSpPr>
          <p:spPr>
            <a:xfrm>
              <a:off x="2774149" y="3058592"/>
              <a:ext cx="914400" cy="2536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0067B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Customer Portal</a:t>
              </a:r>
            </a:p>
          </p:txBody>
        </p:sp>
      </p:grpSp>
      <p:sp>
        <p:nvSpPr>
          <p:cNvPr id="46" name="TextBox 22">
            <a:extLst>
              <a:ext uri="{FF2B5EF4-FFF2-40B4-BE49-F238E27FC236}">
                <a16:creationId xmlns:a16="http://schemas.microsoft.com/office/drawing/2014/main" id="{02142684-A333-7746-0E18-466EAF0BA02B}"/>
              </a:ext>
            </a:extLst>
          </p:cNvPr>
          <p:cNvSpPr txBox="1"/>
          <p:nvPr/>
        </p:nvSpPr>
        <p:spPr>
          <a:xfrm>
            <a:off x="1460632" y="2377468"/>
            <a:ext cx="405012" cy="25368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47" name="TextBox 1120">
            <a:extLst>
              <a:ext uri="{FF2B5EF4-FFF2-40B4-BE49-F238E27FC236}">
                <a16:creationId xmlns:a16="http://schemas.microsoft.com/office/drawing/2014/main" id="{60F089D8-4F9C-4ECB-4A1C-9E010E77FD6C}"/>
              </a:ext>
            </a:extLst>
          </p:cNvPr>
          <p:cNvSpPr txBox="1"/>
          <p:nvPr/>
        </p:nvSpPr>
        <p:spPr>
          <a:xfrm>
            <a:off x="1192597" y="4231765"/>
            <a:ext cx="405012" cy="65376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solidFill>
                  <a:srgbClr val="000000"/>
                </a:solidFill>
                <a:latin typeface="Arial" panose="020B0604020202020204"/>
                <a:cs typeface="Arial"/>
              </a:rPr>
              <a:t>Order to Cash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48" name="TextBox 1125">
            <a:extLst>
              <a:ext uri="{FF2B5EF4-FFF2-40B4-BE49-F238E27FC236}">
                <a16:creationId xmlns:a16="http://schemas.microsoft.com/office/drawing/2014/main" id="{AE3FA548-73AA-1CD7-76D2-94DCE61AA5AD}"/>
              </a:ext>
            </a:extLst>
          </p:cNvPr>
          <p:cNvSpPr txBox="1"/>
          <p:nvPr/>
        </p:nvSpPr>
        <p:spPr>
          <a:xfrm>
            <a:off x="9856543" y="5359122"/>
            <a:ext cx="405012" cy="65376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Procure to Pay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A57772F-37DF-9803-4B9C-05199D0B9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194" y="4073053"/>
            <a:ext cx="1102907" cy="46217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0A7DD42-3A76-ADE7-16B9-32228EBB0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3263" y="5119999"/>
            <a:ext cx="1586288" cy="433259"/>
          </a:xfrm>
          <a:prstGeom prst="rect">
            <a:avLst/>
          </a:prstGeom>
        </p:spPr>
      </p:pic>
      <p:sp>
        <p:nvSpPr>
          <p:cNvPr id="51" name="TextBox 1133">
            <a:extLst>
              <a:ext uri="{FF2B5EF4-FFF2-40B4-BE49-F238E27FC236}">
                <a16:creationId xmlns:a16="http://schemas.microsoft.com/office/drawing/2014/main" id="{CA0B0CB9-5475-28A1-51FC-85721C2FD8E1}"/>
              </a:ext>
            </a:extLst>
          </p:cNvPr>
          <p:cNvSpPr txBox="1"/>
          <p:nvPr/>
        </p:nvSpPr>
        <p:spPr>
          <a:xfrm>
            <a:off x="10120985" y="4121198"/>
            <a:ext cx="405012" cy="23079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Procurement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Source to Contract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A961643-3B84-5049-908F-CCB123B42E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6793" y="3967026"/>
            <a:ext cx="1586288" cy="433259"/>
          </a:xfrm>
          <a:prstGeom prst="rect">
            <a:avLst/>
          </a:prstGeom>
        </p:spPr>
      </p:pic>
      <p:sp>
        <p:nvSpPr>
          <p:cNvPr id="53" name="TextBox 5">
            <a:extLst>
              <a:ext uri="{FF2B5EF4-FFF2-40B4-BE49-F238E27FC236}">
                <a16:creationId xmlns:a16="http://schemas.microsoft.com/office/drawing/2014/main" id="{D9D593B8-463C-0C96-6A46-6929E646CDFA}"/>
              </a:ext>
            </a:extLst>
          </p:cNvPr>
          <p:cNvSpPr txBox="1"/>
          <p:nvPr/>
        </p:nvSpPr>
        <p:spPr>
          <a:xfrm>
            <a:off x="1484840" y="5727864"/>
            <a:ext cx="405012" cy="20965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HCM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EAF9F15-2A0A-C041-1529-C7A6D9D56CEA}"/>
              </a:ext>
            </a:extLst>
          </p:cNvPr>
          <p:cNvCxnSpPr>
            <a:cxnSpLocks/>
            <a:stCxn id="22" idx="1"/>
            <a:endCxn id="18" idx="3"/>
          </p:cNvCxnSpPr>
          <p:nvPr/>
        </p:nvCxnSpPr>
        <p:spPr>
          <a:xfrm flipH="1">
            <a:off x="2651526" y="3865463"/>
            <a:ext cx="2372547" cy="471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8">
            <a:extLst>
              <a:ext uri="{FF2B5EF4-FFF2-40B4-BE49-F238E27FC236}">
                <a16:creationId xmlns:a16="http://schemas.microsoft.com/office/drawing/2014/main" id="{8935352F-39C4-DCAD-A4E0-97B2A228A312}"/>
              </a:ext>
            </a:extLst>
          </p:cNvPr>
          <p:cNvSpPr txBox="1"/>
          <p:nvPr/>
        </p:nvSpPr>
        <p:spPr>
          <a:xfrm>
            <a:off x="10569231" y="2048435"/>
            <a:ext cx="405012" cy="20965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QEHS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EF05FA4-69F7-ED06-2623-09B39ED03015}"/>
              </a:ext>
            </a:extLst>
          </p:cNvPr>
          <p:cNvCxnSpPr>
            <a:cxnSpLocks/>
            <a:stCxn id="19" idx="1"/>
            <a:endCxn id="22" idx="3"/>
          </p:cNvCxnSpPr>
          <p:nvPr/>
        </p:nvCxnSpPr>
        <p:spPr>
          <a:xfrm flipH="1" flipV="1">
            <a:off x="6945391" y="3865463"/>
            <a:ext cx="2389286" cy="497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55BBD521-04E1-79C3-2EAB-CB7D6B745F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9847" y="5140715"/>
            <a:ext cx="1006895" cy="436814"/>
          </a:xfrm>
          <a:prstGeom prst="rect">
            <a:avLst/>
          </a:prstGeom>
        </p:spPr>
      </p:pic>
      <p:sp>
        <p:nvSpPr>
          <p:cNvPr id="58" name="TextBox 27">
            <a:extLst>
              <a:ext uri="{FF2B5EF4-FFF2-40B4-BE49-F238E27FC236}">
                <a16:creationId xmlns:a16="http://schemas.microsoft.com/office/drawing/2014/main" id="{4C8A90CB-849D-F983-9260-2887ECCDFA5F}"/>
              </a:ext>
            </a:extLst>
          </p:cNvPr>
          <p:cNvSpPr txBox="1"/>
          <p:nvPr/>
        </p:nvSpPr>
        <p:spPr>
          <a:xfrm>
            <a:off x="3982196" y="1879714"/>
            <a:ext cx="914400" cy="2096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Oracle CX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>
                <a:solidFill>
                  <a:srgbClr val="0067B1"/>
                </a:solidFill>
                <a:latin typeface="Arial" panose="020B0604020202020204"/>
              </a:rPr>
              <a:t>Service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67B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9662E0D-29D4-1698-C4AF-17AFA1E43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459" y="1640324"/>
            <a:ext cx="770675" cy="758539"/>
          </a:xfrm>
          <a:prstGeom prst="rect">
            <a:avLst/>
          </a:prstGeom>
        </p:spPr>
      </p:pic>
      <p:sp>
        <p:nvSpPr>
          <p:cNvPr id="60" name="TextBox 1123">
            <a:extLst>
              <a:ext uri="{FF2B5EF4-FFF2-40B4-BE49-F238E27FC236}">
                <a16:creationId xmlns:a16="http://schemas.microsoft.com/office/drawing/2014/main" id="{941E5440-B206-C812-505A-6153518F5973}"/>
              </a:ext>
            </a:extLst>
          </p:cNvPr>
          <p:cNvSpPr txBox="1"/>
          <p:nvPr/>
        </p:nvSpPr>
        <p:spPr>
          <a:xfrm>
            <a:off x="3603463" y="2443069"/>
            <a:ext cx="405012" cy="25368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Customer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61" name="TextBox 1124">
            <a:extLst>
              <a:ext uri="{FF2B5EF4-FFF2-40B4-BE49-F238E27FC236}">
                <a16:creationId xmlns:a16="http://schemas.microsoft.com/office/drawing/2014/main" id="{2D1FA961-80F6-D86D-CD82-04F78E936174}"/>
              </a:ext>
            </a:extLst>
          </p:cNvPr>
          <p:cNvSpPr txBox="1"/>
          <p:nvPr/>
        </p:nvSpPr>
        <p:spPr>
          <a:xfrm>
            <a:off x="8276858" y="1885789"/>
            <a:ext cx="914400" cy="2096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Oracle CX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>
                <a:solidFill>
                  <a:srgbClr val="0067B1"/>
                </a:solidFill>
                <a:latin typeface="Arial" panose="020B0604020202020204"/>
              </a:rPr>
              <a:t>Service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67B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CF19C30-41DC-11E0-490C-33BBBEA44D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6793" y="1983176"/>
            <a:ext cx="954633" cy="287276"/>
          </a:xfrm>
          <a:prstGeom prst="rect">
            <a:avLst/>
          </a:prstGeom>
        </p:spPr>
      </p:pic>
      <p:sp>
        <p:nvSpPr>
          <p:cNvPr id="63" name="TextBox 1147">
            <a:extLst>
              <a:ext uri="{FF2B5EF4-FFF2-40B4-BE49-F238E27FC236}">
                <a16:creationId xmlns:a16="http://schemas.microsoft.com/office/drawing/2014/main" id="{9B6575DD-F795-42E5-2F87-DD8BBB3EEC90}"/>
              </a:ext>
            </a:extLst>
          </p:cNvPr>
          <p:cNvSpPr txBox="1"/>
          <p:nvPr/>
        </p:nvSpPr>
        <p:spPr>
          <a:xfrm>
            <a:off x="3492949" y="5297948"/>
            <a:ext cx="405012" cy="65376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Travel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solidFill>
                  <a:srgbClr val="000000"/>
                </a:solidFill>
                <a:latin typeface="Arial" panose="020B0604020202020204"/>
                <a:cs typeface="Arial"/>
              </a:rPr>
              <a:t>Expense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7D275F0-8DF4-6E64-EA2F-B37F67A70057}"/>
              </a:ext>
            </a:extLst>
          </p:cNvPr>
          <p:cNvCxnSpPr>
            <a:cxnSpLocks/>
          </p:cNvCxnSpPr>
          <p:nvPr/>
        </p:nvCxnSpPr>
        <p:spPr>
          <a:xfrm>
            <a:off x="5966574" y="4400285"/>
            <a:ext cx="6640" cy="536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942EB69-762A-181F-F318-B2809880F0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1817" y="5169902"/>
            <a:ext cx="1143600" cy="358328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D9C2193-5009-19D7-B981-16A3086DAC58}"/>
              </a:ext>
            </a:extLst>
          </p:cNvPr>
          <p:cNvCxnSpPr>
            <a:cxnSpLocks/>
          </p:cNvCxnSpPr>
          <p:nvPr/>
        </p:nvCxnSpPr>
        <p:spPr>
          <a:xfrm>
            <a:off x="6341146" y="4420801"/>
            <a:ext cx="876671" cy="562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11B3B510-2F3C-FDFF-76EA-15FAC2FB2970}"/>
              </a:ext>
            </a:extLst>
          </p:cNvPr>
          <p:cNvSpPr/>
          <p:nvPr/>
        </p:nvSpPr>
        <p:spPr>
          <a:xfrm>
            <a:off x="5080316" y="1591540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71751405-E2E8-88F1-8059-017514D6D5DF}"/>
              </a:ext>
            </a:extLst>
          </p:cNvPr>
          <p:cNvSpPr txBox="1"/>
          <p:nvPr/>
        </p:nvSpPr>
        <p:spPr>
          <a:xfrm>
            <a:off x="10089192" y="3560075"/>
            <a:ext cx="405012" cy="25368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Project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803716E-B369-805E-F52A-61B811BC2A26}"/>
              </a:ext>
            </a:extLst>
          </p:cNvPr>
          <p:cNvSpPr/>
          <p:nvPr/>
        </p:nvSpPr>
        <p:spPr>
          <a:xfrm>
            <a:off x="5044753" y="4984199"/>
            <a:ext cx="1921318" cy="103388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Box 17">
            <a:extLst>
              <a:ext uri="{FF2B5EF4-FFF2-40B4-BE49-F238E27FC236}">
                <a16:creationId xmlns:a16="http://schemas.microsoft.com/office/drawing/2014/main" id="{FAE25E93-BDBE-1046-0CD7-112AB42B5763}"/>
              </a:ext>
            </a:extLst>
          </p:cNvPr>
          <p:cNvSpPr txBox="1"/>
          <p:nvPr/>
        </p:nvSpPr>
        <p:spPr>
          <a:xfrm>
            <a:off x="5847705" y="5821007"/>
            <a:ext cx="405012" cy="25368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solidFill>
                  <a:srgbClr val="000000"/>
                </a:solidFill>
                <a:latin typeface="Arial" panose="020B0604020202020204"/>
                <a:cs typeface="Arial"/>
              </a:rPr>
              <a:t>Payroll &amp; Timesheets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71" name="TextBox 24">
            <a:extLst>
              <a:ext uri="{FF2B5EF4-FFF2-40B4-BE49-F238E27FC236}">
                <a16:creationId xmlns:a16="http://schemas.microsoft.com/office/drawing/2014/main" id="{B3E7F905-99AB-A2E9-53DE-4DF5CE8A9EA7}"/>
              </a:ext>
            </a:extLst>
          </p:cNvPr>
          <p:cNvSpPr txBox="1"/>
          <p:nvPr/>
        </p:nvSpPr>
        <p:spPr>
          <a:xfrm>
            <a:off x="5942247" y="5505278"/>
            <a:ext cx="914400" cy="2096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>
                <a:solidFill>
                  <a:srgbClr val="0067B1"/>
                </a:solidFill>
                <a:latin typeface="Arial" panose="020B0604020202020204"/>
              </a:rPr>
              <a:t>Kronos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67B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1D83013-56B7-88BE-7D9E-F6016890A7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0654" y="5478793"/>
            <a:ext cx="409816" cy="21366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2E01194-6D11-ABCC-892C-A69364CAA1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7216" y="5020353"/>
            <a:ext cx="694972" cy="401832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1837DE7-D859-15C0-5B2F-F384BE451F4E}"/>
              </a:ext>
            </a:extLst>
          </p:cNvPr>
          <p:cNvCxnSpPr>
            <a:cxnSpLocks/>
          </p:cNvCxnSpPr>
          <p:nvPr/>
        </p:nvCxnSpPr>
        <p:spPr>
          <a:xfrm>
            <a:off x="5997240" y="2696755"/>
            <a:ext cx="0" cy="651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3C0F5BD-4E31-D404-A00A-92058C40F398}"/>
              </a:ext>
            </a:extLst>
          </p:cNvPr>
          <p:cNvCxnSpPr>
            <a:cxnSpLocks/>
          </p:cNvCxnSpPr>
          <p:nvPr/>
        </p:nvCxnSpPr>
        <p:spPr>
          <a:xfrm flipH="1">
            <a:off x="6489932" y="2616025"/>
            <a:ext cx="705997" cy="74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664FC81-C952-2152-E9B8-D7AA4407B7C6}"/>
              </a:ext>
            </a:extLst>
          </p:cNvPr>
          <p:cNvCxnSpPr>
            <a:cxnSpLocks/>
          </p:cNvCxnSpPr>
          <p:nvPr/>
        </p:nvCxnSpPr>
        <p:spPr>
          <a:xfrm flipH="1">
            <a:off x="4788605" y="4404157"/>
            <a:ext cx="786927" cy="568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924BDA65-349D-0FAD-D087-C741048027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0927" y="5686004"/>
            <a:ext cx="359261" cy="35832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D066F02-F98C-4508-DD81-7576EADC2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674" y="5624830"/>
            <a:ext cx="359261" cy="35832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D82E43-94C4-CEAC-BEC8-57B6FA9CE2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16057" y="5636849"/>
            <a:ext cx="359261" cy="35832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E9A8CEE-AF3B-AF2D-A5FB-7FB566538A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35363" y="5643308"/>
            <a:ext cx="359261" cy="35832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6CD4658-F0EF-7A6B-24F8-50D922C41471}"/>
              </a:ext>
            </a:extLst>
          </p:cNvPr>
          <p:cNvSpPr txBox="1"/>
          <p:nvPr/>
        </p:nvSpPr>
        <p:spPr>
          <a:xfrm>
            <a:off x="270856" y="4505466"/>
            <a:ext cx="527620" cy="462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0" dirty="0"/>
              <a:t>2025 to </a:t>
            </a:r>
          </a:p>
          <a:p>
            <a:pPr algn="l"/>
            <a:r>
              <a:rPr lang="en-US" sz="1100" dirty="0"/>
              <a:t>2026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4A5E33C-835C-26A1-1C93-92770CE1313C}"/>
              </a:ext>
            </a:extLst>
          </p:cNvPr>
          <p:cNvSpPr txBox="1"/>
          <p:nvPr/>
        </p:nvSpPr>
        <p:spPr>
          <a:xfrm>
            <a:off x="11158121" y="5769485"/>
            <a:ext cx="650254" cy="362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0"/>
              <a:t>2025 </a:t>
            </a:r>
          </a:p>
          <a:p>
            <a:pPr algn="l"/>
            <a:r>
              <a:rPr lang="en-US" sz="1100"/>
              <a:t>to 2026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A145956-E89D-9067-E8D7-0B9188DA1746}"/>
              </a:ext>
            </a:extLst>
          </p:cNvPr>
          <p:cNvSpPr txBox="1"/>
          <p:nvPr/>
        </p:nvSpPr>
        <p:spPr>
          <a:xfrm>
            <a:off x="245284" y="3366835"/>
            <a:ext cx="565378" cy="362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0" dirty="0"/>
              <a:t>2025 </a:t>
            </a:r>
          </a:p>
          <a:p>
            <a:pPr algn="l"/>
            <a:r>
              <a:rPr lang="en-US" sz="1100" dirty="0"/>
              <a:t>to 2026 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B6F738BC-6B28-643B-39CD-6A7491134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5985" y="2903385"/>
            <a:ext cx="691233" cy="68034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F533D72-C14D-07A4-97F1-DD6CADA2EFC2}"/>
              </a:ext>
            </a:extLst>
          </p:cNvPr>
          <p:cNvSpPr txBox="1"/>
          <p:nvPr/>
        </p:nvSpPr>
        <p:spPr>
          <a:xfrm>
            <a:off x="11014377" y="2331393"/>
            <a:ext cx="565378" cy="263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100" dirty="0"/>
              <a:t>2025 </a:t>
            </a:r>
          </a:p>
        </p:txBody>
      </p:sp>
    </p:spTree>
    <p:extLst>
      <p:ext uri="{BB962C8B-B14F-4D97-AF65-F5344CB8AC3E}">
        <p14:creationId xmlns:p14="http://schemas.microsoft.com/office/powerpoint/2010/main" val="242144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801DE-6718-0BD0-2C4E-9FC6E9D1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99" y="324044"/>
            <a:ext cx="9596304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Technologies – Process Automation Tools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6810FC5-28B3-A4EC-5150-13E1C37FDA02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2949" y="1379608"/>
            <a:ext cx="3426599" cy="4792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13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113" indent="-1381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-1238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700" b="1" dirty="0"/>
          </a:p>
          <a:p>
            <a:pPr lvl="1"/>
            <a:r>
              <a:rPr lang="en-US" sz="1700" b="1" dirty="0"/>
              <a:t>Microsoft PowerApps</a:t>
            </a:r>
          </a:p>
          <a:p>
            <a:pPr lvl="1"/>
            <a:endParaRPr lang="en-US" sz="1700" dirty="0"/>
          </a:p>
          <a:p>
            <a:pPr lvl="1"/>
            <a:r>
              <a:rPr lang="en-US" dirty="0"/>
              <a:t>Deliver web and mobile apps (E-form) with low codes and quicker deployment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E4614D-66CD-60AE-CA48-E18B926E8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76" y="1166979"/>
            <a:ext cx="1130095" cy="1020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AE904E-44BB-ED4A-C3DF-6C813AEAD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91" y="1166979"/>
            <a:ext cx="7397764" cy="38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801DE-6718-0BD0-2C4E-9FC6E9D1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99" y="324044"/>
            <a:ext cx="9596304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Technologies – Process Automation Tools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A79719-81B9-F7D4-500F-E4D34D391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75" y="1476738"/>
            <a:ext cx="6863376" cy="45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6810FC5-28B3-A4EC-5150-13E1C37FDA02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2949" y="1379608"/>
            <a:ext cx="4393212" cy="4792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13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113" indent="-1381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-1238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700" b="1" dirty="0"/>
          </a:p>
          <a:p>
            <a:pPr lvl="1"/>
            <a:r>
              <a:rPr lang="en-US" sz="1700" b="1" dirty="0"/>
              <a:t>Microsoft </a:t>
            </a:r>
            <a:r>
              <a:rPr lang="en-US" sz="1700" b="1" dirty="0" err="1"/>
              <a:t>PowerAutomate</a:t>
            </a:r>
            <a:endParaRPr lang="en-US" sz="1700" b="1" dirty="0"/>
          </a:p>
          <a:p>
            <a:pPr lvl="1"/>
            <a:endParaRPr lang="en-US" sz="1700" dirty="0"/>
          </a:p>
          <a:p>
            <a:pPr lvl="1"/>
            <a:r>
              <a:rPr lang="en-US" dirty="0"/>
              <a:t>A comprehensive, end-to-end cloud based process automation (Workflow) platform powered by low code and AI.</a:t>
            </a:r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3DBCD-BD4A-5041-E561-DA7FAA9F4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673" y="1289858"/>
            <a:ext cx="1043494" cy="9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8B54-6C52-41BB-16E8-D54A087F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801DE-6718-0BD0-2C4E-9FC6E9D1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99" y="324044"/>
            <a:ext cx="9596304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Technologies – Process Automation Tools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6810FC5-28B3-A4EC-5150-13E1C37FDA02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2949" y="1379608"/>
            <a:ext cx="3426599" cy="4792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13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113" indent="-1381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-1238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700" b="1" dirty="0"/>
          </a:p>
          <a:p>
            <a:pPr lvl="1"/>
            <a:r>
              <a:rPr lang="en-US" sz="1700" b="1" dirty="0"/>
              <a:t>Microsoft AI Builder</a:t>
            </a:r>
          </a:p>
          <a:p>
            <a:pPr lvl="1"/>
            <a:endParaRPr lang="en-US" sz="1700" dirty="0"/>
          </a:p>
          <a:p>
            <a:pPr lvl="1"/>
            <a:r>
              <a:rPr lang="en-US" dirty="0"/>
              <a:t>Integrate AI capability with PowerApps and </a:t>
            </a:r>
            <a:r>
              <a:rPr lang="en-US" dirty="0" err="1"/>
              <a:t>PowerAutomate</a:t>
            </a:r>
            <a:r>
              <a:rPr lang="en-US" dirty="0"/>
              <a:t> including:</a:t>
            </a:r>
          </a:p>
          <a:p>
            <a:pPr lvl="1"/>
            <a:endParaRPr lang="en-US" dirty="0"/>
          </a:p>
          <a:p>
            <a:pPr marL="285750" lvl="1" indent="-285750">
              <a:buFontTx/>
              <a:buChar char="-"/>
            </a:pPr>
            <a:r>
              <a:rPr lang="en-US" dirty="0"/>
              <a:t>Document Intelligent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Entity extraction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Sentiment analysis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Data prediction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Object detection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GPT integration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… and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8CDCB-7A4E-E239-CC30-7298F620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44" y="1581489"/>
            <a:ext cx="8372056" cy="3896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A7719F-5308-0AC1-6223-4B333CF7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581" y="1171914"/>
            <a:ext cx="738188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  <p:tag name="WIDTH" val="723.599975585938"/>
  <p:tag name="HEIGHT" val="92.2433853149414"/>
  <p:tag name="LEFT" val="33.1199989318848"/>
  <p:tag name="TOP" val="-1.49338579177856"/>
</p:tagLst>
</file>

<file path=ppt/theme/theme1.xml><?xml version="1.0" encoding="utf-8"?>
<a:theme xmlns:a="http://schemas.openxmlformats.org/drawingml/2006/main" name="Chubb-Dec22">
  <a:themeElements>
    <a:clrScheme name="Chubb-test-dec22">
      <a:dk1>
        <a:srgbClr val="000000"/>
      </a:dk1>
      <a:lt1>
        <a:srgbClr val="FFFFFF"/>
      </a:lt1>
      <a:dk2>
        <a:srgbClr val="0067B1"/>
      </a:dk2>
      <a:lt2>
        <a:srgbClr val="FFFFFF"/>
      </a:lt2>
      <a:accent1>
        <a:srgbClr val="0067B1"/>
      </a:accent1>
      <a:accent2>
        <a:srgbClr val="97CDE1"/>
      </a:accent2>
      <a:accent3>
        <a:srgbClr val="C3C3C7"/>
      </a:accent3>
      <a:accent4>
        <a:srgbClr val="868686"/>
      </a:accent4>
      <a:accent5>
        <a:srgbClr val="F92745"/>
      </a:accent5>
      <a:accent6>
        <a:srgbClr val="1DB390"/>
      </a:accent6>
      <a:hlink>
        <a:srgbClr val="FF9900"/>
      </a:hlink>
      <a:folHlink>
        <a:srgbClr val="F927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custClrLst>
    <a:custClr name="Chubb blue">
      <a:srgbClr val="0067B1"/>
    </a:custClr>
    <a:custClr name="Innovation blue">
      <a:srgbClr val="00A0E4"/>
    </a:custClr>
    <a:custClr name="Fire red">
      <a:srgbClr val="F92745"/>
    </a:custClr>
    <a:custClr name="ESG green">
      <a:srgbClr val="1DB390"/>
    </a:custClr>
    <a:custClr name="Security grey">
      <a:srgbClr val="868686"/>
    </a:custClr>
    <a:custClr name="People orange">
      <a:srgbClr val="FF9900"/>
    </a:custClr>
    <a:custClr name="Vision+ green">
      <a:srgbClr val="58B031"/>
    </a:custClr>
    <a:custClr name="Soft blue">
      <a:srgbClr val="97CDE1"/>
    </a:custClr>
    <a:custClr name="Yellow">
      <a:srgbClr val="F6CB46"/>
    </a:custClr>
    <a:custClr name="Soft grey">
      <a:srgbClr val="C3C3C7"/>
    </a:custClr>
    <a:custClr name="Seafoam">
      <a:srgbClr val="6BCC94"/>
    </a:custClr>
    <a:custClr name="Nude">
      <a:srgbClr val="E5CFBF"/>
    </a:custClr>
  </a:custClrLst>
  <a:extLst>
    <a:ext uri="{05A4C25C-085E-4340-85A3-A5531E510DB2}">
      <thm15:themeFamily xmlns:thm15="http://schemas.microsoft.com/office/thememl/2012/main" name="Romola-v1" id="{6F026CD1-82BA-4210-AA95-7C51B50889F2}" vid="{F145A1CA-3500-4D7F-B498-3DD93CC30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FF84631EE7A4FA7862A91C70E402B" ma:contentTypeVersion="14" ma:contentTypeDescription="Create a new document." ma:contentTypeScope="" ma:versionID="05348e270b3c678d8578a21d7cb4fec7">
  <xsd:schema xmlns:xsd="http://www.w3.org/2001/XMLSchema" xmlns:xs="http://www.w3.org/2001/XMLSchema" xmlns:p="http://schemas.microsoft.com/office/2006/metadata/properties" xmlns:ns1="http://schemas.microsoft.com/sharepoint/v3" xmlns:ns2="4312f400-359a-4926-91c8-0fb851e75ef1" xmlns:ns3="4c2baecf-9aaa-43e8-ac17-e0f73ee0a056" targetNamespace="http://schemas.microsoft.com/office/2006/metadata/properties" ma:root="true" ma:fieldsID="f087b3858d312a2d17f08fb4101dc6d9" ns1:_="" ns2:_="" ns3:_="">
    <xsd:import namespace="http://schemas.microsoft.com/sharepoint/v3"/>
    <xsd:import namespace="4312f400-359a-4926-91c8-0fb851e75ef1"/>
    <xsd:import namespace="4c2baecf-9aaa-43e8-ac17-e0f73ee0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2f400-359a-4926-91c8-0fb851e75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492c26d-c709-4b13-843e-cf74e5478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baecf-9aaa-43e8-ac17-e0f73ee0a0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33d427-2bad-43a6-915c-d8f761a530f6}" ma:internalName="TaxCatchAll" ma:showField="CatchAllData" ma:web="4c2baecf-9aaa-43e8-ac17-e0f73ee0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12f400-359a-4926-91c8-0fb851e75ef1">
      <Terms xmlns="http://schemas.microsoft.com/office/infopath/2007/PartnerControls"/>
    </lcf76f155ced4ddcb4097134ff3c332f>
    <TaxCatchAll xmlns="4c2baecf-9aaa-43e8-ac17-e0f73ee0a05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EF587-01DC-4F0D-887C-9DC3F0C14721}"/>
</file>

<file path=customXml/itemProps2.xml><?xml version="1.0" encoding="utf-8"?>
<ds:datastoreItem xmlns:ds="http://schemas.openxmlformats.org/officeDocument/2006/customXml" ds:itemID="{C7F31C22-8481-4333-9BED-DC490DA7C7C2}">
  <ds:schemaRefs>
    <ds:schemaRef ds:uri="http://schemas.microsoft.com/office/2006/documentManagement/types"/>
    <ds:schemaRef ds:uri="http://purl.org/dc/elements/1.1/"/>
    <ds:schemaRef ds:uri="3a815906-d1bb-44af-bc0e-f2253dca5403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4312f400-359a-4926-91c8-0fb851e75ef1"/>
    <ds:schemaRef ds:uri="4c2baecf-9aaa-43e8-ac17-e0f73ee0a056"/>
  </ds:schemaRefs>
</ds:datastoreItem>
</file>

<file path=customXml/itemProps3.xml><?xml version="1.0" encoding="utf-8"?>
<ds:datastoreItem xmlns:ds="http://schemas.openxmlformats.org/officeDocument/2006/customXml" ds:itemID="{B3700B96-CFB8-4234-9E4E-CB039911A2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Romola-v1</Template>
  <TotalTime>1829</TotalTime>
  <Words>1515</Words>
  <Application>Microsoft Office PowerPoint</Application>
  <PresentationFormat>Widescreen</PresentationFormat>
  <Paragraphs>382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Chubb-Dec22</vt:lpstr>
      <vt:lpstr>Digitalization   for   Field service capability centre (fscc)</vt:lpstr>
      <vt:lpstr>Overview</vt:lpstr>
      <vt:lpstr>Goals</vt:lpstr>
      <vt:lpstr>Keys to success</vt:lpstr>
      <vt:lpstr>Technologies</vt:lpstr>
      <vt:lpstr>Technologies – Global target application architecture</vt:lpstr>
      <vt:lpstr>Technologies – Process Automation Tools</vt:lpstr>
      <vt:lpstr>Technologies – Process Automation Tools</vt:lpstr>
      <vt:lpstr>Technologies – Process Automation Tools</vt:lpstr>
      <vt:lpstr>Technologies – Process Automation Tools</vt:lpstr>
      <vt:lpstr>Technologies – Process Automation Tools</vt:lpstr>
      <vt:lpstr>Project team – Org chart</vt:lpstr>
      <vt:lpstr>Roles and responsibility</vt:lpstr>
      <vt:lpstr>Implementation Cycle by phases</vt:lpstr>
      <vt:lpstr>Implementation details approach</vt:lpstr>
      <vt:lpstr>Implementation approach</vt:lpstr>
      <vt:lpstr>Master Process List – Phase 1</vt:lpstr>
      <vt:lpstr>Details Process</vt:lpstr>
      <vt:lpstr>E-Form template</vt:lpstr>
      <vt:lpstr>What’s next?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Batt</dc:creator>
  <cp:lastModifiedBy>Lo, Matthew</cp:lastModifiedBy>
  <cp:revision>43</cp:revision>
  <dcterms:created xsi:type="dcterms:W3CDTF">2022-12-05T21:58:36Z</dcterms:created>
  <dcterms:modified xsi:type="dcterms:W3CDTF">2025-01-08T04:09:16Z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5f6713-6d19-40ac-a071-63e831bc1e58_Enabled">
    <vt:lpwstr>true</vt:lpwstr>
  </property>
  <property fmtid="{D5CDD505-2E9C-101B-9397-08002B2CF9AE}" pid="3" name="MSIP_Label_b85f6713-6d19-40ac-a071-63e831bc1e58_SetDate">
    <vt:lpwstr>2022-12-14T10:06:05Z</vt:lpwstr>
  </property>
  <property fmtid="{D5CDD505-2E9C-101B-9397-08002B2CF9AE}" pid="4" name="MSIP_Label_b85f6713-6d19-40ac-a071-63e831bc1e58_Method">
    <vt:lpwstr>Standard</vt:lpwstr>
  </property>
  <property fmtid="{D5CDD505-2E9C-101B-9397-08002B2CF9AE}" pid="5" name="MSIP_Label_b85f6713-6d19-40ac-a071-63e831bc1e58_Name">
    <vt:lpwstr>Confidential - Low</vt:lpwstr>
  </property>
  <property fmtid="{D5CDD505-2E9C-101B-9397-08002B2CF9AE}" pid="6" name="MSIP_Label_b85f6713-6d19-40ac-a071-63e831bc1e58_SiteId">
    <vt:lpwstr>36839a65-7f3f-4bac-9ea4-f571f10a9a03</vt:lpwstr>
  </property>
  <property fmtid="{D5CDD505-2E9C-101B-9397-08002B2CF9AE}" pid="7" name="MSIP_Label_b85f6713-6d19-40ac-a071-63e831bc1e58_ActionId">
    <vt:lpwstr>75c7a583-7c5f-473d-88ec-da8688f69836</vt:lpwstr>
  </property>
  <property fmtid="{D5CDD505-2E9C-101B-9397-08002B2CF9AE}" pid="8" name="MSIP_Label_b85f6713-6d19-40ac-a071-63e831bc1e58_ContentBits">
    <vt:lpwstr>0</vt:lpwstr>
  </property>
  <property fmtid="{D5CDD505-2E9C-101B-9397-08002B2CF9AE}" pid="9" name="ContentTypeId">
    <vt:lpwstr>0x01010011BFF84631EE7A4FA7862A91C70E402B</vt:lpwstr>
  </property>
  <property fmtid="{D5CDD505-2E9C-101B-9397-08002B2CF9AE}" pid="10" name="MSIP_Label_defa4170-0d19-0005-0002-bc88714345d2_Enabled">
    <vt:lpwstr>true</vt:lpwstr>
  </property>
  <property fmtid="{D5CDD505-2E9C-101B-9397-08002B2CF9AE}" pid="11" name="MSIP_Label_defa4170-0d19-0005-0002-bc88714345d2_SetDate">
    <vt:lpwstr>2024-11-25T04:23:39Z</vt:lpwstr>
  </property>
  <property fmtid="{D5CDD505-2E9C-101B-9397-08002B2CF9AE}" pid="12" name="MSIP_Label_defa4170-0d19-0005-0002-bc88714345d2_Method">
    <vt:lpwstr>Standard</vt:lpwstr>
  </property>
  <property fmtid="{D5CDD505-2E9C-101B-9397-08002B2CF9AE}" pid="13" name="MSIP_Label_defa4170-0d19-0005-0002-bc88714345d2_Name">
    <vt:lpwstr>defa4170-0d19-0005-0002-bc88714345d2</vt:lpwstr>
  </property>
  <property fmtid="{D5CDD505-2E9C-101B-9397-08002B2CF9AE}" pid="14" name="MSIP_Label_defa4170-0d19-0005-0002-bc88714345d2_SiteId">
    <vt:lpwstr>47995fc2-1f56-47ce-9137-a87caef4be74</vt:lpwstr>
  </property>
  <property fmtid="{D5CDD505-2E9C-101B-9397-08002B2CF9AE}" pid="15" name="MSIP_Label_defa4170-0d19-0005-0002-bc88714345d2_ActionId">
    <vt:lpwstr>9269b7b4-ae98-41ee-8d2a-231a3bd22b87</vt:lpwstr>
  </property>
  <property fmtid="{D5CDD505-2E9C-101B-9397-08002B2CF9AE}" pid="16" name="MSIP_Label_defa4170-0d19-0005-0002-bc88714345d2_ContentBits">
    <vt:lpwstr>0</vt:lpwstr>
  </property>
  <property fmtid="{D5CDD505-2E9C-101B-9397-08002B2CF9AE}" pid="17" name="MediaServiceImageTags">
    <vt:lpwstr/>
  </property>
</Properties>
</file>