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9" r:id="rId7"/>
    <p:sldId id="282" r:id="rId8"/>
    <p:sldId id="258" r:id="rId9"/>
    <p:sldId id="260" r:id="rId10"/>
    <p:sldId id="274" r:id="rId11"/>
    <p:sldId id="275" r:id="rId12"/>
    <p:sldId id="276" r:id="rId13"/>
    <p:sldId id="271" r:id="rId14"/>
    <p:sldId id="277" r:id="rId15"/>
    <p:sldId id="272" r:id="rId16"/>
    <p:sldId id="281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08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09:27:08.35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 0,'3016'-26'0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8D7C5-2304-402E-95D0-8AF592000FB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EDF9F-188A-4506-A40E-C957D2DD3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DF9F-188A-4506-A40E-C957D2DD3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3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6A41-8A9C-9678-94DC-31D3A7570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23364-4727-594B-A2D3-2D3271A77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F9A8E-21D6-0210-F8DE-B84AD92EC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57CBC-F9ED-F528-A896-05E0CC181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DF9F-188A-4506-A40E-C957D2DD3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EDF9F-188A-4506-A40E-C957D2DD3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0E7-1531-0A04-FD7B-06235F4DB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F0573-B300-DD41-8B32-3E8EF5718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F74F-4079-8BA5-69BC-42719D3B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D8C4-46AB-4D87-3378-67980D05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02396-EDD2-B715-58B9-D87DA4BF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7770-0137-2E52-0CE6-B4B3C3D5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F0F4C-F174-8397-09DA-F449383E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AF4CE-258A-65ED-D1D5-DBB49CEA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000F-C087-FB04-EDCF-954D26D8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6114F-6FE5-55A6-177D-360E6D6C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8205D-B55E-4AA1-5F9A-FBF9790B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7CEFB-06A2-6255-A0C5-38D57AA5F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8D398-2BF6-12B2-E8D0-B342022B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0A7D1-8165-3717-CC1D-5750DCA1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7C01E-4E58-FD64-39B1-C1585043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9A19-1557-1DA8-91A5-C90B2BA2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8898-92F4-BE5A-AF44-16883CF06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E368-BECB-1994-C0A0-613B9E58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86F8-D21C-B78C-708B-0E309FBC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93074-C74F-3F11-A0B6-60E241A7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52E2-8E89-D4A1-015A-D8294D05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6F2B7-E67D-B833-1081-0CCCC91F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6E145-F73E-81C6-F2FF-0262F61F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8CD5-BFF1-A064-4B87-6F1CF402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36DD2-332E-5420-C48B-07F9362F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BCC0-18BE-4A55-73B3-EBE737C4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69E2-FBB2-0C5D-7BDC-55C4ADBA0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2718B-B745-EEA9-E194-09A3BA7A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D465C-3795-D8E5-2BE8-1BE23062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D1EB9-3B3E-E22F-DFAA-86C44E54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F924-8C0D-8BE4-95B3-B4F20C43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C854-AEE5-25C9-26D2-D27E26A7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8683C-5D98-8D14-D551-9163B11E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0BAC6-BAB2-CBF1-D0E0-E5DD486B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B8BCC-A833-2573-51AE-F1A7974AE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C9627-B377-AFAC-BCEA-58F93932A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07079-67E1-166E-3D0E-43E05F14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4C375-797B-3F18-535E-ACC957DB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3DC85-0531-80BC-8A93-4D8FB446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1D81-99D4-7831-2A5F-16071FA3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6DD8B-B13D-E5C8-EB0E-946C25A5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DC242-0118-A295-0A65-7A9D7BB3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C713-F7DD-7A5A-5D90-91A14CC2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12056-29FB-1E5E-662D-B0B9D9FD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7398F-984D-249A-974B-B24DD2AB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2BCC0-029D-210C-3C6F-DFF0BA32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D97B-09DD-D88A-F0EC-313EAF69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5C0E-85E5-8A0A-4370-4B1A9B19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73AD-80D5-238B-5C13-5DBDBE79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0C8D6-9304-CEB9-FF2A-17AA3031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7FEAD-D49F-7D79-1A51-176CB2A3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F68B-84CF-42DF-D389-36CC1DDD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0EB6-8495-982D-A6F4-E63D9F77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FB414-3924-4284-52B2-9EB0452EA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A63C4-08B5-52E8-FA92-AA601FE5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4357-258F-8658-4C2A-A5DA994E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10CB-28CD-A2E6-6ADC-8C58DFB3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740E-A887-01B3-02E1-1D3B80E3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ABD21-F384-6C6C-3B8A-95655C96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10EF-35D8-92F6-EB41-85B245EA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4F1E-33E4-D496-F453-0AF6924C7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F2DEC-1901-4C10-8A05-651D463BE7C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52989-5041-A30D-270C-F450F11C1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0828-8B42-6E69-D767-A8105C23B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3B64A-8D67-4ED4-9C27-74AFB8B1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D3AF-19C8-96FE-F8B7-4EC23C630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Standardize the upload working file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825CE-50E9-88E2-4FE2-B75B7A62A9EC}"/>
              </a:ext>
            </a:extLst>
          </p:cNvPr>
          <p:cNvSpPr txBox="1"/>
          <p:nvPr/>
        </p:nvSpPr>
        <p:spPr>
          <a:xfrm>
            <a:off x="621792" y="5678424"/>
            <a:ext cx="36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date: Aug 2025</a:t>
            </a:r>
          </a:p>
          <a:p>
            <a:r>
              <a:rPr lang="en-US" dirty="0"/>
              <a:t>Preparer: Carrie Lam </a:t>
            </a:r>
          </a:p>
        </p:txBody>
      </p:sp>
    </p:spTree>
    <p:extLst>
      <p:ext uri="{BB962C8B-B14F-4D97-AF65-F5344CB8AC3E}">
        <p14:creationId xmlns:p14="http://schemas.microsoft.com/office/powerpoint/2010/main" val="100420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1DE9-68A1-960D-2654-6DFED832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0" y="0"/>
            <a:ext cx="11663317" cy="4336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7: Filter column “R” and select begins with “300”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87BEB-C639-4A53-595C-CE1C895A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0" y="709075"/>
            <a:ext cx="12029040" cy="2311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C04B-250F-250D-2260-4CAB3242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3" y="3429000"/>
            <a:ext cx="55911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4905-4DEF-0E9B-318B-1C8A509D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365125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Step 8: Finally, we copy and paste the column “R“ into “Notepad” as txt file and upload it to the OneStream System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23B56A-B6BF-9045-4BF6-39B6F769E18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91167"/>
              </p:ext>
            </p:extLst>
          </p:nvPr>
        </p:nvGraphicFramePr>
        <p:xfrm>
          <a:off x="4685071" y="53165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718" progId="Package">
                  <p:embed/>
                </p:oleObj>
              </mc:Choice>
              <mc:Fallback>
                <p:oleObj name="Packager Shell Object" showAsIcon="1" r:id="rId2" imgW="914400" imgH="771718" progId="Package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3323B56A-B6BF-9045-4BF6-39B6F769E1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5071" y="53165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C7ECDF-F67D-5683-D03E-4249E683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8626"/>
            <a:ext cx="12192000" cy="16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97C19-C10B-E95E-22DE-DB01AB9A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36" y="324927"/>
            <a:ext cx="11100817" cy="877264"/>
          </a:xfrm>
        </p:spPr>
        <p:txBody>
          <a:bodyPr anchor="b">
            <a:noAutofit/>
          </a:bodyPr>
          <a:lstStyle/>
          <a:p>
            <a:r>
              <a:rPr lang="en-US" sz="4000" dirty="0"/>
              <a:t>2. USGAAP XFD.xlsx   </a:t>
            </a:r>
            <a:br>
              <a:rPr lang="en-US" sz="4000" dirty="0"/>
            </a:br>
            <a:r>
              <a:rPr lang="en-US" sz="4000" dirty="0"/>
              <a:t>3. </a:t>
            </a:r>
            <a:r>
              <a:rPr lang="fr-FR" sz="4000" dirty="0" err="1"/>
              <a:t>Supplemental</a:t>
            </a:r>
            <a:r>
              <a:rPr lang="fr-FR" sz="4000" dirty="0"/>
              <a:t> XFD.xlsx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0A592-76BE-8F4F-AEA5-E3EF18ED2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94" y="1371600"/>
            <a:ext cx="11710436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 err="1"/>
              <a:t>Step</a:t>
            </a:r>
            <a:r>
              <a:rPr lang="fr-FR" sz="2200" dirty="0"/>
              <a:t> 1</a:t>
            </a:r>
          </a:p>
          <a:p>
            <a:r>
              <a:rPr lang="fr-FR" sz="2200" dirty="0"/>
              <a:t>Files are </a:t>
            </a:r>
            <a:r>
              <a:rPr lang="fr-FR" sz="2200" dirty="0" err="1"/>
              <a:t>located</a:t>
            </a:r>
            <a:r>
              <a:rPr lang="fr-FR" sz="2200" dirty="0"/>
              <a:t> in the </a:t>
            </a:r>
            <a:r>
              <a:rPr lang="fr-FR" sz="2200" dirty="0" err="1"/>
              <a:t>onestream</a:t>
            </a:r>
            <a:r>
              <a:rPr lang="fr-FR" sz="2200" dirty="0"/>
              <a:t> system – </a:t>
            </a:r>
            <a:r>
              <a:rPr lang="fr-FR" sz="2200" dirty="0" err="1"/>
              <a:t>please</a:t>
            </a:r>
            <a:r>
              <a:rPr lang="fr-FR" sz="2200" dirty="0"/>
              <a:t> </a:t>
            </a:r>
            <a:r>
              <a:rPr lang="fr-FR" sz="2200" dirty="0" err="1"/>
              <a:t>refer</a:t>
            </a:r>
            <a:r>
              <a:rPr lang="fr-FR" sz="2200" dirty="0"/>
              <a:t> to the screen for </a:t>
            </a:r>
            <a:r>
              <a:rPr lang="fr-FR" sz="2200" dirty="0" err="1"/>
              <a:t>details</a:t>
            </a:r>
            <a:r>
              <a:rPr lang="fr-FR" sz="2200" dirty="0"/>
              <a:t> to download </a:t>
            </a:r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96240-A541-E9EB-F0FA-E6F2327B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8" y="2267712"/>
            <a:ext cx="3341581" cy="42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4D637-6F0C-F496-FA25-34B3DCA3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2908-4FCA-1180-8408-2D0835F877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306" y="587141"/>
            <a:ext cx="11101388" cy="877887"/>
          </a:xfrm>
        </p:spPr>
        <p:txBody>
          <a:bodyPr anchor="b">
            <a:noAutofit/>
          </a:bodyPr>
          <a:lstStyle/>
          <a:p>
            <a:r>
              <a:rPr lang="en-US" sz="4000" dirty="0"/>
              <a:t>2. USGAAP XFD.xlsx </a:t>
            </a:r>
            <a:br>
              <a:rPr lang="en-US" sz="4000" dirty="0"/>
            </a:br>
            <a:r>
              <a:rPr lang="en-US" sz="4000" dirty="0"/>
              <a:t>3. </a:t>
            </a:r>
            <a:r>
              <a:rPr lang="fr-FR" sz="4000" dirty="0" err="1"/>
              <a:t>Supplemental</a:t>
            </a:r>
            <a:r>
              <a:rPr lang="fr-FR" sz="4000" dirty="0"/>
              <a:t> XFD.xlsx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B444-509B-E923-E945-2E8D9ADC83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599" y="2138898"/>
            <a:ext cx="11710987" cy="34115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 err="1"/>
              <a:t>Step</a:t>
            </a:r>
            <a:r>
              <a:rPr lang="fr-FR" sz="2200" dirty="0"/>
              <a:t> 2</a:t>
            </a:r>
          </a:p>
          <a:p>
            <a:r>
              <a:rPr lang="fr-FR" sz="2200" dirty="0"/>
              <a:t>The </a:t>
            </a:r>
            <a:r>
              <a:rPr lang="fr-FR" sz="2200" dirty="0" err="1"/>
              <a:t>two</a:t>
            </a:r>
            <a:r>
              <a:rPr lang="fr-FR" sz="2200" dirty="0"/>
              <a:t> files </a:t>
            </a:r>
            <a:r>
              <a:rPr lang="fr-FR" sz="2200" dirty="0" err="1"/>
              <a:t>provide</a:t>
            </a:r>
            <a:r>
              <a:rPr lang="fr-FR" sz="2200" dirty="0"/>
              <a:t> </a:t>
            </a:r>
            <a:r>
              <a:rPr lang="fr-FR" sz="2200" dirty="0" err="1"/>
              <a:t>supplemental</a:t>
            </a:r>
            <a:r>
              <a:rPr lang="fr-FR" sz="2200" dirty="0"/>
              <a:t> data </a:t>
            </a:r>
            <a:r>
              <a:rPr lang="fr-FR" sz="2200" dirty="0" err="1"/>
              <a:t>including</a:t>
            </a:r>
            <a:r>
              <a:rPr lang="fr-FR" sz="2200" dirty="0"/>
              <a:t> </a:t>
            </a:r>
            <a:r>
              <a:rPr lang="fr-FR" sz="2200" dirty="0" err="1"/>
              <a:t>Fixed</a:t>
            </a:r>
            <a:r>
              <a:rPr lang="fr-FR" sz="2200" dirty="0"/>
              <a:t> Assets </a:t>
            </a:r>
            <a:r>
              <a:rPr lang="fr-FR" sz="2200" dirty="0" err="1"/>
              <a:t>movement</a:t>
            </a:r>
            <a:r>
              <a:rPr lang="fr-FR" sz="2200" dirty="0"/>
              <a:t> , AR </a:t>
            </a:r>
            <a:r>
              <a:rPr lang="fr-FR" sz="2200" dirty="0" err="1"/>
              <a:t>aging</a:t>
            </a:r>
            <a:r>
              <a:rPr lang="fr-FR" sz="2200" dirty="0"/>
              <a:t> and </a:t>
            </a:r>
            <a:r>
              <a:rPr lang="fr-FR" sz="2200" dirty="0" err="1"/>
              <a:t>related</a:t>
            </a:r>
            <a:r>
              <a:rPr lang="fr-FR" sz="2200" dirty="0"/>
              <a:t> </a:t>
            </a:r>
            <a:r>
              <a:rPr lang="fr-FR" sz="2200" dirty="0" err="1"/>
              <a:t>details</a:t>
            </a:r>
            <a:r>
              <a:rPr lang="fr-FR" sz="2200" dirty="0"/>
              <a:t>.</a:t>
            </a:r>
          </a:p>
          <a:p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err="1"/>
              <a:t>Step</a:t>
            </a:r>
            <a:r>
              <a:rPr lang="fr-FR" sz="2200" dirty="0"/>
              <a:t> 3</a:t>
            </a:r>
          </a:p>
          <a:p>
            <a:r>
              <a:rPr lang="fr-FR" sz="2200" dirty="0" err="1"/>
              <a:t>Populate</a:t>
            </a:r>
            <a:r>
              <a:rPr lang="fr-FR" sz="2200" dirty="0"/>
              <a:t> </a:t>
            </a:r>
            <a:r>
              <a:rPr lang="fr-FR" sz="2200" dirty="0" err="1"/>
              <a:t>details</a:t>
            </a:r>
            <a:r>
              <a:rPr lang="fr-FR" sz="2200" dirty="0"/>
              <a:t> per the information </a:t>
            </a:r>
            <a:r>
              <a:rPr lang="fr-FR" sz="2200" dirty="0" err="1"/>
              <a:t>required</a:t>
            </a:r>
            <a:r>
              <a:rPr lang="fr-FR" sz="2200" dirty="0"/>
              <a:t>.</a:t>
            </a:r>
            <a:endParaRPr lang="en-US" sz="2200" dirty="0"/>
          </a:p>
          <a:p>
            <a:pPr marL="0" indent="0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7340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C4DC-9ABE-917D-2573-B3A6D021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365126"/>
            <a:ext cx="10335773" cy="7253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Upload </a:t>
            </a:r>
            <a:r>
              <a:rPr lang="en-US" sz="4100" dirty="0" err="1"/>
              <a:t>Onestream</a:t>
            </a:r>
            <a:r>
              <a:rPr lang="en-US" sz="4100" dirty="0"/>
              <a:t> System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F9FCC3-6221-7AE1-2175-EE63F716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93" b="-2"/>
          <a:stretch>
            <a:fillRect/>
          </a:stretch>
        </p:blipFill>
        <p:spPr>
          <a:xfrm>
            <a:off x="461330" y="2361695"/>
            <a:ext cx="3466018" cy="3600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599723-EABD-2E93-7A28-75313CBB0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186" y="2361695"/>
            <a:ext cx="3758184" cy="17193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387550-4973-A9AB-6CBA-121789561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686" y="2361695"/>
            <a:ext cx="3758184" cy="158783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0BC4BC-D4AF-9EB4-CD53-2E95E778B493}"/>
              </a:ext>
            </a:extLst>
          </p:cNvPr>
          <p:cNvSpPr/>
          <p:nvPr/>
        </p:nvSpPr>
        <p:spPr>
          <a:xfrm>
            <a:off x="540774" y="3785419"/>
            <a:ext cx="589936" cy="295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67DCDA-C0C0-8C07-6EEA-70BD10F74AA0}"/>
              </a:ext>
            </a:extLst>
          </p:cNvPr>
          <p:cNvSpPr/>
          <p:nvPr/>
        </p:nvSpPr>
        <p:spPr>
          <a:xfrm>
            <a:off x="540774" y="4159045"/>
            <a:ext cx="471949" cy="295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617C50-56B7-321B-2C44-78C4FF35F79B}"/>
              </a:ext>
            </a:extLst>
          </p:cNvPr>
          <p:cNvSpPr/>
          <p:nvPr/>
        </p:nvSpPr>
        <p:spPr>
          <a:xfrm>
            <a:off x="540774" y="4621161"/>
            <a:ext cx="757084" cy="376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37581A-FE67-A93D-2008-DD7E5E9B0F34}"/>
              </a:ext>
            </a:extLst>
          </p:cNvPr>
          <p:cNvSpPr/>
          <p:nvPr/>
        </p:nvSpPr>
        <p:spPr>
          <a:xfrm>
            <a:off x="4155186" y="3057832"/>
            <a:ext cx="642956" cy="570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EC1CD9-BCA9-EE75-5BF6-DCEB7DE02DEB}"/>
              </a:ext>
            </a:extLst>
          </p:cNvPr>
          <p:cNvSpPr/>
          <p:nvPr/>
        </p:nvSpPr>
        <p:spPr>
          <a:xfrm>
            <a:off x="4463845" y="3864077"/>
            <a:ext cx="1130710" cy="38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78593F-63C7-EF9E-15FB-9135E7D9859A}"/>
              </a:ext>
            </a:extLst>
          </p:cNvPr>
          <p:cNvSpPr/>
          <p:nvPr/>
        </p:nvSpPr>
        <p:spPr>
          <a:xfrm>
            <a:off x="5751871" y="2733368"/>
            <a:ext cx="2161499" cy="442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FBE51B-A274-C4DB-F094-DC9BA10BD444}"/>
              </a:ext>
            </a:extLst>
          </p:cNvPr>
          <p:cNvSpPr/>
          <p:nvPr/>
        </p:nvSpPr>
        <p:spPr>
          <a:xfrm>
            <a:off x="8514735" y="3785419"/>
            <a:ext cx="1130710" cy="295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1F55B9-D019-E1E6-E01B-D0EF03DA51B6}"/>
              </a:ext>
            </a:extLst>
          </p:cNvPr>
          <p:cNvSpPr/>
          <p:nvPr/>
        </p:nvSpPr>
        <p:spPr>
          <a:xfrm>
            <a:off x="9940413" y="2733368"/>
            <a:ext cx="1415845" cy="442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DF82E9-79C8-A8A7-DD7F-412AF4A5A939}"/>
              </a:ext>
            </a:extLst>
          </p:cNvPr>
          <p:cNvSpPr txBox="1"/>
          <p:nvPr/>
        </p:nvSpPr>
        <p:spPr>
          <a:xfrm>
            <a:off x="765357" y="1902526"/>
            <a:ext cx="4947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162E30-0E8F-2120-F38E-9729D1D36B5B}"/>
              </a:ext>
            </a:extLst>
          </p:cNvPr>
          <p:cNvSpPr txBox="1"/>
          <p:nvPr/>
        </p:nvSpPr>
        <p:spPr>
          <a:xfrm>
            <a:off x="4534469" y="1864225"/>
            <a:ext cx="4947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00048C-A4A2-A309-2626-C944A0FCC357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160DDF-1DBC-CA7C-466F-C37368F69084}"/>
              </a:ext>
            </a:extLst>
          </p:cNvPr>
          <p:cNvSpPr txBox="1"/>
          <p:nvPr/>
        </p:nvSpPr>
        <p:spPr>
          <a:xfrm>
            <a:off x="8799576" y="1818376"/>
            <a:ext cx="4947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374AF-A8E0-7982-0E81-FB297668E77C}"/>
              </a:ext>
            </a:extLst>
          </p:cNvPr>
          <p:cNvSpPr txBox="1"/>
          <p:nvPr/>
        </p:nvSpPr>
        <p:spPr>
          <a:xfrm>
            <a:off x="540774" y="1146825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Upload 3 text files  to </a:t>
            </a:r>
            <a:r>
              <a:rPr lang="en-US" sz="1800" dirty="0" err="1"/>
              <a:t>Onestream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FB9A-2D67-5BA6-A528-157EFBA2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upload files in </a:t>
            </a:r>
            <a:r>
              <a:rPr lang="en-US" dirty="0" err="1"/>
              <a:t>Onestream</a:t>
            </a:r>
            <a:r>
              <a:rPr lang="en-US" dirty="0"/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2A5B-C55D-CAC0-9BFD-020F1114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3 files need to upload in </a:t>
            </a:r>
            <a:r>
              <a:rPr lang="en-US" dirty="0" err="1"/>
              <a:t>onestream</a:t>
            </a:r>
            <a:r>
              <a:rPr lang="en-US" dirty="0"/>
              <a:t> system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JDE trial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USGAAP XFD.xlsx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Supplemental</a:t>
            </a:r>
            <a:r>
              <a:rPr lang="fr-FR" dirty="0"/>
              <a:t> XFD.xlsx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8E651E-E3E5-7E91-A014-1FA56EB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1. JDE trial balance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974F6B-CE15-5594-419D-937D56C2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25" y="1526077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Step 1: Download JDE TB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(use 300 Chubb Hong Kong as example)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02B2B3F7-BCBB-C392-BCE8-7C6F32B0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22" y="2277491"/>
            <a:ext cx="6076695" cy="35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7389-C105-63EE-2B22-C411EF3E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9C2AF-2B00-A659-CB87-EF759A451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33" y="2150716"/>
            <a:ext cx="10605841" cy="29696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2088A-E50D-6054-EE06-5CDE4398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0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 Select in JDE Chubb HK Menu Parameter</a:t>
            </a:r>
          </a:p>
        </p:txBody>
      </p:sp>
    </p:spTree>
    <p:extLst>
      <p:ext uri="{BB962C8B-B14F-4D97-AF65-F5344CB8AC3E}">
        <p14:creationId xmlns:p14="http://schemas.microsoft.com/office/powerpoint/2010/main" val="3748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5DE-20A3-80C5-6E3D-61A9BB69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237110"/>
            <a:ext cx="10232181" cy="768349"/>
          </a:xfrm>
        </p:spPr>
        <p:txBody>
          <a:bodyPr anchor="b">
            <a:noAutofit/>
          </a:bodyPr>
          <a:lstStyle/>
          <a:p>
            <a:r>
              <a:rPr lang="en-US" sz="2800" dirty="0"/>
              <a:t>Step 3: Screenshot for download  JDE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6625AD-0488-14A2-392A-3C0B9075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89" y="4612193"/>
            <a:ext cx="5412032" cy="1880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8C7921-4954-B1C9-49C2-D0BEF12F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55" y="1053968"/>
            <a:ext cx="4543292" cy="4043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BA05B-0975-6505-74D5-A7718C603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89" y="1053968"/>
            <a:ext cx="4107152" cy="3316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E4CAC-0740-8828-045B-0D97954CF029}"/>
              </a:ext>
            </a:extLst>
          </p:cNvPr>
          <p:cNvSpPr txBox="1"/>
          <p:nvPr/>
        </p:nvSpPr>
        <p:spPr>
          <a:xfrm>
            <a:off x="654001" y="1057544"/>
            <a:ext cx="4947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6448D-79B5-1D51-653A-6CA9D0B120B9}"/>
              </a:ext>
            </a:extLst>
          </p:cNvPr>
          <p:cNvSpPr txBox="1"/>
          <p:nvPr/>
        </p:nvSpPr>
        <p:spPr>
          <a:xfrm>
            <a:off x="628723" y="4612193"/>
            <a:ext cx="5156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D411D-6A69-FD16-FB8C-C1B659AECA69}"/>
              </a:ext>
            </a:extLst>
          </p:cNvPr>
          <p:cNvSpPr txBox="1"/>
          <p:nvPr/>
        </p:nvSpPr>
        <p:spPr>
          <a:xfrm>
            <a:off x="6411694" y="1053968"/>
            <a:ext cx="4160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2918C0-B9CF-8A5F-BD08-4CA54E02740C}"/>
                  </a:ext>
                </a:extLst>
              </p14:cNvPr>
              <p14:cNvContentPartPr/>
              <p14:nvPr/>
            </p14:nvContentPartPr>
            <p14:xfrm>
              <a:off x="1590255" y="4171755"/>
              <a:ext cx="1086120" cy="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2918C0-B9CF-8A5F-BD08-4CA54E0274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6255" y="4063755"/>
                <a:ext cx="119376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8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8A4E84-4C98-168B-B340-77F390D3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72" y="490655"/>
            <a:ext cx="3278292" cy="229480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85519-2B2F-4DC6-5DE6-C459BA8F9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8227" y="3827562"/>
            <a:ext cx="4536409" cy="1281535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C72B184-CAAE-D552-B94C-1EC0CF94D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3" y="490655"/>
            <a:ext cx="3239769" cy="2340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E5862-5490-8EE3-430E-1801B4C5D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44" y="490655"/>
            <a:ext cx="3745171" cy="2340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B97FE8-7EDC-AB4C-DD50-B96272FD4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645" y="3826226"/>
            <a:ext cx="3743538" cy="2002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666A3-CD2F-4FD4-CA2A-5BC64237B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49" y="3826226"/>
            <a:ext cx="3239769" cy="2381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4BAC3-A208-D10D-7FD9-60A65286F4AC}"/>
              </a:ext>
            </a:extLst>
          </p:cNvPr>
          <p:cNvSpPr txBox="1"/>
          <p:nvPr/>
        </p:nvSpPr>
        <p:spPr>
          <a:xfrm>
            <a:off x="101305" y="513619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44729-A99C-606C-A4E6-AC24A2CB33CF}"/>
              </a:ext>
            </a:extLst>
          </p:cNvPr>
          <p:cNvSpPr txBox="1"/>
          <p:nvPr/>
        </p:nvSpPr>
        <p:spPr>
          <a:xfrm>
            <a:off x="3976750" y="490655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46044-74BF-B966-792B-FCC91D438772}"/>
              </a:ext>
            </a:extLst>
          </p:cNvPr>
          <p:cNvSpPr txBox="1"/>
          <p:nvPr/>
        </p:nvSpPr>
        <p:spPr>
          <a:xfrm>
            <a:off x="7807710" y="477191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47D8C-A184-C0FB-0FB7-08FDEF5726B8}"/>
              </a:ext>
            </a:extLst>
          </p:cNvPr>
          <p:cNvSpPr txBox="1"/>
          <p:nvPr/>
        </p:nvSpPr>
        <p:spPr>
          <a:xfrm>
            <a:off x="240449" y="3351071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D91AC-F039-528B-5907-D2DB03516495}"/>
              </a:ext>
            </a:extLst>
          </p:cNvPr>
          <p:cNvSpPr txBox="1"/>
          <p:nvPr/>
        </p:nvSpPr>
        <p:spPr>
          <a:xfrm>
            <a:off x="3633354" y="3388541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2EF37-4237-49F6-24C0-A62BA5D2CF82}"/>
              </a:ext>
            </a:extLst>
          </p:cNvPr>
          <p:cNvSpPr txBox="1"/>
          <p:nvPr/>
        </p:nvSpPr>
        <p:spPr>
          <a:xfrm>
            <a:off x="8333240" y="3388541"/>
            <a:ext cx="278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1030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D42ED47-E2A2-33FD-8614-EDE46743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6" y="384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4: Extract TB from JDE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0F5BD4-5CDE-72CC-B273-7817092E1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16" y="1552621"/>
            <a:ext cx="10515600" cy="2356283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4126D-31D5-2A11-ACA9-9C7F060E2FCA}"/>
              </a:ext>
            </a:extLst>
          </p:cNvPr>
          <p:cNvSpPr/>
          <p:nvPr/>
        </p:nvSpPr>
        <p:spPr>
          <a:xfrm>
            <a:off x="10663084" y="3075039"/>
            <a:ext cx="331839" cy="199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7DB817-05D5-E205-9B88-BE18F2FB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34" y="692073"/>
            <a:ext cx="8001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6DFC-FDC5-5B59-580F-2E0A2EF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 5: Group the WIP account codes in your excel worksheet and summarize the Current Balance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CE3046-1746-2E4D-7284-39EB9402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2764"/>
            <a:ext cx="46005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8521-9299-4AFB-185F-1511F369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Step 6: Use excel formulas in TB download data in column “R”</a:t>
            </a:r>
            <a:br>
              <a:rPr lang="en-US" sz="2400" dirty="0"/>
            </a:br>
            <a:br>
              <a:rPr lang="en-US" sz="2400" dirty="0"/>
            </a:br>
            <a:r>
              <a:rPr lang="pt-BR" sz="2400" dirty="0"/>
              <a:t>=A9&amp;","&amp;TEXT(B9,"0.000000")&amp;","&amp;C9&amp;","&amp;D9&amp;","&amp;E9&amp;","&amp;F9&amp;","&amp;G9&amp;","&amp;H9&amp;","&amp;I9&amp;","&amp;J9&amp;","&amp;K9&amp;","&amp;L9&amp;","&amp;M9&amp;","&amp;N9&amp;","&amp;O9&amp;","&amp;P9&amp;","&amp;Q9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ABB8C-11BD-1EA9-9D80-70C4B52F5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56" y="2184133"/>
            <a:ext cx="11720588" cy="2251990"/>
          </a:xfrm>
        </p:spPr>
      </p:pic>
    </p:spTree>
    <p:extLst>
      <p:ext uri="{BB962C8B-B14F-4D97-AF65-F5344CB8AC3E}">
        <p14:creationId xmlns:p14="http://schemas.microsoft.com/office/powerpoint/2010/main" val="359259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42068D-2676-46C8-9A97-0A18D18A5A8D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959f2538-b48d-4459-b66f-7dfa05b9fadc"/>
    <ds:schemaRef ds:uri="http://schemas.microsoft.com/office/infopath/2007/PartnerControls"/>
    <ds:schemaRef ds:uri="http://schemas.openxmlformats.org/package/2006/metadata/core-properties"/>
    <ds:schemaRef ds:uri="b623db84-737f-4bf3-82d5-c0b737bf13c3"/>
    <ds:schemaRef ds:uri="4312f400-359a-4926-91c8-0fb851e75ef1"/>
    <ds:schemaRef ds:uri="4c2baecf-9aaa-43e8-ac17-e0f73ee0a056"/>
  </ds:schemaRefs>
</ds:datastoreItem>
</file>

<file path=customXml/itemProps2.xml><?xml version="1.0" encoding="utf-8"?>
<ds:datastoreItem xmlns:ds="http://schemas.openxmlformats.org/officeDocument/2006/customXml" ds:itemID="{AFEC81F3-0EED-461B-A517-2E8BBE83C5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C510E2-9189-4501-B31F-95AE0EEE83BD}"/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310</Words>
  <Application>Microsoft Office PowerPoint</Application>
  <PresentationFormat>Widescreen</PresentationFormat>
  <Paragraphs>49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Packager Shell Object</vt:lpstr>
      <vt:lpstr>Standardize the upload working file  </vt:lpstr>
      <vt:lpstr>Monthly upload files in Onestream system</vt:lpstr>
      <vt:lpstr>1. JDE trial balance</vt:lpstr>
      <vt:lpstr>PowerPoint Presentation</vt:lpstr>
      <vt:lpstr>Step 3: Screenshot for download  JDE TB</vt:lpstr>
      <vt:lpstr>PowerPoint Presentation</vt:lpstr>
      <vt:lpstr>Step 4: Extract TB from JDE system</vt:lpstr>
      <vt:lpstr>Step 5: Group the WIP account codes in your excel worksheet and summarize the Current Balance</vt:lpstr>
      <vt:lpstr>Step 6: Use excel formulas in TB download data in column “R”  =A9&amp;","&amp;TEXT(B9,"0.000000")&amp;","&amp;C9&amp;","&amp;D9&amp;","&amp;E9&amp;","&amp;F9&amp;","&amp;G9&amp;","&amp;H9&amp;","&amp;I9&amp;","&amp;J9&amp;","&amp;K9&amp;","&amp;L9&amp;","&amp;M9&amp;","&amp;N9&amp;","&amp;O9&amp;","&amp;P9&amp;","&amp;Q9</vt:lpstr>
      <vt:lpstr>PowerPoint Presentation</vt:lpstr>
      <vt:lpstr>   Step 8: Finally, we copy and paste the column “R“ into “Notepad” as txt file and upload it to the OneStream System.  </vt:lpstr>
      <vt:lpstr>2. USGAAP XFD.xlsx    3. Supplemental XFD.xlsx</vt:lpstr>
      <vt:lpstr>2. USGAAP XFD.xlsx  3. Supplemental XFD.xlsx</vt:lpstr>
      <vt:lpstr>Upload Onestream System Procedures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Lam, Man Ling Carrie</dc:creator>
  <cp:lastModifiedBy>Ng, Vicky</cp:lastModifiedBy>
  <cp:revision>44</cp:revision>
  <dcterms:created xsi:type="dcterms:W3CDTF">2025-05-13T07:42:51Z</dcterms:created>
  <dcterms:modified xsi:type="dcterms:W3CDTF">2025-11-18T02:57:55Z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2-bc88714345d2_Enabled">
    <vt:lpwstr>true</vt:lpwstr>
  </property>
  <property fmtid="{D5CDD505-2E9C-101B-9397-08002B2CF9AE}" pid="3" name="MSIP_Label_defa4170-0d19-0005-0002-bc88714345d2_SetDate">
    <vt:lpwstr>2025-05-13T07:44:20Z</vt:lpwstr>
  </property>
  <property fmtid="{D5CDD505-2E9C-101B-9397-08002B2CF9AE}" pid="4" name="MSIP_Label_defa4170-0d19-0005-0002-bc88714345d2_Method">
    <vt:lpwstr>Standard</vt:lpwstr>
  </property>
  <property fmtid="{D5CDD505-2E9C-101B-9397-08002B2CF9AE}" pid="5" name="MSIP_Label_defa4170-0d19-0005-0002-bc88714345d2_Name">
    <vt:lpwstr>defa4170-0d19-0005-0002-bc88714345d2</vt:lpwstr>
  </property>
  <property fmtid="{D5CDD505-2E9C-101B-9397-08002B2CF9AE}" pid="6" name="MSIP_Label_defa4170-0d19-0005-0002-bc88714345d2_SiteId">
    <vt:lpwstr>47995fc2-1f56-47ce-9137-a87caef4be74</vt:lpwstr>
  </property>
  <property fmtid="{D5CDD505-2E9C-101B-9397-08002B2CF9AE}" pid="7" name="MSIP_Label_defa4170-0d19-0005-0002-bc88714345d2_ActionId">
    <vt:lpwstr>6b780d4a-50f4-49be-9a71-128742735758</vt:lpwstr>
  </property>
  <property fmtid="{D5CDD505-2E9C-101B-9397-08002B2CF9AE}" pid="8" name="MSIP_Label_defa4170-0d19-0005-0002-bc88714345d2_ContentBits">
    <vt:lpwstr>0</vt:lpwstr>
  </property>
  <property fmtid="{D5CDD505-2E9C-101B-9397-08002B2CF9AE}" pid="9" name="MSIP_Label_defa4170-0d19-0005-0002-bc88714345d2_Tag">
    <vt:lpwstr>10, 3, 0, 1</vt:lpwstr>
  </property>
  <property fmtid="{D5CDD505-2E9C-101B-9397-08002B2CF9AE}" pid="10" name="ContentTypeId">
    <vt:lpwstr>0x01010011BFF84631EE7A4FA7862A91C70E402B</vt:lpwstr>
  </property>
  <property fmtid="{D5CDD505-2E9C-101B-9397-08002B2CF9AE}" pid="11" name="MediaServiceImageTags">
    <vt:lpwstr/>
  </property>
</Properties>
</file>