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56" r:id="rId5"/>
    <p:sldId id="257" r:id="rId6"/>
    <p:sldId id="258" r:id="rId7"/>
    <p:sldId id="259" r:id="rId8"/>
    <p:sldId id="260" r:id="rId9"/>
    <p:sldId id="268" r:id="rId10"/>
    <p:sldId id="265" r:id="rId11"/>
    <p:sldId id="262" r:id="rId12"/>
    <p:sldId id="266" r:id="rId13"/>
    <p:sldId id="267" r:id="rId1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46" d="100"/>
          <a:sy n="146" d="100"/>
        </p:scale>
        <p:origin x="59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g, Vicky" userId="ebcfc11b-57a5-4c7d-b8d5-c88b41658a83" providerId="ADAL" clId="{A0F3ADCB-A9DA-4F53-8B83-A0F7F4A41DA1}"/>
    <pc:docChg chg="modSld">
      <pc:chgData name="Ng, Vicky" userId="ebcfc11b-57a5-4c7d-b8d5-c88b41658a83" providerId="ADAL" clId="{A0F3ADCB-A9DA-4F53-8B83-A0F7F4A41DA1}" dt="2026-05-15T02:37:38.382" v="0" actId="14100"/>
      <pc:docMkLst>
        <pc:docMk/>
      </pc:docMkLst>
      <pc:sldChg chg="modSp mod">
        <pc:chgData name="Ng, Vicky" userId="ebcfc11b-57a5-4c7d-b8d5-c88b41658a83" providerId="ADAL" clId="{A0F3ADCB-A9DA-4F53-8B83-A0F7F4A41DA1}" dt="2026-05-15T02:37:38.382" v="0" actId="14100"/>
        <pc:sldMkLst>
          <pc:docMk/>
          <pc:sldMk cId="0" sldId="258"/>
        </pc:sldMkLst>
        <pc:picChg chg="mod">
          <ac:chgData name="Ng, Vicky" userId="ebcfc11b-57a5-4c7d-b8d5-c88b41658a83" providerId="ADAL" clId="{A0F3ADCB-A9DA-4F53-8B83-A0F7F4A41DA1}" dt="2026-05-15T02:37:38.382" v="0" actId="14100"/>
          <ac:picMkLst>
            <pc:docMk/>
            <pc:sldMk cId="0" sldId="258"/>
            <ac:picMk id="31" creationId="{00000000-0000-0000-0000-000000000000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1F8B4D-825A-14E7-30D9-9CCBA5D1848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F3C6B3-B827-6825-7BB7-33A03CCF41E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2913063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31C89A-BF9F-4A10-9D7B-9DE49C2D4B50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F920D9-8EBD-ABA9-5E2D-AE8DAABF04B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Page Number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5A61E2-5083-9485-BFB4-033EB92B1EB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2913063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44B7A2-BA88-468A-9111-F62FECFEE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22420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360935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BA2EC3-5787-7A12-6DEC-671348AE26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4B65986-BE56-091F-3AB0-7E4045DE29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57989FF-D018-E0D5-8193-BE8C0AF493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716D98-453A-C2D5-8E26-ABAD0DD0868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7948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0"/>
            <a:ext cx="2560320" cy="5143500"/>
          </a:xfrm>
          <a:prstGeom prst="rect">
            <a:avLst/>
          </a:prstGeom>
          <a:solidFill>
            <a:srgbClr val="162F4D"/>
          </a:solidFill>
          <a:ln w="12700">
            <a:solidFill>
              <a:srgbClr val="162F4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355080" y="0"/>
            <a:ext cx="54864" cy="5143500"/>
          </a:xfrm>
          <a:prstGeom prst="rect">
            <a:avLst/>
          </a:prstGeom>
          <a:solidFill>
            <a:srgbClr val="3B9EE8"/>
          </a:solidFill>
          <a:ln w="12700">
            <a:solidFill>
              <a:srgbClr val="3B9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6903720" y="502920"/>
            <a:ext cx="1371600" cy="1371600"/>
          </a:xfrm>
          <a:prstGeom prst="ellipse">
            <a:avLst/>
          </a:prstGeom>
          <a:solidFill>
            <a:srgbClr val="1E4C7A"/>
          </a:solidFill>
          <a:ln w="12700">
            <a:solidFill>
              <a:srgbClr val="3B9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903720" y="502920"/>
            <a:ext cx="1371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3B9E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6675120" y="205740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3B9E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675120" y="237744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3B9E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Payable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1463040"/>
            <a:ext cx="5029200" cy="64008"/>
          </a:xfrm>
          <a:prstGeom prst="rect">
            <a:avLst/>
          </a:prstGeom>
          <a:solidFill>
            <a:srgbClr val="3B9EE8"/>
          </a:solidFill>
          <a:ln w="12700">
            <a:solidFill>
              <a:srgbClr val="3B9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57200" y="1600200"/>
            <a:ext cx="5669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 Payable</a:t>
            </a:r>
            <a:endParaRPr lang="en-US" sz="4000" dirty="0"/>
          </a:p>
        </p:txBody>
      </p:sp>
      <p:sp>
        <p:nvSpPr>
          <p:cNvPr id="11" name="Text 9"/>
          <p:cNvSpPr/>
          <p:nvPr/>
        </p:nvSpPr>
        <p:spPr>
          <a:xfrm>
            <a:off x="457200" y="2487168"/>
            <a:ext cx="5669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800" dirty="0">
                <a:solidFill>
                  <a:srgbClr val="A8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Invoice Match Procedures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457200" y="3200400"/>
            <a:ext cx="5669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100" dirty="0">
                <a:solidFill>
                  <a:srgbClr val="7AA4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Invoice Matching · JDE Attachments · Batch Report Printing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0" y="4800600"/>
            <a:ext cx="6400800" cy="342900"/>
          </a:xfrm>
          <a:prstGeom prst="rect">
            <a:avLst/>
          </a:prstGeom>
          <a:solidFill>
            <a:srgbClr val="162F4D"/>
          </a:solidFill>
          <a:ln w="12700">
            <a:solidFill>
              <a:srgbClr val="162F4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65760" y="4800600"/>
            <a:ext cx="585216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AA4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Finance &amp; Accounting · Invoice Match Procedures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0"/>
            <a:ext cx="2560320" cy="5143500"/>
          </a:xfrm>
          <a:prstGeom prst="rect">
            <a:avLst/>
          </a:prstGeom>
          <a:solidFill>
            <a:srgbClr val="162F4D"/>
          </a:solidFill>
          <a:ln w="12700">
            <a:solidFill>
              <a:srgbClr val="162F4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355080" y="0"/>
            <a:ext cx="54864" cy="5143500"/>
          </a:xfrm>
          <a:prstGeom prst="rect">
            <a:avLst/>
          </a:prstGeom>
          <a:solidFill>
            <a:srgbClr val="3B9EE8"/>
          </a:solidFill>
          <a:ln w="12700">
            <a:solidFill>
              <a:srgbClr val="3B9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502920"/>
            <a:ext cx="5669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4572000" cy="54864"/>
          </a:xfrm>
          <a:prstGeom prst="rect">
            <a:avLst/>
          </a:prstGeom>
          <a:solidFill>
            <a:srgbClr val="3B9EE8"/>
          </a:solidFill>
          <a:ln w="12700">
            <a:solidFill>
              <a:srgbClr val="3B9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57200" y="1261872"/>
            <a:ext cx="274320" cy="274320"/>
          </a:xfrm>
          <a:prstGeom prst="ellipse">
            <a:avLst/>
          </a:prstGeom>
          <a:solidFill>
            <a:srgbClr val="3B9EE8"/>
          </a:solidFill>
          <a:ln w="12700">
            <a:solidFill>
              <a:srgbClr val="3B9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126187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868680" y="1243584"/>
            <a:ext cx="5212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8D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3-Way Matching links invoices to goods receipts for full PO control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01952"/>
            <a:ext cx="274320" cy="274320"/>
          </a:xfrm>
          <a:prstGeom prst="ellipse">
            <a:avLst/>
          </a:prstGeom>
          <a:solidFill>
            <a:srgbClr val="3B9EE8"/>
          </a:solidFill>
          <a:ln w="12700">
            <a:solidFill>
              <a:srgbClr val="3B9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57200" y="190195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868680" y="1883664"/>
            <a:ext cx="5212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8D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2-Way Matching is used for service/non-receipt POs via order lines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2542032"/>
            <a:ext cx="274320" cy="274320"/>
          </a:xfrm>
          <a:prstGeom prst="ellipse">
            <a:avLst/>
          </a:prstGeom>
          <a:solidFill>
            <a:srgbClr val="3B9EE8"/>
          </a:solidFill>
          <a:ln w="12700">
            <a:solidFill>
              <a:srgbClr val="3B9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57200" y="254203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57200" y="3182112"/>
            <a:ext cx="274320" cy="274320"/>
          </a:xfrm>
          <a:prstGeom prst="ellipse">
            <a:avLst/>
          </a:prstGeom>
          <a:solidFill>
            <a:srgbClr val="3B9EE8"/>
          </a:solidFill>
          <a:ln w="12700">
            <a:solidFill>
              <a:srgbClr val="3B9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57200" y="318211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42554" y="3182112"/>
            <a:ext cx="5212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8D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Print Voucher Journal Batch and Send to Manager for Review and Approval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57200" y="382219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868680" y="2571750"/>
            <a:ext cx="5212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8D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Supporting documents should be attached to each JDE invoice record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583680" y="2194560"/>
            <a:ext cx="2377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7AA4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Finance &amp; Accounting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7AA4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Accounts Payable Team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0" y="4800600"/>
            <a:ext cx="6400800" cy="342900"/>
          </a:xfrm>
          <a:prstGeom prst="rect">
            <a:avLst/>
          </a:prstGeom>
          <a:solidFill>
            <a:srgbClr val="162F4D"/>
          </a:solidFill>
          <a:ln w="12700">
            <a:solidFill>
              <a:srgbClr val="162F4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365760" y="4800600"/>
            <a:ext cx="585216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AA4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Chubb – Accounts Payable | Invoice Match Procedures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777240"/>
            <a:ext cx="9144000" cy="45720"/>
          </a:xfrm>
          <a:prstGeom prst="rect">
            <a:avLst/>
          </a:prstGeom>
          <a:solidFill>
            <a:srgbClr val="3B9EE8"/>
          </a:solidFill>
          <a:ln w="12700">
            <a:solidFill>
              <a:srgbClr val="3B9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73152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Agenda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11480" y="73152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3B9E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 Payable –Invoice Processing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0" y="4965192"/>
            <a:ext cx="9144000" cy="182880"/>
          </a:xfrm>
          <a:prstGeom prst="rect">
            <a:avLst/>
          </a:prstGeom>
          <a:solidFill>
            <a:srgbClr val="EEF4FB"/>
          </a:solidFill>
          <a:ln w="12700">
            <a:solidFill>
              <a:srgbClr val="D0E2F7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274320" y="4965192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800" dirty="0">
                <a:solidFill>
                  <a:srgbClr val="5A73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Chubb – Accounts Payable | Invoice Match Procedures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625710" y="965345"/>
            <a:ext cx="2894729" cy="1137011"/>
          </a:xfrm>
          <a:prstGeom prst="rect">
            <a:avLst/>
          </a:prstGeom>
          <a:solidFill>
            <a:srgbClr val="FFFFFF"/>
          </a:solidFill>
          <a:ln w="12700">
            <a:solidFill>
              <a:srgbClr val="D0E2F7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625710" y="965345"/>
            <a:ext cx="71099" cy="1137011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808590" y="1148224"/>
            <a:ext cx="528161" cy="514127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808590" y="1148224"/>
            <a:ext cx="528161" cy="51412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1.1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402950" y="1102505"/>
            <a:ext cx="1879035" cy="355934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12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3-Way Matching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1402950" y="1440833"/>
            <a:ext cx="1879035" cy="474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5A73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Voucher matched with goods receipts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850892" y="954895"/>
            <a:ext cx="3136392" cy="1080654"/>
          </a:xfrm>
          <a:prstGeom prst="rect">
            <a:avLst/>
          </a:prstGeom>
          <a:solidFill>
            <a:srgbClr val="FFFFFF"/>
          </a:solidFill>
          <a:ln w="12700">
            <a:solidFill>
              <a:srgbClr val="D0E2F7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850892" y="954895"/>
            <a:ext cx="77034" cy="1080654"/>
          </a:xfrm>
          <a:prstGeom prst="rect">
            <a:avLst/>
          </a:prstGeom>
          <a:solidFill>
            <a:srgbClr val="1B8C77"/>
          </a:solidFill>
          <a:ln w="12700">
            <a:solidFill>
              <a:srgbClr val="1B8C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5033772" y="1137775"/>
            <a:ext cx="572254" cy="488644"/>
          </a:xfrm>
          <a:prstGeom prst="ellipse">
            <a:avLst/>
          </a:prstGeom>
          <a:solidFill>
            <a:srgbClr val="1B8C77"/>
          </a:solidFill>
          <a:ln w="12700">
            <a:solidFill>
              <a:srgbClr val="1B8C77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5033772" y="1137775"/>
            <a:ext cx="572254" cy="4886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1.2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628132" y="1092057"/>
            <a:ext cx="2035904" cy="33829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12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2-Way Matching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628132" y="1430384"/>
            <a:ext cx="2035904" cy="4510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5A73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Voucher without goods received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5070210" y="2345972"/>
            <a:ext cx="475488" cy="42231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1.3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808590" y="2400952"/>
            <a:ext cx="528161" cy="51412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1.4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625710" y="2199785"/>
            <a:ext cx="2894729" cy="1137011"/>
          </a:xfrm>
          <a:prstGeom prst="rect">
            <a:avLst/>
          </a:prstGeom>
          <a:solidFill>
            <a:srgbClr val="FFFFFF"/>
          </a:solidFill>
          <a:ln w="12700">
            <a:solidFill>
              <a:srgbClr val="D0E2F7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9" name="Shape 37"/>
          <p:cNvSpPr/>
          <p:nvPr/>
        </p:nvSpPr>
        <p:spPr>
          <a:xfrm>
            <a:off x="634854" y="2205010"/>
            <a:ext cx="71099" cy="1137011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Shape 38"/>
          <p:cNvSpPr/>
          <p:nvPr/>
        </p:nvSpPr>
        <p:spPr>
          <a:xfrm>
            <a:off x="872598" y="2425118"/>
            <a:ext cx="528161" cy="514127"/>
          </a:xfrm>
          <a:prstGeom prst="ellipse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6651607" y="2390503"/>
            <a:ext cx="559026" cy="49261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1429040" y="2326771"/>
            <a:ext cx="1879035" cy="355934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12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Attachment to JDE</a:t>
            </a:r>
            <a:endParaRPr lang="en-US" sz="1200" dirty="0"/>
          </a:p>
        </p:txBody>
      </p:sp>
      <p:sp>
        <p:nvSpPr>
          <p:cNvPr id="43" name="Text 41"/>
          <p:cNvSpPr/>
          <p:nvPr/>
        </p:nvSpPr>
        <p:spPr>
          <a:xfrm>
            <a:off x="1439388" y="2687331"/>
            <a:ext cx="1879035" cy="474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5A73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Attach supporting documents to invoices</a:t>
            </a:r>
            <a:endParaRPr lang="en-US" sz="1000" dirty="0"/>
          </a:p>
        </p:txBody>
      </p:sp>
      <p:sp>
        <p:nvSpPr>
          <p:cNvPr id="46" name="Text 39">
            <a:extLst>
              <a:ext uri="{FF2B5EF4-FFF2-40B4-BE49-F238E27FC236}">
                <a16:creationId xmlns:a16="http://schemas.microsoft.com/office/drawing/2014/main" id="{9329661C-1AD3-BF0C-B964-C2E1AAD8B71E}"/>
              </a:ext>
            </a:extLst>
          </p:cNvPr>
          <p:cNvSpPr/>
          <p:nvPr/>
        </p:nvSpPr>
        <p:spPr>
          <a:xfrm>
            <a:off x="847452" y="2397904"/>
            <a:ext cx="528161" cy="51412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1.3</a:t>
            </a:r>
            <a:endParaRPr lang="en-US" sz="900" dirty="0"/>
          </a:p>
        </p:txBody>
      </p:sp>
      <p:sp>
        <p:nvSpPr>
          <p:cNvPr id="20" name="Shape 12">
            <a:extLst>
              <a:ext uri="{FF2B5EF4-FFF2-40B4-BE49-F238E27FC236}">
                <a16:creationId xmlns:a16="http://schemas.microsoft.com/office/drawing/2014/main" id="{51A229CE-0BC3-D6C4-58E0-EA77465499CB}"/>
              </a:ext>
            </a:extLst>
          </p:cNvPr>
          <p:cNvSpPr/>
          <p:nvPr/>
        </p:nvSpPr>
        <p:spPr>
          <a:xfrm>
            <a:off x="4923391" y="2189335"/>
            <a:ext cx="3063893" cy="1089442"/>
          </a:xfrm>
          <a:prstGeom prst="rect">
            <a:avLst/>
          </a:prstGeom>
          <a:solidFill>
            <a:srgbClr val="FFFFFF"/>
          </a:solidFill>
          <a:ln w="12700">
            <a:solidFill>
              <a:srgbClr val="D0E2F7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8" name="Shape 19">
            <a:extLst>
              <a:ext uri="{FF2B5EF4-FFF2-40B4-BE49-F238E27FC236}">
                <a16:creationId xmlns:a16="http://schemas.microsoft.com/office/drawing/2014/main" id="{E8B2B0C3-30E8-544F-6BBA-FAE214EE7D41}"/>
              </a:ext>
            </a:extLst>
          </p:cNvPr>
          <p:cNvSpPr/>
          <p:nvPr/>
        </p:nvSpPr>
        <p:spPr>
          <a:xfrm>
            <a:off x="4850892" y="2189335"/>
            <a:ext cx="75253" cy="1089442"/>
          </a:xfrm>
          <a:prstGeom prst="rect">
            <a:avLst/>
          </a:prstGeom>
          <a:solidFill>
            <a:srgbClr val="7B4CA0"/>
          </a:solidFill>
          <a:ln w="12700">
            <a:solidFill>
              <a:srgbClr val="7B4C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0">
            <a:extLst>
              <a:ext uri="{FF2B5EF4-FFF2-40B4-BE49-F238E27FC236}">
                <a16:creationId xmlns:a16="http://schemas.microsoft.com/office/drawing/2014/main" id="{D8FC9D7E-5032-707A-2182-37E302F38706}"/>
              </a:ext>
            </a:extLst>
          </p:cNvPr>
          <p:cNvSpPr/>
          <p:nvPr/>
        </p:nvSpPr>
        <p:spPr>
          <a:xfrm>
            <a:off x="5070210" y="2405636"/>
            <a:ext cx="592813" cy="533610"/>
          </a:xfrm>
          <a:prstGeom prst="ellipse">
            <a:avLst/>
          </a:prstGeom>
          <a:solidFill>
            <a:srgbClr val="7B4CA0"/>
          </a:solidFill>
          <a:ln w="12700">
            <a:solidFill>
              <a:srgbClr val="7B4CA0"/>
            </a:solidFill>
            <a:prstDash val="solid"/>
          </a:ln>
        </p:spPr>
        <p:txBody>
          <a:bodyPr/>
          <a:lstStyle/>
          <a:p>
            <a:pPr algn="ctr"/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1.4</a:t>
            </a:r>
            <a:endParaRPr lang="en-US" sz="900" dirty="0"/>
          </a:p>
        </p:txBody>
      </p:sp>
      <p:sp>
        <p:nvSpPr>
          <p:cNvPr id="31" name="Text 21">
            <a:extLst>
              <a:ext uri="{FF2B5EF4-FFF2-40B4-BE49-F238E27FC236}">
                <a16:creationId xmlns:a16="http://schemas.microsoft.com/office/drawing/2014/main" id="{7038C160-FD35-18FE-44CC-98C15046E983}"/>
              </a:ext>
            </a:extLst>
          </p:cNvPr>
          <p:cNvSpPr/>
          <p:nvPr/>
        </p:nvSpPr>
        <p:spPr>
          <a:xfrm>
            <a:off x="3977640" y="3544824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1.3</a:t>
            </a:r>
            <a:endParaRPr lang="en-US" sz="900" dirty="0"/>
          </a:p>
        </p:txBody>
      </p:sp>
      <p:sp>
        <p:nvSpPr>
          <p:cNvPr id="32" name="Text 28">
            <a:extLst>
              <a:ext uri="{FF2B5EF4-FFF2-40B4-BE49-F238E27FC236}">
                <a16:creationId xmlns:a16="http://schemas.microsoft.com/office/drawing/2014/main" id="{DC3711D3-927A-8255-F132-338D1532EABF}"/>
              </a:ext>
            </a:extLst>
          </p:cNvPr>
          <p:cNvSpPr/>
          <p:nvPr/>
        </p:nvSpPr>
        <p:spPr>
          <a:xfrm>
            <a:off x="5710428" y="2331939"/>
            <a:ext cx="1988843" cy="341043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1200" b="1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 Journal Voucher Printing</a:t>
            </a:r>
            <a:endParaRPr lang="en-US" sz="1200" dirty="0"/>
          </a:p>
        </p:txBody>
      </p:sp>
      <p:sp>
        <p:nvSpPr>
          <p:cNvPr id="33" name="Text 29">
            <a:extLst>
              <a:ext uri="{FF2B5EF4-FFF2-40B4-BE49-F238E27FC236}">
                <a16:creationId xmlns:a16="http://schemas.microsoft.com/office/drawing/2014/main" id="{C37202CA-9636-1D94-5AD7-94BE51B0B43C}"/>
              </a:ext>
            </a:extLst>
          </p:cNvPr>
          <p:cNvSpPr/>
          <p:nvPr/>
        </p:nvSpPr>
        <p:spPr>
          <a:xfrm>
            <a:off x="5710428" y="2670267"/>
            <a:ext cx="1988843" cy="4547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5A73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Print AP voucher journal by batch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777240"/>
            <a:ext cx="9144000" cy="45720"/>
          </a:xfrm>
          <a:prstGeom prst="rect">
            <a:avLst/>
          </a:prstGeom>
          <a:solidFill>
            <a:srgbClr val="3B9EE8"/>
          </a:solidFill>
          <a:ln w="12700">
            <a:solidFill>
              <a:srgbClr val="3B9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73152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1.1  Three-Way Matching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11480" y="73152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3B9E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Voucher match with goods receipts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5720" y="4965192"/>
            <a:ext cx="9144000" cy="182880"/>
          </a:xfrm>
          <a:prstGeom prst="rect">
            <a:avLst/>
          </a:prstGeom>
          <a:solidFill>
            <a:srgbClr val="EEF4FB"/>
          </a:solidFill>
          <a:ln w="12700">
            <a:solidFill>
              <a:srgbClr val="D0E2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274320" y="4965192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5A73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Chubb – Accounts Payable | Invoice Match Procedures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411480" y="886968"/>
            <a:ext cx="1645920" cy="256032"/>
          </a:xfrm>
          <a:prstGeom prst="roundRect">
            <a:avLst>
              <a:gd name="adj" fmla="val 14286"/>
            </a:avLst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11480" y="886968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3-Way Matching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11480" y="1234440"/>
            <a:ext cx="457200" cy="45720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11480" y="12344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978408" y="1216152"/>
            <a:ext cx="372552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 to Operation → A/P Module → Match Voucher with Goods Received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411480" y="1810512"/>
            <a:ext cx="457200" cy="45720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11480" y="18105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978408" y="1792224"/>
            <a:ext cx="372552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 [+]  to add a new voucher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411480" y="2386584"/>
            <a:ext cx="457200" cy="45720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11480" y="238658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978408" y="2368296"/>
            <a:ext cx="372552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 header fields: Supplier, Invoice No., Invoice Date, G/L Date, Co., Order No. (optional)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411480" y="2962656"/>
            <a:ext cx="457200" cy="45720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11480" y="296265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2944368"/>
            <a:ext cx="372552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 menu → Choose Receipts to Match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411480" y="3538728"/>
            <a:ext cx="457200" cy="45720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11480" y="353872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3520440"/>
            <a:ext cx="372552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 [Find]  to search, then select matching receipt records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411480" y="4114800"/>
            <a:ext cx="457200" cy="45720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11480" y="41148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4096512"/>
            <a:ext cx="372552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Adjust Amount to Voucher / Quantity to Voucher as needed, then  [Save]</a:t>
            </a:r>
            <a:endParaRPr lang="en-US" sz="1150" dirty="0"/>
          </a:p>
        </p:txBody>
      </p:sp>
      <p:sp>
        <p:nvSpPr>
          <p:cNvPr id="28" name="Shape 26"/>
          <p:cNvSpPr/>
          <p:nvPr/>
        </p:nvSpPr>
        <p:spPr>
          <a:xfrm>
            <a:off x="760911" y="4602045"/>
            <a:ext cx="3943023" cy="347472"/>
          </a:xfrm>
          <a:prstGeom prst="rect">
            <a:avLst/>
          </a:prstGeom>
          <a:solidFill>
            <a:srgbClr val="FFF8E1"/>
          </a:solidFill>
          <a:ln w="12700">
            <a:solidFill>
              <a:srgbClr val="F5C51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806631" y="4629477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7A5C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ℹ  Steps 4-6 open the Select Receipts to Match form where receipt lines are returned to the Voucher Match form.</a:t>
            </a:r>
            <a:endParaRPr lang="en-US" sz="950" dirty="0"/>
          </a:p>
        </p:txBody>
      </p:sp>
      <p:pic>
        <p:nvPicPr>
          <p:cNvPr id="31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6950" y="1239710"/>
            <a:ext cx="7515684" cy="3743769"/>
          </a:xfrm>
          <a:prstGeom prst="rect">
            <a:avLst/>
          </a:prstGeom>
        </p:spPr>
      </p:pic>
      <p:sp>
        <p:nvSpPr>
          <p:cNvPr id="30" name="Shape 10">
            <a:extLst>
              <a:ext uri="{FF2B5EF4-FFF2-40B4-BE49-F238E27FC236}">
                <a16:creationId xmlns:a16="http://schemas.microsoft.com/office/drawing/2014/main" id="{160F9F0B-389A-D43E-E25D-19345B6D64F9}"/>
              </a:ext>
            </a:extLst>
          </p:cNvPr>
          <p:cNvSpPr/>
          <p:nvPr/>
        </p:nvSpPr>
        <p:spPr>
          <a:xfrm>
            <a:off x="4723524" y="3358779"/>
            <a:ext cx="4356464" cy="1318784"/>
          </a:xfrm>
          <a:prstGeom prst="rect">
            <a:avLst/>
          </a:prstGeom>
          <a:solidFill>
            <a:srgbClr val="FFFFFF"/>
          </a:solidFill>
          <a:ln w="12700">
            <a:solidFill>
              <a:srgbClr val="D0E2F7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32" name="Image 1" descr="preencoded.png">
            <a:extLst>
              <a:ext uri="{FF2B5EF4-FFF2-40B4-BE49-F238E27FC236}">
                <a16:creationId xmlns:a16="http://schemas.microsoft.com/office/drawing/2014/main" id="{A21E4A9D-5169-5823-4BDA-210971BD6D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49654" y="3387444"/>
            <a:ext cx="4167053" cy="129011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777240"/>
            <a:ext cx="9144000" cy="45720"/>
          </a:xfrm>
          <a:prstGeom prst="rect">
            <a:avLst/>
          </a:prstGeom>
          <a:solidFill>
            <a:srgbClr val="3B9EE8"/>
          </a:solidFill>
          <a:ln w="12700">
            <a:solidFill>
              <a:srgbClr val="3B9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73152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1.1  Three-Way Matching – Select Receipts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11480" y="73152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3B9E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Voucher match with goods receipts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0" y="4965192"/>
            <a:ext cx="9144000" cy="182880"/>
          </a:xfrm>
          <a:prstGeom prst="rect">
            <a:avLst/>
          </a:prstGeom>
          <a:solidFill>
            <a:srgbClr val="EEF4FB"/>
          </a:solidFill>
          <a:ln w="12700">
            <a:solidFill>
              <a:srgbClr val="D0E2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274320" y="4965192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5A73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Chubb – Accounts Payable | Invoice Match Procedures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411480" y="886968"/>
            <a:ext cx="1645920" cy="256032"/>
          </a:xfrm>
          <a:prstGeom prst="roundRect">
            <a:avLst>
              <a:gd name="adj" fmla="val 14286"/>
            </a:avLst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11480" y="886968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3-Way Matching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545470" y="1766462"/>
            <a:ext cx="4522323" cy="1337713"/>
          </a:xfrm>
          <a:prstGeom prst="rect">
            <a:avLst/>
          </a:prstGeom>
          <a:solidFill>
            <a:srgbClr val="FFFFFF"/>
          </a:solidFill>
          <a:ln w="12700">
            <a:solidFill>
              <a:srgbClr val="D0E2F7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1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8532" y="1815641"/>
            <a:ext cx="4421372" cy="1239873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4813664" y="3117353"/>
            <a:ext cx="4206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5A73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Selected receipt lines returned to Voucher Match form</a:t>
            </a:r>
            <a:endParaRPr lang="en-US" sz="950" dirty="0"/>
          </a:p>
        </p:txBody>
      </p:sp>
      <p:sp>
        <p:nvSpPr>
          <p:cNvPr id="16" name="Shape 12"/>
          <p:cNvSpPr/>
          <p:nvPr/>
        </p:nvSpPr>
        <p:spPr>
          <a:xfrm>
            <a:off x="274320" y="3703320"/>
            <a:ext cx="8595360" cy="438912"/>
          </a:xfrm>
          <a:prstGeom prst="rect">
            <a:avLst/>
          </a:prstGeom>
          <a:solidFill>
            <a:srgbClr val="EEF4FB"/>
          </a:solidFill>
          <a:ln w="12700">
            <a:solidFill>
              <a:srgbClr val="D0E2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3"/>
          <p:cNvSpPr/>
          <p:nvPr/>
        </p:nvSpPr>
        <p:spPr>
          <a:xfrm>
            <a:off x="457200" y="3703320"/>
            <a:ext cx="8229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Optional fields in receipt records: </a:t>
            </a:r>
            <a:r>
              <a:rPr lang="en-US" sz="10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Amount to Voucher  |  Quantity to Voucher     Click  [Save]  to complete the voucher.</a:t>
            </a:r>
            <a:endParaRPr lang="en-US" sz="1050" dirty="0"/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8F90C17D-7A07-A39A-318B-8C5840DE8B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1480" y="1766462"/>
            <a:ext cx="4133990" cy="1412748"/>
          </a:xfrm>
          <a:prstGeom prst="rect">
            <a:avLst/>
          </a:prstGeom>
        </p:spPr>
      </p:pic>
      <p:sp>
        <p:nvSpPr>
          <p:cNvPr id="20" name="Text 9">
            <a:extLst>
              <a:ext uri="{FF2B5EF4-FFF2-40B4-BE49-F238E27FC236}">
                <a16:creationId xmlns:a16="http://schemas.microsoft.com/office/drawing/2014/main" id="{C2BF2831-5922-F1C9-2371-97ED92B56F0D}"/>
              </a:ext>
            </a:extLst>
          </p:cNvPr>
          <p:cNvSpPr/>
          <p:nvPr/>
        </p:nvSpPr>
        <p:spPr>
          <a:xfrm>
            <a:off x="274320" y="3181653"/>
            <a:ext cx="4206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5A73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Choose Receipts To Match from the Form menu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777240"/>
            <a:ext cx="9144000" cy="45720"/>
          </a:xfrm>
          <a:prstGeom prst="rect">
            <a:avLst/>
          </a:prstGeom>
          <a:solidFill>
            <a:srgbClr val="3B9EE8"/>
          </a:solidFill>
          <a:ln w="12700">
            <a:solidFill>
              <a:srgbClr val="3B9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73152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1.2  Two-Way Matching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11480" y="73152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3B9E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Voucher Match without goods received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0" y="4965192"/>
            <a:ext cx="9144000" cy="182880"/>
          </a:xfrm>
          <a:prstGeom prst="rect">
            <a:avLst/>
          </a:prstGeom>
          <a:solidFill>
            <a:srgbClr val="EEF4FB"/>
          </a:solidFill>
          <a:ln w="12700">
            <a:solidFill>
              <a:srgbClr val="D0E2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274320" y="4965192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5A73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Chubb – Accounts Payable | Invoice Match Procedures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411480" y="886968"/>
            <a:ext cx="1645920" cy="256032"/>
          </a:xfrm>
          <a:prstGeom prst="roundRect">
            <a:avLst>
              <a:gd name="adj" fmla="val 14286"/>
            </a:avLst>
          </a:prstGeom>
          <a:solidFill>
            <a:srgbClr val="1B8C77"/>
          </a:solidFill>
          <a:ln w="12700">
            <a:solidFill>
              <a:srgbClr val="1B8C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11480" y="886968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2-Way Matching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11480" y="1234440"/>
            <a:ext cx="457200" cy="457200"/>
          </a:xfrm>
          <a:prstGeom prst="ellipse">
            <a:avLst/>
          </a:prstGeom>
          <a:solidFill>
            <a:srgbClr val="1B8C77"/>
          </a:solidFill>
          <a:ln w="12700">
            <a:solidFill>
              <a:srgbClr val="1B8C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11480" y="12344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978408" y="1216152"/>
            <a:ext cx="3502152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 to Operation → A/P Module → Match Voucher without Goods Received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411480" y="1810512"/>
            <a:ext cx="457200" cy="457200"/>
          </a:xfrm>
          <a:prstGeom prst="ellipse">
            <a:avLst/>
          </a:prstGeom>
          <a:solidFill>
            <a:srgbClr val="1B8C77"/>
          </a:solidFill>
          <a:ln w="12700">
            <a:solidFill>
              <a:srgbClr val="1B8C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11480" y="18105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978408" y="1792224"/>
            <a:ext cx="3502152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 [+]  to add a new voucher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411480" y="2386584"/>
            <a:ext cx="457200" cy="457200"/>
          </a:xfrm>
          <a:prstGeom prst="ellipse">
            <a:avLst/>
          </a:prstGeom>
          <a:solidFill>
            <a:srgbClr val="1B8C77"/>
          </a:solidFill>
          <a:ln w="12700">
            <a:solidFill>
              <a:srgbClr val="1B8C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11480" y="238658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978408" y="2368296"/>
            <a:ext cx="3502152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 fields: Supplier, Invoice No., Gross Amount, Invoice Date, G/L Date, Order No. (optional)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411480" y="2962656"/>
            <a:ext cx="457200" cy="457200"/>
          </a:xfrm>
          <a:prstGeom prst="ellipse">
            <a:avLst/>
          </a:prstGeom>
          <a:solidFill>
            <a:srgbClr val="1B8C77"/>
          </a:solidFill>
          <a:ln w="12700">
            <a:solidFill>
              <a:srgbClr val="1B8C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11480" y="296265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2944368"/>
            <a:ext cx="3502152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 menu → Choose Orders to Match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411480" y="3538728"/>
            <a:ext cx="457200" cy="457200"/>
          </a:xfrm>
          <a:prstGeom prst="ellipse">
            <a:avLst/>
          </a:prstGeom>
          <a:solidFill>
            <a:srgbClr val="1B8C77"/>
          </a:solidFill>
          <a:ln w="12700">
            <a:solidFill>
              <a:srgbClr val="1B8C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11480" y="353872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3520440"/>
            <a:ext cx="3502152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 [Find], then select the order detail lines and click  [OK]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411480" y="4114800"/>
            <a:ext cx="457200" cy="457200"/>
          </a:xfrm>
          <a:prstGeom prst="ellipse">
            <a:avLst/>
          </a:prstGeom>
          <a:solidFill>
            <a:srgbClr val="1B8C77"/>
          </a:solidFill>
          <a:ln w="12700">
            <a:solidFill>
              <a:srgbClr val="1B8C7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11480" y="41148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4096512"/>
            <a:ext cx="3502152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Voucher Match, adjust Retained Amount if required, then  [Save]</a:t>
            </a:r>
            <a:endParaRPr lang="en-US" sz="1150" dirty="0"/>
          </a:p>
        </p:txBody>
      </p:sp>
      <p:sp>
        <p:nvSpPr>
          <p:cNvPr id="28" name="Shape 26"/>
          <p:cNvSpPr/>
          <p:nvPr/>
        </p:nvSpPr>
        <p:spPr>
          <a:xfrm>
            <a:off x="502921" y="4650377"/>
            <a:ext cx="3977640" cy="301752"/>
          </a:xfrm>
          <a:prstGeom prst="rect">
            <a:avLst/>
          </a:prstGeom>
          <a:solidFill>
            <a:srgbClr val="FFF8E1"/>
          </a:solidFill>
          <a:ln w="12700">
            <a:solidFill>
              <a:srgbClr val="F5C51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502920" y="4599432"/>
            <a:ext cx="3977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7A5C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ℹ  Order lines selected from 'Select Orders to Match' are returned to the Voucher Match form.</a:t>
            </a:r>
            <a:endParaRPr lang="en-US" sz="950" dirty="0"/>
          </a:p>
        </p:txBody>
      </p:sp>
      <p:pic>
        <p:nvPicPr>
          <p:cNvPr id="31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3436" y="1216153"/>
            <a:ext cx="4200524" cy="1540418"/>
          </a:xfrm>
          <a:prstGeom prst="rect">
            <a:avLst/>
          </a:prstGeom>
        </p:spPr>
      </p:pic>
      <p:pic>
        <p:nvPicPr>
          <p:cNvPr id="30" name="Picture 29" descr="A screenshot of a computer&#10;&#10;AI-generated content may be incorrect.">
            <a:extLst>
              <a:ext uri="{FF2B5EF4-FFF2-40B4-BE49-F238E27FC236}">
                <a16:creationId xmlns:a16="http://schemas.microsoft.com/office/drawing/2014/main" id="{21ECC373-3B10-A80F-EE4E-5686EABA89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3440" y="2942189"/>
            <a:ext cx="4160520" cy="198886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013162-47BB-5973-A1E9-F83EC13976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1E29CA96-96B2-B0A8-6CCF-0BC6906CFC61}"/>
              </a:ext>
            </a:extLst>
          </p:cNvPr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A51D7D9A-EBE2-1667-F2CE-A67EBE6D5695}"/>
              </a:ext>
            </a:extLst>
          </p:cNvPr>
          <p:cNvSpPr/>
          <p:nvPr/>
        </p:nvSpPr>
        <p:spPr>
          <a:xfrm>
            <a:off x="0" y="777240"/>
            <a:ext cx="9144000" cy="45720"/>
          </a:xfrm>
          <a:prstGeom prst="rect">
            <a:avLst/>
          </a:prstGeom>
          <a:solidFill>
            <a:srgbClr val="3B9EE8"/>
          </a:solidFill>
          <a:ln w="12700">
            <a:solidFill>
              <a:srgbClr val="3B9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31A2FED6-BFDA-F1FB-B9B7-9624DB745DB6}"/>
              </a:ext>
            </a:extLst>
          </p:cNvPr>
          <p:cNvSpPr/>
          <p:nvPr/>
        </p:nvSpPr>
        <p:spPr>
          <a:xfrm>
            <a:off x="22860" y="73152"/>
            <a:ext cx="8549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22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CCBBAC9B-B124-6B59-82BB-D05F605B4CB6}"/>
              </a:ext>
            </a:extLst>
          </p:cNvPr>
          <p:cNvSpPr/>
          <p:nvPr/>
        </p:nvSpPr>
        <p:spPr>
          <a:xfrm>
            <a:off x="411480" y="73152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3B9E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Voucher match with goods receipts</a:t>
            </a:r>
            <a:endParaRPr lang="en-US" sz="1200" dirty="0"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BF6E697F-BC90-C224-6472-B899AA5D9FED}"/>
              </a:ext>
            </a:extLst>
          </p:cNvPr>
          <p:cNvSpPr/>
          <p:nvPr/>
        </p:nvSpPr>
        <p:spPr>
          <a:xfrm>
            <a:off x="0" y="4965192"/>
            <a:ext cx="9144000" cy="182880"/>
          </a:xfrm>
          <a:prstGeom prst="rect">
            <a:avLst/>
          </a:prstGeom>
          <a:solidFill>
            <a:srgbClr val="EEF4FB"/>
          </a:solidFill>
          <a:ln w="12700">
            <a:solidFill>
              <a:srgbClr val="D0E2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2B126FDE-0A2E-BF6C-82EC-E958E2D8258C}"/>
              </a:ext>
            </a:extLst>
          </p:cNvPr>
          <p:cNvSpPr/>
          <p:nvPr/>
        </p:nvSpPr>
        <p:spPr>
          <a:xfrm>
            <a:off x="274320" y="4965192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5A73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Chubb – Accounts Payable | Invoice Match Procedures</a:t>
            </a:r>
            <a:endParaRPr lang="en-US" sz="800" dirty="0"/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6A21062D-1095-9D6C-3078-0227DB68DE36}"/>
              </a:ext>
            </a:extLst>
          </p:cNvPr>
          <p:cNvSpPr/>
          <p:nvPr/>
        </p:nvSpPr>
        <p:spPr>
          <a:xfrm>
            <a:off x="411480" y="886968"/>
            <a:ext cx="1645920" cy="256032"/>
          </a:xfrm>
          <a:prstGeom prst="roundRect">
            <a:avLst>
              <a:gd name="adj" fmla="val 14286"/>
            </a:avLst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F6EC69D2-F650-1806-D7DB-F4B7D6B98111}"/>
              </a:ext>
            </a:extLst>
          </p:cNvPr>
          <p:cNvSpPr/>
          <p:nvPr/>
        </p:nvSpPr>
        <p:spPr>
          <a:xfrm>
            <a:off x="411480" y="886968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2-Way Matching</a:t>
            </a:r>
            <a:endParaRPr lang="en-US" sz="950" dirty="0"/>
          </a:p>
        </p:txBody>
      </p:sp>
      <p:sp>
        <p:nvSpPr>
          <p:cNvPr id="10" name="Shape 8">
            <a:extLst>
              <a:ext uri="{FF2B5EF4-FFF2-40B4-BE49-F238E27FC236}">
                <a16:creationId xmlns:a16="http://schemas.microsoft.com/office/drawing/2014/main" id="{9D5683D6-959C-884E-09E4-BFB42340760A}"/>
              </a:ext>
            </a:extLst>
          </p:cNvPr>
          <p:cNvSpPr/>
          <p:nvPr/>
        </p:nvSpPr>
        <p:spPr>
          <a:xfrm>
            <a:off x="4430710" y="1347855"/>
            <a:ext cx="4026220" cy="1748612"/>
          </a:xfrm>
          <a:prstGeom prst="rect">
            <a:avLst/>
          </a:prstGeom>
          <a:solidFill>
            <a:srgbClr val="FFFFFF"/>
          </a:solidFill>
          <a:ln w="12700">
            <a:solidFill>
              <a:srgbClr val="D0E2F7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Text 9">
            <a:extLst>
              <a:ext uri="{FF2B5EF4-FFF2-40B4-BE49-F238E27FC236}">
                <a16:creationId xmlns:a16="http://schemas.microsoft.com/office/drawing/2014/main" id="{B4A71D41-F858-088F-C5EB-2A5430FAD334}"/>
              </a:ext>
            </a:extLst>
          </p:cNvPr>
          <p:cNvSpPr/>
          <p:nvPr/>
        </p:nvSpPr>
        <p:spPr>
          <a:xfrm>
            <a:off x="4378459" y="3131215"/>
            <a:ext cx="4026219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5A73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Selected PO lines returned to Voucher Match form</a:t>
            </a:r>
            <a:endParaRPr lang="en-US" sz="950" dirty="0"/>
          </a:p>
        </p:txBody>
      </p:sp>
      <p:sp>
        <p:nvSpPr>
          <p:cNvPr id="16" name="Shape 12">
            <a:extLst>
              <a:ext uri="{FF2B5EF4-FFF2-40B4-BE49-F238E27FC236}">
                <a16:creationId xmlns:a16="http://schemas.microsoft.com/office/drawing/2014/main" id="{0F0800E5-9C3D-5237-BF49-FE0D01379AF3}"/>
              </a:ext>
            </a:extLst>
          </p:cNvPr>
          <p:cNvSpPr/>
          <p:nvPr/>
        </p:nvSpPr>
        <p:spPr>
          <a:xfrm>
            <a:off x="274320" y="3703320"/>
            <a:ext cx="8595360" cy="438912"/>
          </a:xfrm>
          <a:prstGeom prst="rect">
            <a:avLst/>
          </a:prstGeom>
          <a:solidFill>
            <a:srgbClr val="EEF4FB"/>
          </a:solidFill>
          <a:ln w="12700">
            <a:solidFill>
              <a:srgbClr val="D0E2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3">
            <a:extLst>
              <a:ext uri="{FF2B5EF4-FFF2-40B4-BE49-F238E27FC236}">
                <a16:creationId xmlns:a16="http://schemas.microsoft.com/office/drawing/2014/main" id="{A79D53FB-78DD-3CFD-B24E-69BC62C72B32}"/>
              </a:ext>
            </a:extLst>
          </p:cNvPr>
          <p:cNvSpPr/>
          <p:nvPr/>
        </p:nvSpPr>
        <p:spPr>
          <a:xfrm>
            <a:off x="457200" y="3703320"/>
            <a:ext cx="8229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Optional fields in records: </a:t>
            </a:r>
            <a:r>
              <a:rPr lang="en-US" sz="10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Amount to Voucher  |  Click  [Save]  to complete the voucher.</a:t>
            </a:r>
            <a:endParaRPr lang="en-US" sz="1050" dirty="0"/>
          </a:p>
        </p:txBody>
      </p:sp>
      <p:sp>
        <p:nvSpPr>
          <p:cNvPr id="20" name="Text 9">
            <a:extLst>
              <a:ext uri="{FF2B5EF4-FFF2-40B4-BE49-F238E27FC236}">
                <a16:creationId xmlns:a16="http://schemas.microsoft.com/office/drawing/2014/main" id="{24F3FDC3-F954-924D-6B12-447CF6B5781F}"/>
              </a:ext>
            </a:extLst>
          </p:cNvPr>
          <p:cNvSpPr/>
          <p:nvPr/>
        </p:nvSpPr>
        <p:spPr>
          <a:xfrm>
            <a:off x="274320" y="3131215"/>
            <a:ext cx="4026219" cy="3704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5A73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Choose Order To Match from the Form menu</a:t>
            </a:r>
            <a:endParaRPr lang="en-US" sz="95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B3BE6EE-B6F8-DD14-3045-FF424CC695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740" y="1362020"/>
            <a:ext cx="4026220" cy="1753871"/>
          </a:xfrm>
          <a:prstGeom prst="rect">
            <a:avLst/>
          </a:prstGeom>
        </p:spPr>
      </p:pic>
      <p:pic>
        <p:nvPicPr>
          <p:cNvPr id="14" name="Picture 13" descr="A screenshot of a computer&#10;&#10;AI-generated content may be incorrect.">
            <a:extLst>
              <a:ext uri="{FF2B5EF4-FFF2-40B4-BE49-F238E27FC236}">
                <a16:creationId xmlns:a16="http://schemas.microsoft.com/office/drawing/2014/main" id="{FCC1234B-5B97-E890-CE7A-CB2265F28A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78459" y="1347855"/>
            <a:ext cx="3367816" cy="1757396"/>
          </a:xfrm>
          <a:prstGeom prst="rect">
            <a:avLst/>
          </a:prstGeom>
        </p:spPr>
      </p:pic>
      <p:sp>
        <p:nvSpPr>
          <p:cNvPr id="15" name="Text 2">
            <a:extLst>
              <a:ext uri="{FF2B5EF4-FFF2-40B4-BE49-F238E27FC236}">
                <a16:creationId xmlns:a16="http://schemas.microsoft.com/office/drawing/2014/main" id="{8FCF6315-4C27-F3D4-CFC0-889D085D2931}"/>
              </a:ext>
            </a:extLst>
          </p:cNvPr>
          <p:cNvSpPr/>
          <p:nvPr/>
        </p:nvSpPr>
        <p:spPr>
          <a:xfrm>
            <a:off x="411480" y="73152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1.2  Two-Way Matching – PO Lines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63045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777240"/>
            <a:ext cx="9144000" cy="45720"/>
          </a:xfrm>
          <a:prstGeom prst="rect">
            <a:avLst/>
          </a:prstGeom>
          <a:solidFill>
            <a:srgbClr val="3B9EE8"/>
          </a:solidFill>
          <a:ln w="12700">
            <a:solidFill>
              <a:srgbClr val="3B9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73152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1.3 Attach Invoice and Supporting to JDE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11480" y="73152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3B9E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Attach supporting documents to invoice records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0" y="4965192"/>
            <a:ext cx="9144000" cy="182880"/>
          </a:xfrm>
          <a:prstGeom prst="rect">
            <a:avLst/>
          </a:prstGeom>
          <a:solidFill>
            <a:srgbClr val="EEF4FB"/>
          </a:solidFill>
          <a:ln w="12700">
            <a:solidFill>
              <a:srgbClr val="D0E2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274320" y="4965192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5A73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Chubb – Accounts Payable | Invoice Match Procedures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411480" y="886968"/>
            <a:ext cx="1645920" cy="256032"/>
          </a:xfrm>
          <a:prstGeom prst="roundRect">
            <a:avLst>
              <a:gd name="adj" fmla="val 14286"/>
            </a:avLst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11480" y="886968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JDE Attachment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11480" y="1234440"/>
            <a:ext cx="457200" cy="457200"/>
          </a:xfrm>
          <a:prstGeom prst="ellipse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11480" y="12344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978408" y="1216152"/>
            <a:ext cx="3959352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the invoice record and select  'Attachments'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411480" y="1810512"/>
            <a:ext cx="457200" cy="457200"/>
          </a:xfrm>
          <a:prstGeom prst="ellipse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11480" y="18105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978408" y="1792224"/>
            <a:ext cx="406908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 'File'  in the attachments panel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411480" y="2386584"/>
            <a:ext cx="457200" cy="457200"/>
          </a:xfrm>
          <a:prstGeom prst="ellipse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11480" y="238658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978408" y="2368296"/>
            <a:ext cx="3959352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 'Select Local File'  and choose the file from your computer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411480" y="2962656"/>
            <a:ext cx="457200" cy="457200"/>
          </a:xfrm>
          <a:prstGeom prst="ellipse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11480" y="296265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2944368"/>
            <a:ext cx="3959352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 [Upload / Save]  to upload the selected file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411480" y="3538728"/>
            <a:ext cx="457200" cy="457200"/>
          </a:xfrm>
          <a:prstGeom prst="ellipse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11480" y="353872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3520440"/>
            <a:ext cx="406908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 [Save]  again to confirm and finish attaching the document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679270" y="4142232"/>
            <a:ext cx="4160520" cy="347472"/>
          </a:xfrm>
          <a:prstGeom prst="rect">
            <a:avLst/>
          </a:prstGeom>
          <a:solidFill>
            <a:srgbClr val="FFF8E1"/>
          </a:solidFill>
          <a:ln w="12700">
            <a:solidFill>
              <a:srgbClr val="F5C51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770710" y="4142232"/>
            <a:ext cx="4069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7A5C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ℹ  Supported file types include PDF, Excel, Word, and image files. Files are linked directly to the JDE record.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5362302" y="2927060"/>
            <a:ext cx="3115491" cy="185833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2F7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6348" y="2959100"/>
            <a:ext cx="3090006" cy="1753138"/>
          </a:xfrm>
          <a:prstGeom prst="rect">
            <a:avLst/>
          </a:prstGeom>
        </p:spPr>
      </p:pic>
      <p:sp>
        <p:nvSpPr>
          <p:cNvPr id="31" name="Shape 25">
            <a:extLst>
              <a:ext uri="{FF2B5EF4-FFF2-40B4-BE49-F238E27FC236}">
                <a16:creationId xmlns:a16="http://schemas.microsoft.com/office/drawing/2014/main" id="{4602021E-2891-CEFE-DD0D-06049A79E120}"/>
              </a:ext>
            </a:extLst>
          </p:cNvPr>
          <p:cNvSpPr/>
          <p:nvPr/>
        </p:nvSpPr>
        <p:spPr>
          <a:xfrm>
            <a:off x="5296348" y="977290"/>
            <a:ext cx="3115491" cy="185833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2F7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089560B0-1B2A-DB9D-6C96-3B3844E040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62302" y="1027920"/>
            <a:ext cx="2924134" cy="153538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777240"/>
            <a:ext cx="9144000" cy="45720"/>
          </a:xfrm>
          <a:prstGeom prst="rect">
            <a:avLst/>
          </a:prstGeom>
          <a:solidFill>
            <a:srgbClr val="3B9EE8"/>
          </a:solidFill>
          <a:ln w="12700">
            <a:solidFill>
              <a:srgbClr val="3B9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73152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1.4  AP Journal Voucher Printing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11480" y="73152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3B9E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Print AP Voucher Journal by Batch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0" y="4965192"/>
            <a:ext cx="9144000" cy="182880"/>
          </a:xfrm>
          <a:prstGeom prst="rect">
            <a:avLst/>
          </a:prstGeom>
          <a:solidFill>
            <a:srgbClr val="EEF4FB"/>
          </a:solidFill>
          <a:ln w="12700">
            <a:solidFill>
              <a:srgbClr val="D0E2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274320" y="4965192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5A73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Chubb – Accounts Payable | Invoice Match Procedures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411480" y="886968"/>
            <a:ext cx="1645920" cy="256032"/>
          </a:xfrm>
          <a:prstGeom prst="roundRect">
            <a:avLst>
              <a:gd name="adj" fmla="val 14286"/>
            </a:avLst>
          </a:prstGeom>
          <a:solidFill>
            <a:srgbClr val="C05621"/>
          </a:solidFill>
          <a:ln w="12700">
            <a:solidFill>
              <a:srgbClr val="C056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11480" y="886968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Voucher Journal Printing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11480" y="1248004"/>
            <a:ext cx="457200" cy="398418"/>
          </a:xfrm>
          <a:prstGeom prst="ellipse">
            <a:avLst/>
          </a:prstGeom>
          <a:solidFill>
            <a:srgbClr val="C05621"/>
          </a:solidFill>
          <a:ln w="12700">
            <a:solidFill>
              <a:srgbClr val="C056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11480" y="1234440"/>
            <a:ext cx="457200" cy="40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978408" y="1216152"/>
            <a:ext cx="350215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 to AP Report → AP Detail Reports → AP Voucher Journal by Batch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420623" y="1752774"/>
            <a:ext cx="457200" cy="376597"/>
          </a:xfrm>
          <a:prstGeom prst="ellipse">
            <a:avLst/>
          </a:prstGeom>
          <a:solidFill>
            <a:srgbClr val="C05621"/>
          </a:solidFill>
          <a:ln w="12700">
            <a:solidFill>
              <a:srgbClr val="C056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11480" y="1810512"/>
            <a:ext cx="457200" cy="40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978408" y="1792224"/>
            <a:ext cx="34838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Data Selection, enter the batch number and click  [OK]  to proceed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411480" y="2340738"/>
            <a:ext cx="457200" cy="405200"/>
          </a:xfrm>
          <a:prstGeom prst="ellipse">
            <a:avLst/>
          </a:prstGeom>
          <a:solidFill>
            <a:srgbClr val="C05621"/>
          </a:solidFill>
          <a:ln w="12700">
            <a:solidFill>
              <a:srgbClr val="C056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11480" y="238658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978408" y="2368296"/>
            <a:ext cx="350215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Processing Option, enter  1  to print account numbers in format  BU.Object.Subsidiary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420623" y="2915504"/>
            <a:ext cx="457200" cy="384048"/>
          </a:xfrm>
          <a:prstGeom prst="ellipse">
            <a:avLst/>
          </a:prstGeom>
          <a:solidFill>
            <a:srgbClr val="C05621"/>
          </a:solidFill>
          <a:ln w="12700">
            <a:solidFill>
              <a:srgbClr val="C056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11480" y="2962656"/>
            <a:ext cx="457200" cy="321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2944368"/>
            <a:ext cx="34838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Printer Selection, click  [OK]  to submit the final job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411480" y="3503333"/>
            <a:ext cx="457200" cy="384048"/>
          </a:xfrm>
          <a:prstGeom prst="ellipse">
            <a:avLst/>
          </a:prstGeom>
          <a:solidFill>
            <a:srgbClr val="C05621"/>
          </a:solidFill>
          <a:ln w="12700">
            <a:solidFill>
              <a:srgbClr val="C056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11480" y="3538728"/>
            <a:ext cx="457200" cy="321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3520440"/>
            <a:ext cx="34838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PDF output file is generated and available for review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393192" y="4529144"/>
            <a:ext cx="4050792" cy="347472"/>
          </a:xfrm>
          <a:prstGeom prst="rect">
            <a:avLst/>
          </a:prstGeom>
          <a:solidFill>
            <a:srgbClr val="FFF8E1"/>
          </a:solidFill>
          <a:ln w="12700">
            <a:solidFill>
              <a:srgbClr val="F5C51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93776" y="4498848"/>
            <a:ext cx="4069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7A5C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ℹ  Processing option '1' formats account numbers as Business Unit.Object.Subsidiary in the printed report.</a:t>
            </a:r>
            <a:endParaRPr lang="en-US" sz="950" dirty="0"/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690D5862-D428-917D-3E57-E8C44E0386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3440" y="3024981"/>
            <a:ext cx="3547872" cy="1891752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2E3A6848-CB0E-463B-1090-794E73F39E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3442" y="1292167"/>
            <a:ext cx="4044473" cy="1658481"/>
          </a:xfrm>
          <a:prstGeom prst="rect">
            <a:avLst/>
          </a:prstGeom>
        </p:spPr>
      </p:pic>
      <p:sp>
        <p:nvSpPr>
          <p:cNvPr id="27" name="Shape 20">
            <a:extLst>
              <a:ext uri="{FF2B5EF4-FFF2-40B4-BE49-F238E27FC236}">
                <a16:creationId xmlns:a16="http://schemas.microsoft.com/office/drawing/2014/main" id="{B9FFF9DA-D0ED-991E-7CEB-098073087FF2}"/>
              </a:ext>
            </a:extLst>
          </p:cNvPr>
          <p:cNvSpPr/>
          <p:nvPr/>
        </p:nvSpPr>
        <p:spPr>
          <a:xfrm>
            <a:off x="393192" y="4001681"/>
            <a:ext cx="457200" cy="384048"/>
          </a:xfrm>
          <a:prstGeom prst="ellipse">
            <a:avLst/>
          </a:prstGeom>
          <a:solidFill>
            <a:srgbClr val="C05621"/>
          </a:solidFill>
          <a:ln w="12700">
            <a:solidFill>
              <a:srgbClr val="C05621"/>
            </a:solidFill>
            <a:prstDash val="solid"/>
          </a:ln>
        </p:spPr>
        <p:txBody>
          <a:bodyPr/>
          <a:lstStyle/>
          <a:p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  <p:sp>
        <p:nvSpPr>
          <p:cNvPr id="28" name="Text 22">
            <a:extLst>
              <a:ext uri="{FF2B5EF4-FFF2-40B4-BE49-F238E27FC236}">
                <a16:creationId xmlns:a16="http://schemas.microsoft.com/office/drawing/2014/main" id="{EBAE5C13-8360-6E27-5318-8FD71679B275}"/>
              </a:ext>
            </a:extLst>
          </p:cNvPr>
          <p:cNvSpPr/>
          <p:nvPr/>
        </p:nvSpPr>
        <p:spPr>
          <a:xfrm>
            <a:off x="960120" y="4018788"/>
            <a:ext cx="3547872" cy="3611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 the batch report to manager for review and approval</a:t>
            </a:r>
            <a:endParaRPr lang="en-US" sz="11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A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777240"/>
            <a:ext cx="9144000" cy="45720"/>
          </a:xfrm>
          <a:prstGeom prst="rect">
            <a:avLst/>
          </a:prstGeom>
          <a:solidFill>
            <a:srgbClr val="3B9EE8"/>
          </a:solidFill>
          <a:ln w="12700">
            <a:solidFill>
              <a:srgbClr val="3B9E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73152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Order Type Reference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11480" y="73152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3B9E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Voucher Matching Eligibility by Order Status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0" y="4965192"/>
            <a:ext cx="9144000" cy="182880"/>
          </a:xfrm>
          <a:prstGeom prst="rect">
            <a:avLst/>
          </a:prstGeom>
          <a:solidFill>
            <a:srgbClr val="EEF4FB"/>
          </a:solidFill>
          <a:ln w="12700">
            <a:solidFill>
              <a:srgbClr val="D0E2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274320" y="4965192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5A73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Chubb – Accounts Payable | Invoice Match Procedures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411480" y="886968"/>
            <a:ext cx="1645920" cy="256032"/>
          </a:xfrm>
          <a:prstGeom prst="roundRect">
            <a:avLst>
              <a:gd name="adj" fmla="val 14286"/>
            </a:avLst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11480" y="886968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 Table</a:t>
            </a:r>
            <a:endParaRPr lang="en-US" sz="95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5624896"/>
              </p:ext>
            </p:extLst>
          </p:nvPr>
        </p:nvGraphicFramePr>
        <p:xfrm>
          <a:off x="411480" y="1163574"/>
          <a:ext cx="8412481" cy="2816352"/>
        </p:xfrm>
        <a:graphic>
          <a:graphicData uri="http://schemas.openxmlformats.org/drawingml/2006/table">
            <a:tbl>
              <a:tblPr/>
              <a:tblGrid>
                <a:gridCol w="11954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83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83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803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2336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Order Type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Last Status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Next Status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Can Be Voucher Matched?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2336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dirty="0">
                          <a:solidFill>
                            <a:srgbClr val="1A20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OK, ON, OP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dirty="0">
                          <a:solidFill>
                            <a:srgbClr val="1A20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dirty="0">
                          <a:solidFill>
                            <a:srgbClr val="1A20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400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A20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 — waiting for goods receipt.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D7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336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dirty="0">
                          <a:solidFill>
                            <a:srgbClr val="1A20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OK, ON, OP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dirty="0">
                          <a:solidFill>
                            <a:srgbClr val="1A20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400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dirty="0">
                          <a:solidFill>
                            <a:srgbClr val="1A20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400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A20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 — via [Form → Receipts to Match]. Partial receipts for OK/ON, or partial receipts or issues for OP.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D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336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dirty="0">
                          <a:solidFill>
                            <a:srgbClr val="1A20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OK, ON, OP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dirty="0">
                          <a:solidFill>
                            <a:srgbClr val="1A20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400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dirty="0">
                          <a:solidFill>
                            <a:srgbClr val="1A20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999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A20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 — via [Form → Receipts to Match] for full receipts (OK/ON) or full receipts &amp; issues (OP). 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A20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 – full voucher match is already done.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D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2336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dirty="0">
                          <a:solidFill>
                            <a:srgbClr val="1A20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OS, OT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dirty="0">
                          <a:solidFill>
                            <a:srgbClr val="1A20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dirty="0">
                          <a:solidFill>
                            <a:srgbClr val="1A20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400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A20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Yes.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D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336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dirty="0">
                          <a:solidFill>
                            <a:srgbClr val="1A20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OS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dirty="0">
                          <a:solidFill>
                            <a:srgbClr val="1A20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400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dirty="0">
                          <a:solidFill>
                            <a:srgbClr val="1A20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400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A20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 — via [Form → Order to Match]. This is a partial voucher match.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D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2336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dirty="0">
                          <a:solidFill>
                            <a:srgbClr val="1A20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OS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dirty="0">
                          <a:solidFill>
                            <a:srgbClr val="1A20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400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dirty="0">
                          <a:solidFill>
                            <a:srgbClr val="1A20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999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A20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 — full voucher match has already been completed.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E2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D7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" name="Shape 8"/>
          <p:cNvSpPr/>
          <p:nvPr/>
        </p:nvSpPr>
        <p:spPr>
          <a:xfrm>
            <a:off x="411480" y="4617720"/>
            <a:ext cx="164592" cy="164592"/>
          </a:xfrm>
          <a:prstGeom prst="rect">
            <a:avLst/>
          </a:prstGeom>
          <a:solidFill>
            <a:srgbClr val="D4EDDA"/>
          </a:solidFill>
          <a:ln w="12700">
            <a:solidFill>
              <a:srgbClr val="A8D5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9"/>
          <p:cNvSpPr/>
          <p:nvPr/>
        </p:nvSpPr>
        <p:spPr>
          <a:xfrm>
            <a:off x="621792" y="4599432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73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Voucher match allowed</a:t>
            </a:r>
            <a:endParaRPr lang="en-US" sz="900" dirty="0"/>
          </a:p>
        </p:txBody>
      </p:sp>
      <p:sp>
        <p:nvSpPr>
          <p:cNvPr id="13" name="Shape 10"/>
          <p:cNvSpPr/>
          <p:nvPr/>
        </p:nvSpPr>
        <p:spPr>
          <a:xfrm>
            <a:off x="2834640" y="4617720"/>
            <a:ext cx="164592" cy="164592"/>
          </a:xfrm>
          <a:prstGeom prst="rect">
            <a:avLst/>
          </a:prstGeom>
          <a:solidFill>
            <a:srgbClr val="F8D7DA"/>
          </a:solidFill>
          <a:ln w="12700">
            <a:solidFill>
              <a:srgbClr val="F0A0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3044952" y="4599432"/>
            <a:ext cx="2194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73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Voucher match not allowed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312f400-359a-4926-91c8-0fb851e75ef1">
      <Terms xmlns="http://schemas.microsoft.com/office/infopath/2007/PartnerControls"/>
    </lcf76f155ced4ddcb4097134ff3c332f>
    <TaxCatchAll xmlns="4c2baecf-9aaa-43e8-ac17-e0f73ee0a056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1BFF84631EE7A4FA7862A91C70E402B" ma:contentTypeVersion="14" ma:contentTypeDescription="Create a new document." ma:contentTypeScope="" ma:versionID="05348e270b3c678d8578a21d7cb4fec7">
  <xsd:schema xmlns:xsd="http://www.w3.org/2001/XMLSchema" xmlns:xs="http://www.w3.org/2001/XMLSchema" xmlns:p="http://schemas.microsoft.com/office/2006/metadata/properties" xmlns:ns1="http://schemas.microsoft.com/sharepoint/v3" xmlns:ns2="4312f400-359a-4926-91c8-0fb851e75ef1" xmlns:ns3="4c2baecf-9aaa-43e8-ac17-e0f73ee0a056" targetNamespace="http://schemas.microsoft.com/office/2006/metadata/properties" ma:root="true" ma:fieldsID="f087b3858d312a2d17f08fb4101dc6d9" ns1:_="" ns2:_="" ns3:_="">
    <xsd:import namespace="http://schemas.microsoft.com/sharepoint/v3"/>
    <xsd:import namespace="4312f400-359a-4926-91c8-0fb851e75ef1"/>
    <xsd:import namespace="4c2baecf-9aaa-43e8-ac17-e0f73ee0a05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2f400-359a-4926-91c8-0fb851e75e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c492c26d-c709-4b13-843e-cf74e54785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2baecf-9aaa-43e8-ac17-e0f73ee0a05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733d427-2bad-43a6-915c-d8f761a530f6}" ma:internalName="TaxCatchAll" ma:showField="CatchAllData" ma:web="4c2baecf-9aaa-43e8-ac17-e0f73ee0a05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F243F82-199B-459A-8538-9971F4936B26}">
  <ds:schemaRefs>
    <ds:schemaRef ds:uri="http://schemas.microsoft.com/office/2006/metadata/properties"/>
    <ds:schemaRef ds:uri="http://schemas.microsoft.com/office/infopath/2007/PartnerControls"/>
    <ds:schemaRef ds:uri="4312f400-359a-4926-91c8-0fb851e75ef1"/>
    <ds:schemaRef ds:uri="4c2baecf-9aaa-43e8-ac17-e0f73ee0a056"/>
  </ds:schemaRefs>
</ds:datastoreItem>
</file>

<file path=customXml/itemProps2.xml><?xml version="1.0" encoding="utf-8"?>
<ds:datastoreItem xmlns:ds="http://schemas.openxmlformats.org/officeDocument/2006/customXml" ds:itemID="{7B9497DF-E602-4A18-8342-FDD55257DF7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9CC1523-C36C-4CE7-B885-642CFA6ABA1A}"/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911</Words>
  <Application>Microsoft Office PowerPoint</Application>
  <PresentationFormat>On-screen Show (16:9)</PresentationFormat>
  <Paragraphs>165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Account Payable – Payment Processing</dc:title>
  <dc:subject>AP Invoice Matching &amp; Processing</dc:subject>
  <dc:creator>Chubb Accounts Payable</dc:creator>
  <cp:lastModifiedBy>Ng, Vicky</cp:lastModifiedBy>
  <cp:revision>14</cp:revision>
  <dcterms:created xsi:type="dcterms:W3CDTF">2026-05-12T03:06:46Z</dcterms:created>
  <dcterms:modified xsi:type="dcterms:W3CDTF">2026-05-15T02:37:47Z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4c6dbb6-22bd-4430-a24e-11d800d02e4a_Enabled">
    <vt:lpwstr>true</vt:lpwstr>
  </property>
  <property fmtid="{D5CDD505-2E9C-101B-9397-08002B2CF9AE}" pid="3" name="MSIP_Label_a4c6dbb6-22bd-4430-a24e-11d800d02e4a_SetDate">
    <vt:lpwstr>2026-05-12T03:43:20Z</vt:lpwstr>
  </property>
  <property fmtid="{D5CDD505-2E9C-101B-9397-08002B2CF9AE}" pid="4" name="MSIP_Label_a4c6dbb6-22bd-4430-a24e-11d800d02e4a_Method">
    <vt:lpwstr>Standard</vt:lpwstr>
  </property>
  <property fmtid="{D5CDD505-2E9C-101B-9397-08002B2CF9AE}" pid="5" name="MSIP_Label_a4c6dbb6-22bd-4430-a24e-11d800d02e4a_Name">
    <vt:lpwstr>General - Chubb - New</vt:lpwstr>
  </property>
  <property fmtid="{D5CDD505-2E9C-101B-9397-08002B2CF9AE}" pid="6" name="MSIP_Label_a4c6dbb6-22bd-4430-a24e-11d800d02e4a_SiteId">
    <vt:lpwstr>47995fc2-1f56-47ce-9137-a87caef4be74</vt:lpwstr>
  </property>
  <property fmtid="{D5CDD505-2E9C-101B-9397-08002B2CF9AE}" pid="7" name="MSIP_Label_a4c6dbb6-22bd-4430-a24e-11d800d02e4a_ActionId">
    <vt:lpwstr>f45ce8fe-f64e-467b-a683-c1d7b21d3fdc</vt:lpwstr>
  </property>
  <property fmtid="{D5CDD505-2E9C-101B-9397-08002B2CF9AE}" pid="8" name="MSIP_Label_a4c6dbb6-22bd-4430-a24e-11d800d02e4a_ContentBits">
    <vt:lpwstr>0</vt:lpwstr>
  </property>
  <property fmtid="{D5CDD505-2E9C-101B-9397-08002B2CF9AE}" pid="9" name="MSIP_Label_a4c6dbb6-22bd-4430-a24e-11d800d02e4a_Tag">
    <vt:lpwstr>10, 3, 0, 1</vt:lpwstr>
  </property>
  <property fmtid="{D5CDD505-2E9C-101B-9397-08002B2CF9AE}" pid="10" name="ContentTypeId">
    <vt:lpwstr>0x01010011BFF84631EE7A4FA7862A91C70E402B</vt:lpwstr>
  </property>
  <property fmtid="{D5CDD505-2E9C-101B-9397-08002B2CF9AE}" pid="11" name="MediaServiceImageTags">
    <vt:lpwstr/>
  </property>
</Properties>
</file>