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56" r:id="rId6"/>
    <p:sldId id="325" r:id="rId7"/>
    <p:sldId id="2147479764" r:id="rId8"/>
    <p:sldId id="413" r:id="rId9"/>
    <p:sldId id="2147479765" r:id="rId10"/>
    <p:sldId id="21474797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DE5"/>
    <a:srgbClr val="80AACD"/>
    <a:srgbClr val="5385C5"/>
    <a:srgbClr val="003591"/>
    <a:srgbClr val="FA5C73"/>
    <a:srgbClr val="FF9900"/>
    <a:srgbClr val="50AA30"/>
    <a:srgbClr val="00A0E4"/>
    <a:srgbClr val="0070C0"/>
    <a:srgbClr val="F92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8C4E5-E5E6-4366-92F7-FB11FB5FC11C}" v="77" dt="2026-04-27T06:10:53.775"/>
    <p1510:client id="{EA49BE80-488C-58FF-EECF-4E7C308EDC07}" v="67" dt="2026-04-27T05:50:55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, Amy" userId="4eb1ca20-1b26-4349-bc73-2127cedf453c" providerId="ADAL" clId="{4216E309-0B94-4392-8835-2038B77FB63A}"/>
    <pc:docChg chg="modSld">
      <pc:chgData name="Shi, Amy" userId="4eb1ca20-1b26-4349-bc73-2127cedf453c" providerId="ADAL" clId="{4216E309-0B94-4392-8835-2038B77FB63A}" dt="2026-04-27T06:10:53.775" v="76" actId="20577"/>
      <pc:docMkLst>
        <pc:docMk/>
      </pc:docMkLst>
      <pc:sldChg chg="modSp mod">
        <pc:chgData name="Shi, Amy" userId="4eb1ca20-1b26-4349-bc73-2127cedf453c" providerId="ADAL" clId="{4216E309-0B94-4392-8835-2038B77FB63A}" dt="2026-04-27T06:10:53.775" v="76" actId="20577"/>
        <pc:sldMkLst>
          <pc:docMk/>
          <pc:sldMk cId="3456161011" sldId="325"/>
        </pc:sldMkLst>
        <pc:graphicFrameChg chg="modGraphic">
          <ac:chgData name="Shi, Amy" userId="4eb1ca20-1b26-4349-bc73-2127cedf453c" providerId="ADAL" clId="{4216E309-0B94-4392-8835-2038B77FB63A}" dt="2026-04-27T06:10:53.775" v="76" actId="20577"/>
          <ac:graphicFrameMkLst>
            <pc:docMk/>
            <pc:sldMk cId="3456161011" sldId="325"/>
            <ac:graphicFrameMk id="13" creationId="{3354FEFF-C656-5E45-9F4D-0601A3B2A371}"/>
          </ac:graphicFrameMkLst>
        </pc:graphicFrameChg>
      </pc:sldChg>
    </pc:docChg>
  </pc:docChgLst>
  <pc:docChgLst>
    <pc:chgData name="Cheung, Annie" userId="S::annie.cheung@chubbfs.com::aa4570cc-58ca-4f8e-b256-ac315193acf8" providerId="AD" clId="Web-{EA49BE80-488C-58FF-EECF-4E7C308EDC07}"/>
    <pc:docChg chg="addSld modSld">
      <pc:chgData name="Cheung, Annie" userId="S::annie.cheung@chubbfs.com::aa4570cc-58ca-4f8e-b256-ac315193acf8" providerId="AD" clId="Web-{EA49BE80-488C-58FF-EECF-4E7C308EDC07}" dt="2026-04-27T05:50:55.261" v="65"/>
      <pc:docMkLst>
        <pc:docMk/>
      </pc:docMkLst>
      <pc:sldChg chg="addSp delSp modSp add replId delAnim">
        <pc:chgData name="Cheung, Annie" userId="S::annie.cheung@chubbfs.com::aa4570cc-58ca-4f8e-b256-ac315193acf8" providerId="AD" clId="Web-{EA49BE80-488C-58FF-EECF-4E7C308EDC07}" dt="2026-04-27T05:50:21.620" v="58" actId="20577"/>
        <pc:sldMkLst>
          <pc:docMk/>
          <pc:sldMk cId="3077088413" sldId="2147479765"/>
        </pc:sldMkLst>
        <pc:spChg chg="mod">
          <ac:chgData name="Cheung, Annie" userId="S::annie.cheung@chubbfs.com::aa4570cc-58ca-4f8e-b256-ac315193acf8" providerId="AD" clId="Web-{EA49BE80-488C-58FF-EECF-4E7C308EDC07}" dt="2026-04-27T05:50:21.620" v="58" actId="20577"/>
          <ac:spMkLst>
            <pc:docMk/>
            <pc:sldMk cId="3077088413" sldId="2147479765"/>
            <ac:spMk id="2" creationId="{3131600F-F7FD-9292-64EE-59639E06B148}"/>
          </ac:spMkLst>
        </pc:spChg>
        <pc:spChg chg="del">
          <ac:chgData name="Cheung, Annie" userId="S::annie.cheung@chubbfs.com::aa4570cc-58ca-4f8e-b256-ac315193acf8" providerId="AD" clId="Web-{EA49BE80-488C-58FF-EECF-4E7C308EDC07}" dt="2026-04-27T05:47:30.540" v="39"/>
          <ac:spMkLst>
            <pc:docMk/>
            <pc:sldMk cId="3077088413" sldId="2147479765"/>
            <ac:spMk id="5" creationId="{104BF53B-34E6-221D-FA22-651F3CED3F48}"/>
          </ac:spMkLst>
        </pc:spChg>
        <pc:spChg chg="del">
          <ac:chgData name="Cheung, Annie" userId="S::annie.cheung@chubbfs.com::aa4570cc-58ca-4f8e-b256-ac315193acf8" providerId="AD" clId="Web-{EA49BE80-488C-58FF-EECF-4E7C308EDC07}" dt="2026-04-27T05:47:30.540" v="29"/>
          <ac:spMkLst>
            <pc:docMk/>
            <pc:sldMk cId="3077088413" sldId="2147479765"/>
            <ac:spMk id="19" creationId="{11419872-C6F6-AA20-BCF3-A3C80466E438}"/>
          </ac:spMkLst>
        </pc:spChg>
        <pc:spChg chg="del">
          <ac:chgData name="Cheung, Annie" userId="S::annie.cheung@chubbfs.com::aa4570cc-58ca-4f8e-b256-ac315193acf8" providerId="AD" clId="Web-{EA49BE80-488C-58FF-EECF-4E7C308EDC07}" dt="2026-04-27T05:47:30.540" v="28"/>
          <ac:spMkLst>
            <pc:docMk/>
            <pc:sldMk cId="3077088413" sldId="2147479765"/>
            <ac:spMk id="20" creationId="{43E43A67-5CBB-D993-6751-3183F020CC8B}"/>
          </ac:spMkLst>
        </pc:spChg>
        <pc:spChg chg="del">
          <ac:chgData name="Cheung, Annie" userId="S::annie.cheung@chubbfs.com::aa4570cc-58ca-4f8e-b256-ac315193acf8" providerId="AD" clId="Web-{EA49BE80-488C-58FF-EECF-4E7C308EDC07}" dt="2026-04-27T05:47:30.540" v="27"/>
          <ac:spMkLst>
            <pc:docMk/>
            <pc:sldMk cId="3077088413" sldId="2147479765"/>
            <ac:spMk id="21" creationId="{29A81B14-219E-B966-4A06-1F20A61AC49A}"/>
          </ac:spMkLst>
        </pc:spChg>
        <pc:spChg chg="del">
          <ac:chgData name="Cheung, Annie" userId="S::annie.cheung@chubbfs.com::aa4570cc-58ca-4f8e-b256-ac315193acf8" providerId="AD" clId="Web-{EA49BE80-488C-58FF-EECF-4E7C308EDC07}" dt="2026-04-27T05:47:30.540" v="26"/>
          <ac:spMkLst>
            <pc:docMk/>
            <pc:sldMk cId="3077088413" sldId="2147479765"/>
            <ac:spMk id="22" creationId="{48763450-AF40-5C26-1E27-1A959419488C}"/>
          </ac:spMkLst>
        </pc:spChg>
        <pc:spChg chg="del">
          <ac:chgData name="Cheung, Annie" userId="S::annie.cheung@chubbfs.com::aa4570cc-58ca-4f8e-b256-ac315193acf8" providerId="AD" clId="Web-{EA49BE80-488C-58FF-EECF-4E7C308EDC07}" dt="2026-04-27T05:47:30.540" v="25"/>
          <ac:spMkLst>
            <pc:docMk/>
            <pc:sldMk cId="3077088413" sldId="2147479765"/>
            <ac:spMk id="23" creationId="{B5CD1BEF-F77E-B468-8030-D9DF83489F02}"/>
          </ac:spMkLst>
        </pc:spChg>
        <pc:spChg chg="del">
          <ac:chgData name="Cheung, Annie" userId="S::annie.cheung@chubbfs.com::aa4570cc-58ca-4f8e-b256-ac315193acf8" providerId="AD" clId="Web-{EA49BE80-488C-58FF-EECF-4E7C308EDC07}" dt="2026-04-27T05:47:30.540" v="24"/>
          <ac:spMkLst>
            <pc:docMk/>
            <pc:sldMk cId="3077088413" sldId="2147479765"/>
            <ac:spMk id="24" creationId="{E06723F9-47C1-E9AF-0A85-44EA9B92DE14}"/>
          </ac:spMkLst>
        </pc:spChg>
        <pc:spChg chg="del">
          <ac:chgData name="Cheung, Annie" userId="S::annie.cheung@chubbfs.com::aa4570cc-58ca-4f8e-b256-ac315193acf8" providerId="AD" clId="Web-{EA49BE80-488C-58FF-EECF-4E7C308EDC07}" dt="2026-04-27T05:47:30.540" v="23"/>
          <ac:spMkLst>
            <pc:docMk/>
            <pc:sldMk cId="3077088413" sldId="2147479765"/>
            <ac:spMk id="25" creationId="{4119F922-51F6-FAFD-686D-F68C9E4E9709}"/>
          </ac:spMkLst>
        </pc:spChg>
        <pc:spChg chg="del">
          <ac:chgData name="Cheung, Annie" userId="S::annie.cheung@chubbfs.com::aa4570cc-58ca-4f8e-b256-ac315193acf8" providerId="AD" clId="Web-{EA49BE80-488C-58FF-EECF-4E7C308EDC07}" dt="2026-04-27T05:47:30.540" v="38"/>
          <ac:spMkLst>
            <pc:docMk/>
            <pc:sldMk cId="3077088413" sldId="2147479765"/>
            <ac:spMk id="66" creationId="{0D36550F-F4D2-36F2-A9E6-CE9757FA1FCC}"/>
          </ac:spMkLst>
        </pc:spChg>
        <pc:spChg chg="del">
          <ac:chgData name="Cheung, Annie" userId="S::annie.cheung@chubbfs.com::aa4570cc-58ca-4f8e-b256-ac315193acf8" providerId="AD" clId="Web-{EA49BE80-488C-58FF-EECF-4E7C308EDC07}" dt="2026-04-27T05:47:30.540" v="35"/>
          <ac:spMkLst>
            <pc:docMk/>
            <pc:sldMk cId="3077088413" sldId="2147479765"/>
            <ac:spMk id="69" creationId="{CE97CA4F-445D-80EA-6950-5FB90D928D7D}"/>
          </ac:spMkLst>
        </pc:spChg>
        <pc:spChg chg="del">
          <ac:chgData name="Cheung, Annie" userId="S::annie.cheung@chubbfs.com::aa4570cc-58ca-4f8e-b256-ac315193acf8" providerId="AD" clId="Web-{EA49BE80-488C-58FF-EECF-4E7C308EDC07}" dt="2026-04-27T05:47:30.540" v="33"/>
          <ac:spMkLst>
            <pc:docMk/>
            <pc:sldMk cId="3077088413" sldId="2147479765"/>
            <ac:spMk id="71" creationId="{FFCC3781-A243-57B7-94D7-5B70806F6F28}"/>
          </ac:spMkLst>
        </pc:spChg>
        <pc:grpChg chg="del">
          <ac:chgData name="Cheung, Annie" userId="S::annie.cheung@chubbfs.com::aa4570cc-58ca-4f8e-b256-ac315193acf8" providerId="AD" clId="Web-{EA49BE80-488C-58FF-EECF-4E7C308EDC07}" dt="2026-04-27T05:47:27.321" v="22"/>
          <ac:grpSpMkLst>
            <pc:docMk/>
            <pc:sldMk cId="3077088413" sldId="2147479765"/>
            <ac:grpSpMk id="12" creationId="{41886088-DA11-13A7-B963-078E065C6D60}"/>
          </ac:grpSpMkLst>
        </pc:grpChg>
        <pc:graphicFrameChg chg="del">
          <ac:chgData name="Cheung, Annie" userId="S::annie.cheung@chubbfs.com::aa4570cc-58ca-4f8e-b256-ac315193acf8" providerId="AD" clId="Web-{EA49BE80-488C-58FF-EECF-4E7C308EDC07}" dt="2026-04-27T05:47:30.540" v="36"/>
          <ac:graphicFrameMkLst>
            <pc:docMk/>
            <pc:sldMk cId="3077088413" sldId="2147479765"/>
            <ac:graphicFrameMk id="68" creationId="{74EDBA27-85BC-5C9A-A152-BDC7FDB7F391}"/>
          </ac:graphicFrameMkLst>
        </pc:graphicFrameChg>
        <pc:graphicFrameChg chg="del">
          <ac:chgData name="Cheung, Annie" userId="S::annie.cheung@chubbfs.com::aa4570cc-58ca-4f8e-b256-ac315193acf8" providerId="AD" clId="Web-{EA49BE80-488C-58FF-EECF-4E7C308EDC07}" dt="2026-04-27T05:47:30.540" v="31"/>
          <ac:graphicFrameMkLst>
            <pc:docMk/>
            <pc:sldMk cId="3077088413" sldId="2147479765"/>
            <ac:graphicFrameMk id="73" creationId="{03FE633A-0F5E-BE2A-DDE5-A631019E831E}"/>
          </ac:graphicFrameMkLst>
        </pc:graphicFrameChg>
        <pc:graphicFrameChg chg="del">
          <ac:chgData name="Cheung, Annie" userId="S::annie.cheung@chubbfs.com::aa4570cc-58ca-4f8e-b256-ac315193acf8" providerId="AD" clId="Web-{EA49BE80-488C-58FF-EECF-4E7C308EDC07}" dt="2026-04-27T05:47:30.540" v="30"/>
          <ac:graphicFrameMkLst>
            <pc:docMk/>
            <pc:sldMk cId="3077088413" sldId="2147479765"/>
            <ac:graphicFrameMk id="74" creationId="{42C7C4DA-9EE3-F12B-133C-EDF8B02B1A69}"/>
          </ac:graphicFrameMkLst>
        </pc:graphicFrameChg>
        <pc:picChg chg="add mod">
          <ac:chgData name="Cheung, Annie" userId="S::annie.cheung@chubbfs.com::aa4570cc-58ca-4f8e-b256-ac315193acf8" providerId="AD" clId="Web-{EA49BE80-488C-58FF-EECF-4E7C308EDC07}" dt="2026-04-27T05:49:33.229" v="41" actId="14100"/>
          <ac:picMkLst>
            <pc:docMk/>
            <pc:sldMk cId="3077088413" sldId="2147479765"/>
            <ac:picMk id="3" creationId="{979D521F-94F3-5F85-2013-2628CCDFA790}"/>
          </ac:picMkLst>
        </pc:picChg>
        <pc:cxnChg chg="del">
          <ac:chgData name="Cheung, Annie" userId="S::annie.cheung@chubbfs.com::aa4570cc-58ca-4f8e-b256-ac315193acf8" providerId="AD" clId="Web-{EA49BE80-488C-58FF-EECF-4E7C308EDC07}" dt="2026-04-27T05:47:30.540" v="37"/>
          <ac:cxnSpMkLst>
            <pc:docMk/>
            <pc:sldMk cId="3077088413" sldId="2147479765"/>
            <ac:cxnSpMk id="67" creationId="{56FAD534-0D4F-5EB6-8610-D9063F68EBB9}"/>
          </ac:cxnSpMkLst>
        </pc:cxnChg>
        <pc:cxnChg chg="del">
          <ac:chgData name="Cheung, Annie" userId="S::annie.cheung@chubbfs.com::aa4570cc-58ca-4f8e-b256-ac315193acf8" providerId="AD" clId="Web-{EA49BE80-488C-58FF-EECF-4E7C308EDC07}" dt="2026-04-27T05:47:30.540" v="34"/>
          <ac:cxnSpMkLst>
            <pc:docMk/>
            <pc:sldMk cId="3077088413" sldId="2147479765"/>
            <ac:cxnSpMk id="70" creationId="{ACDC9C39-F64F-60FF-8452-C504697FF3E6}"/>
          </ac:cxnSpMkLst>
        </pc:cxnChg>
        <pc:cxnChg chg="del">
          <ac:chgData name="Cheung, Annie" userId="S::annie.cheung@chubbfs.com::aa4570cc-58ca-4f8e-b256-ac315193acf8" providerId="AD" clId="Web-{EA49BE80-488C-58FF-EECF-4E7C308EDC07}" dt="2026-04-27T05:47:30.540" v="32"/>
          <ac:cxnSpMkLst>
            <pc:docMk/>
            <pc:sldMk cId="3077088413" sldId="2147479765"/>
            <ac:cxnSpMk id="72" creationId="{D1797776-E33B-0BD9-2BBF-1E10089908F9}"/>
          </ac:cxnSpMkLst>
        </pc:cxnChg>
      </pc:sldChg>
      <pc:sldChg chg="delSp modSp new">
        <pc:chgData name="Cheung, Annie" userId="S::annie.cheung@chubbfs.com::aa4570cc-58ca-4f8e-b256-ac315193acf8" providerId="AD" clId="Web-{EA49BE80-488C-58FF-EECF-4E7C308EDC07}" dt="2026-04-27T05:50:55.261" v="65"/>
        <pc:sldMkLst>
          <pc:docMk/>
          <pc:sldMk cId="1443239039" sldId="2147479766"/>
        </pc:sldMkLst>
        <pc:spChg chg="mod">
          <ac:chgData name="Cheung, Annie" userId="S::annie.cheung@chubbfs.com::aa4570cc-58ca-4f8e-b256-ac315193acf8" providerId="AD" clId="Web-{EA49BE80-488C-58FF-EECF-4E7C308EDC07}" dt="2026-04-27T05:50:47.152" v="64" actId="20577"/>
          <ac:spMkLst>
            <pc:docMk/>
            <pc:sldMk cId="1443239039" sldId="2147479766"/>
            <ac:spMk id="2" creationId="{6B82A41D-8922-E9A6-67F9-670F199D00F9}"/>
          </ac:spMkLst>
        </pc:spChg>
        <pc:spChg chg="del">
          <ac:chgData name="Cheung, Annie" userId="S::annie.cheung@chubbfs.com::aa4570cc-58ca-4f8e-b256-ac315193acf8" providerId="AD" clId="Web-{EA49BE80-488C-58FF-EECF-4E7C308EDC07}" dt="2026-04-27T05:50:55.261" v="65"/>
          <ac:spMkLst>
            <pc:docMk/>
            <pc:sldMk cId="1443239039" sldId="2147479766"/>
            <ac:spMk id="3" creationId="{C31298B4-CCD7-E145-E54A-20561455F44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youy2\Downloads\Q1&#32479;&#35745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youy2\Downloads\Q1&#32479;&#35745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chubbglobal-my.sharepoint.com/personal/yuri_you_chubbfs_com/Documents/Desktop/CCC%20Project/CCC%20Presentation/CCC%20operation%20performance%20Metrics_2026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78-409C-927E-4E1B63EB1B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78-409C-927E-4E1B63EB1B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78-409C-927E-4E1B63EB1B42}"/>
              </c:ext>
            </c:extLst>
          </c:dPt>
          <c:dLbls>
            <c:dLbl>
              <c:idx val="0"/>
              <c:layout>
                <c:manualLayout>
                  <c:x val="-0.13428360423090208"/>
                  <c:y val="-7.31784937149353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78-409C-927E-4E1B63EB1B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统计!$G$20:$I$20</c:f>
              <c:strCache>
                <c:ptCount val="3"/>
                <c:pt idx="0">
                  <c:v>CN</c:v>
                </c:pt>
                <c:pt idx="1">
                  <c:v>HK</c:v>
                </c:pt>
                <c:pt idx="2">
                  <c:v>MO</c:v>
                </c:pt>
              </c:strCache>
            </c:strRef>
          </c:cat>
          <c:val>
            <c:numRef>
              <c:f>统计!$G$21:$I$21</c:f>
              <c:numCache>
                <c:formatCode>General</c:formatCode>
                <c:ptCount val="3"/>
                <c:pt idx="0">
                  <c:v>217</c:v>
                </c:pt>
                <c:pt idx="1">
                  <c:v>140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78-409C-927E-4E1B63EB1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8684769255148"/>
          <c:y val="0.79258601492998448"/>
          <c:w val="0.29913242999709388"/>
          <c:h val="8.9531728537539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F6-41AE-A554-D65E0C59E1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F6-41AE-A554-D65E0C59E1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F6-41AE-A554-D65E0C59E11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DF6-41AE-A554-D65E0C59E1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统计!$G$26:$I$26</c:f>
              <c:strCache>
                <c:ptCount val="3"/>
                <c:pt idx="0">
                  <c:v>CN</c:v>
                </c:pt>
                <c:pt idx="1">
                  <c:v>HK</c:v>
                </c:pt>
                <c:pt idx="2">
                  <c:v>MO</c:v>
                </c:pt>
              </c:strCache>
            </c:strRef>
          </c:cat>
          <c:val>
            <c:numRef>
              <c:f>统计!$G$27:$I$27</c:f>
              <c:numCache>
                <c:formatCode>General</c:formatCode>
                <c:ptCount val="3"/>
                <c:pt idx="0">
                  <c:v>169</c:v>
                </c:pt>
                <c:pt idx="1">
                  <c:v>417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F6-41AE-A554-D65E0C59E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72072338626542"/>
          <c:y val="0.79258601492998448"/>
          <c:w val="0.29913242999709388"/>
          <c:h val="8.9531728537539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Sheet1!$T$25:$T$27</c:f>
              <c:strCache>
                <c:ptCount val="3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</c:strCache>
            </c:strRef>
          </c:cat>
          <c:val>
            <c:numRef>
              <c:f>Sheet1!$U$25:$U$27</c:f>
              <c:numCache>
                <c:formatCode>0%</c:formatCode>
                <c:ptCount val="3"/>
                <c:pt idx="0">
                  <c:v>0.93</c:v>
                </c:pt>
                <c:pt idx="1">
                  <c:v>0.97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F-4022-A6DC-89AF523CD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1118639"/>
        <c:axId val="761115759"/>
      </c:barChart>
      <c:catAx>
        <c:axId val="76111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115759"/>
        <c:crosses val="autoZero"/>
        <c:auto val="1"/>
        <c:lblAlgn val="ctr"/>
        <c:lblOffset val="100"/>
        <c:noMultiLvlLbl val="0"/>
      </c:catAx>
      <c:valAx>
        <c:axId val="7611157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6111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D416A-A7CE-4833-AA54-A1B56BBF35DD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9A43A-691E-444B-9CAD-81845AE9E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4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9A43A-691E-444B-9CAD-81845AE9E9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9A43A-691E-444B-9CAD-81845AE9E9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F36B-5272-66B5-AC14-E56182BFC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782CA-13CE-A1E8-325D-7A94C8F6FB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D1EA97-9ABA-6849-FA9F-F9B774669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FE41E-CACD-CBD6-EE86-3AB1DB89E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9A43A-691E-444B-9CAD-81845AE9E9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1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9A43A-691E-444B-9CAD-81845AE9E9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2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E50F3-3F10-0FD6-01A8-AF21D13AA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7096C-4DD3-A7FC-74BE-4FA83C0C6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58F57-E43D-132F-D5A2-598A22D72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C5B71-70EB-ADC3-F38E-4A4EEA0E9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9A43A-691E-444B-9CAD-81845AE9E9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C008-6D08-A99C-47AE-7D504C352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24737-B3BB-CCF2-A6A6-5385E5F4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9CB23-4CBF-26A0-3837-9BDE2F49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E30F7F-B978-45D2-FB25-C0CD54B8F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92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en-US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2384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E756-6004-CBFE-FD08-F138AEDE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FF312-A486-50FA-3C9D-5736119A1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25ED6-574D-F79B-AE62-EDF88BE8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455658-5505-EB22-B5DF-96074E22B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92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en-US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5747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0F1CC-443D-52CF-F690-B8849122E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04A5F-3B78-2303-AEFA-4DACB785B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9613E-CE8E-32B4-2A83-BBAE3A28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3F4E46-AD65-09F5-E7C6-BEA71574A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92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en-US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9871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0700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5" hasCustomPrompt="1"/>
          </p:nvPr>
        </p:nvSpPr>
        <p:spPr>
          <a:xfrm>
            <a:off x="383690" y="342670"/>
            <a:ext cx="9608722" cy="523220"/>
          </a:xfrm>
          <a:custGeom>
            <a:avLst/>
            <a:gdLst>
              <a:gd name="csX0" fmla="*/ 0 w 9608722"/>
              <a:gd name="csY0" fmla="*/ 0 h 523220"/>
              <a:gd name="csX1" fmla="*/ 9608722 w 9608722"/>
              <a:gd name="csY1" fmla="*/ 0 h 523220"/>
              <a:gd name="csX2" fmla="*/ 9608722 w 9608722"/>
              <a:gd name="csY2" fmla="*/ 523220 h 523220"/>
              <a:gd name="csX3" fmla="*/ 0 w 9608722"/>
              <a:gd name="csY3" fmla="*/ 523220 h 5232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9608722" h="523220">
                <a:moveTo>
                  <a:pt x="0" y="0"/>
                </a:moveTo>
                <a:lnTo>
                  <a:pt x="9608722" y="0"/>
                </a:lnTo>
                <a:lnTo>
                  <a:pt x="9608722" y="523220"/>
                </a:lnTo>
                <a:lnTo>
                  <a:pt x="0" y="523220"/>
                </a:lnTo>
                <a:close/>
              </a:path>
            </a:pathLst>
          </a:custGeom>
          <a:effectLst/>
        </p:spPr>
        <p:txBody>
          <a:bodyPr vert="horz" wrap="square" lIns="91440" tIns="45720" rIns="91440" bIns="45720" anchor="t">
            <a:noAutofit/>
          </a:bodyPr>
          <a:lstStyle>
            <a:lvl1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u="none">
                <a:solidFill>
                  <a:srgbClr val="FFFFFF"/>
                </a:solidFill>
                <a:latin typeface="Arial" panose="020B0604020202020204" pitchFamily="34" charset="0"/>
                <a:ea typeface="+mn-ea"/>
              </a:defRPr>
            </a:lvl1pPr>
            <a:lvl2pPr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altLang="zh-CN"/>
              <a:t>[TITLE: ARIAL BOLD, ALL CAPS, 28PT]</a:t>
            </a:r>
          </a:p>
          <a:p>
            <a:pPr lvl="0"/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6" hasCustomPrompt="1"/>
          </p:nvPr>
        </p:nvSpPr>
        <p:spPr>
          <a:xfrm>
            <a:off x="449343" y="1654404"/>
            <a:ext cx="11221041" cy="369332"/>
          </a:xfrm>
          <a:custGeom>
            <a:avLst/>
            <a:gdLst>
              <a:gd name="csX0" fmla="*/ 0 w 11221041"/>
              <a:gd name="csY0" fmla="*/ 0 h 369332"/>
              <a:gd name="csX1" fmla="*/ 11221041 w 11221041"/>
              <a:gd name="csY1" fmla="*/ 0 h 369332"/>
              <a:gd name="csX2" fmla="*/ 11221041 w 11221041"/>
              <a:gd name="csY2" fmla="*/ 369332 h 369332"/>
              <a:gd name="csX3" fmla="*/ 0 w 11221041"/>
              <a:gd name="csY3" fmla="*/ 369332 h 3693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221041" h="369332">
                <a:moveTo>
                  <a:pt x="0" y="0"/>
                </a:moveTo>
                <a:lnTo>
                  <a:pt x="11221041" y="0"/>
                </a:lnTo>
                <a:lnTo>
                  <a:pt x="11221041" y="369332"/>
                </a:lnTo>
                <a:lnTo>
                  <a:pt x="0" y="369332"/>
                </a:lnTo>
                <a:close/>
              </a:path>
            </a:pathLst>
          </a:custGeom>
          <a:effectLst/>
        </p:spPr>
        <p:txBody>
          <a:bodyPr vert="horz" wrap="square" lIns="91440" tIns="45720" rIns="91440" bIns="45720" anchor="t">
            <a:noAutofit/>
          </a:bodyPr>
          <a:lstStyle>
            <a:lvl1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u="none">
                <a:solidFill>
                  <a:srgbClr val="000000"/>
                </a:solidFill>
                <a:latin typeface="+mn-lt"/>
                <a:ea typeface="+mn-ea"/>
              </a:defRPr>
            </a:lvl1pPr>
            <a:lvl2pPr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marL="0" algn="l" rtl="0" eaLnBrk="1" latinLnBrk="0" hangingPunct="1">
              <a:buNone/>
            </a:pP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Lorem ipsum dolor sit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amet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,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consectetuer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adipiscing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elit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, sed diam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nonummy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nibh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euismod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tincidunt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ut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laoreet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dolore magna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aliquam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erat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volutpat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. Ut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wisi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enim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ad minim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veniam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,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quis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nostrud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exerci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tation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ullamcorper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suscipit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lobortis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nisl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ut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aliquip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ex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ea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commodo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 </a:t>
            </a:r>
            <a:r>
              <a:rPr lang="en-US" altLang="zh-CN" sz="1800" kern="1200" err="1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consequat</a:t>
            </a:r>
            <a:r>
              <a:rPr lang="en-US" altLang="zh-CN" sz="1800" kern="1200">
                <a:solidFill>
                  <a:srgbClr val="000000"/>
                </a:solidFill>
                <a:effectLst/>
                <a:latin typeface="Arial (Body)"/>
                <a:ea typeface="+mn-ea"/>
                <a:cs typeface="+mn-cs"/>
              </a:rPr>
              <a:t>.</a:t>
            </a:r>
            <a:endParaRPr lang="zh-CN" altLang="zh-CN">
              <a:effectLst/>
            </a:endParaRPr>
          </a:p>
          <a:p>
            <a:pPr lvl="0"/>
            <a:endParaRPr lang="zh-CN" altLang="en-US"/>
          </a:p>
        </p:txBody>
      </p:sp>
      <p:pic>
        <p:nvPicPr>
          <p:cNvPr id="11" name="Picture 4" descr="A black and white logo&#10;&#10;AI-generated content may be incorrect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95" y="342670"/>
            <a:ext cx="1586704" cy="619966"/>
          </a:xfrm>
          <a:prstGeom prst="rect">
            <a:avLst/>
          </a:prstGeom>
        </p:spPr>
      </p:pic>
      <p:sp>
        <p:nvSpPr>
          <p:cNvPr id="4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9087699" y="6524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137DB-8ECE-4117-81EA-4F1DB4ABB2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1571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D665-1359-A2AD-BD7B-3131B906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8FE7B-758B-42AB-1B47-1DD8268AF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59875-601E-D917-A7B6-2CA61F40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C0B-8F41-4C71-AEC6-F066F82E669E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E297-E14E-7654-88C7-5959E3A0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06648-DDD8-5F65-A6E1-A3B54C46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E3D9-E7A5-4000-B538-2918D896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6137-CB6E-8593-0C5A-66E3965C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6A7B-243E-A262-B2F0-2A4783D35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36AE-0402-6990-6F8E-84F677CB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C0B-8F41-4C71-AEC6-F066F82E669E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F799-2042-A3B0-082F-31589DD1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A8F1A-BAA6-23F2-3482-170BC592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E3D9-E7A5-4000-B538-2918D896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1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774D-E9DE-0ED9-4654-7218ADA0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C7370-81EA-C0BE-7611-2B56F13A8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B3EB7-E01D-5AEE-28DA-3929F145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C0B-8F41-4C71-AEC6-F066F82E669E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EADDB-544F-BA7D-F381-2E118E63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5A4D1-FEFC-7BB2-6A43-A6D3FF82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E3D9-E7A5-4000-B538-2918D896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225C-F8C7-64CA-8663-B09808D0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173B-1D6E-4ECC-D86D-165637603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CDEF9-75E7-9469-E5A2-39A4FA685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53188-7DED-88D1-FC24-9F1DFEB9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C0B-8F41-4C71-AEC6-F066F82E669E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67F1C-06B0-6B91-2820-F87E7C1C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312D6-E23F-C5D1-EBA2-BCF9800F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E3D9-E7A5-4000-B538-2918D896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47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D68C-825B-AF47-4091-618903FE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27E29-ED52-6A18-FBE9-F51F1E5C7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E2924-2362-DBB4-0106-493B4338D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83E0BB-2A7A-2497-D22D-EF600F5FD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29519-1756-29CD-8424-8107198B9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0E0D8-B5FF-747D-94B4-4303CD2C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C0B-8F41-4C71-AEC6-F066F82E669E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BD863-42BB-831D-4A40-218CD21C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23001-AC24-C67C-8FF4-5B6A1743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E3D9-E7A5-4000-B538-2918D896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7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2E9B-3B41-FA8A-18BB-55FBE4C5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5D26B-4240-B399-C6B9-FEF51F5D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C0B-8F41-4C71-AEC6-F066F82E669E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EC8B8-3C4E-FA32-F85D-95F37A5D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3263B-8651-3537-E5A0-817F753E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E3D9-E7A5-4000-B538-2918D896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54E1B-E6E9-6783-E298-DD27DE2D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C0B-8F41-4C71-AEC6-F066F82E669E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DEDD3-88A2-C8E6-7225-5884609F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41E29-E0EC-91CF-E9B1-731CE70C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E3D9-E7A5-4000-B538-2918D896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875E-7546-DCF0-66E3-7628CCD7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3906-19AD-229B-411D-6CC67527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5800E-3D13-2CD5-EAEA-916CA8CC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101A25D-0416-AC04-E7E0-39805E96F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92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en-US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15778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67FF3-178B-948F-C995-857CEBE9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76C2A-452A-314A-3898-5BA2F75AB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BA9DF-6E9B-3015-640F-B2B889A9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62F1-61F1-E052-6F8D-6B8531E7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C0B-8F41-4C71-AEC6-F066F82E669E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58035-6741-4203-64D1-703720F8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1E727-B442-C684-0C9B-810B51EA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E3D9-E7A5-4000-B538-2918D896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79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16BE-69D4-7FDB-6331-52A188FA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B211B-3787-7D9F-921E-689C2077C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5982D-DBE6-141C-41E1-801AF9302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3F52F-2CBF-24EA-5136-3804DFFD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C0B-8F41-4C71-AEC6-F066F82E669E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C5DD1-0951-95BF-81B6-42C7ACCF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F8A67-BBC0-6DF9-2F6F-A6982FAB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E3D9-E7A5-4000-B538-2918D896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06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AE1D-8315-D532-7B32-9AC8D420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28E5A-035F-976D-E223-A7668F86E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C2FBF-210F-FA2E-DA0E-6B223C2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C0B-8F41-4C71-AEC6-F066F82E669E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1107-7972-DF9F-BA3E-3FD7F7E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31F67-0B83-487E-8E46-2284CB62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E3D9-E7A5-4000-B538-2918D896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4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188A4A-C1BE-2020-A524-E4BDF947C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6AE46-6FDB-9A89-EDCE-5D5C9C221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DDE23-8C57-95E2-C26D-490B2B30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FC0B-8F41-4C71-AEC6-F066F82E669E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88FD-AB27-6B61-B5CC-000D62C8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93162-95EF-BF78-9DC5-F460D660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E3D9-E7A5-4000-B538-2918D8960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059C-3EDC-434A-69E8-DB1EF152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3A5DC-E6AA-166F-7D84-E54989D58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A8A7E-45AE-AA4F-B165-D461A6C7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9E2025-392B-B7E9-32E2-7C17E2835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92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en-US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71338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2ECE-4BC7-6417-AB04-D1354A68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E5D49-5377-B387-2B8A-2B1F4847B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4BD87-AFEC-EDC6-E5D0-01764B72D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96B99-5BD0-576D-511E-D6EB6CC5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539B7E-1F73-A63A-C8F7-0C81ECBED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92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en-US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1284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5957D-8510-5BE0-EF7D-FC584809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9F8A6-3B53-BD62-FD18-E9B727D97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EFEC2-BA56-5FA4-5ECA-559FE6208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3BE09-92ED-DAFB-120A-3D13C03C9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25EB75-7D68-A6C3-404D-0E4E42103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C9A35-47DD-4EA9-4DFE-A6D3D7E4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786" y="6337005"/>
            <a:ext cx="4402315" cy="520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PROPRIETARTY AND CONFIDNETIAL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09420-0460-3E7F-EED3-36C3FCD8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919" y="6492874"/>
            <a:ext cx="5941281" cy="36512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6120D7-1C6F-DF34-5C93-F112EE30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2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33A0-A3F0-C00D-67B4-890DC578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D97A3-62D8-51D1-57E8-401DC857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ACC485-2993-F77C-50E4-BF0788C59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92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en-US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8047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C4BA0-2BE7-1E4F-9888-3C3ED36C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85329-B618-B5D5-CAF8-220667A3F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92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en-US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65659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B629-91FC-C8AD-1048-80D27CE1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224F8-C3DD-80E0-EE4A-8886A2577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C88CA-56CF-14D9-453D-C2EB1F23D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F3F9-56E0-058A-C9C4-22FD225A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3F80FD-E618-1677-8B01-BB3337E03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92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en-US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4104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FE4C-8EA8-18E0-55BB-5B9AA17CD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1C91AE-8B08-F3E0-55A1-96FB98528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6AFAA-09A2-E1F1-C76F-46B7B3060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361C6-4F23-A250-A8B8-F3424D32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31E316-2B52-F6E2-0321-BAC98CB60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92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en-US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4226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055F3-3C78-2654-7403-A06995F8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497FB-F7FF-92D8-2FF5-2765D22B9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AA623-5806-F8CC-F05E-DBFBF9EB5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92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en-US"/>
              <a:t>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BC222-3218-E28C-88A6-3C4E8C2C1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1013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47E942-4743-4737-80D7-835CC8AEC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0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13CA2-12E7-F993-EC40-0776D250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61376-059C-AD4E-CA49-E344991BE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849A4-F189-E6E4-5823-90C2F8482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60FC0B-8F41-4C71-AEC6-F066F82E669E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1CABF-9193-B903-3744-3039B29D9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CE04D-8F99-62DC-CEF1-BBB6FEE1B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6E3D9-E7A5-4000-B538-2918D89607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0B2BA3-D87E-D39D-CEC5-6B95F65D1EE9}"/>
              </a:ext>
            </a:extLst>
          </p:cNvPr>
          <p:cNvSpPr txBox="1">
            <a:spLocks/>
          </p:cNvSpPr>
          <p:nvPr userDrawn="1"/>
        </p:nvSpPr>
        <p:spPr>
          <a:xfrm>
            <a:off x="23092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8371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on the phone and another person on the phone&#10;&#10;AI-generated content may be incorrect.">
            <a:extLst>
              <a:ext uri="{FF2B5EF4-FFF2-40B4-BE49-F238E27FC236}">
                <a16:creationId xmlns:a16="http://schemas.microsoft.com/office/drawing/2014/main" id="{C05D21AC-DD2C-4D72-8106-39C6C3A51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748"/>
          <a:stretch>
            <a:fillRect/>
          </a:stretch>
        </p:blipFill>
        <p:spPr>
          <a:xfrm>
            <a:off x="0" y="0"/>
            <a:ext cx="12225537" cy="69542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5407C5-8773-C55A-A423-10E4D63F988E}"/>
              </a:ext>
            </a:extLst>
          </p:cNvPr>
          <p:cNvSpPr/>
          <p:nvPr/>
        </p:nvSpPr>
        <p:spPr>
          <a:xfrm>
            <a:off x="33537" y="-1"/>
            <a:ext cx="12192000" cy="6954253"/>
          </a:xfrm>
          <a:prstGeom prst="rect">
            <a:avLst/>
          </a:prstGeom>
          <a:solidFill>
            <a:srgbClr val="00A0E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letter c with a black stripe&#10;&#10;AI-generated content may be incorrect.">
            <a:extLst>
              <a:ext uri="{FF2B5EF4-FFF2-40B4-BE49-F238E27FC236}">
                <a16:creationId xmlns:a16="http://schemas.microsoft.com/office/drawing/2014/main" id="{C1736068-CA3E-56DF-5679-C01150E1C5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4" t="21160" r="182" b="21160"/>
          <a:stretch/>
        </p:blipFill>
        <p:spPr>
          <a:xfrm>
            <a:off x="0" y="0"/>
            <a:ext cx="8467906" cy="6858001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0EE46315-04C8-84CA-C633-3D15DE05A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95" y="342670"/>
            <a:ext cx="1586704" cy="6199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2ABE4D-2056-B6AC-243D-17A5B848FBD7}"/>
              </a:ext>
            </a:extLst>
          </p:cNvPr>
          <p:cNvSpPr txBox="1"/>
          <p:nvPr/>
        </p:nvSpPr>
        <p:spPr>
          <a:xfrm>
            <a:off x="1506583" y="2052725"/>
            <a:ext cx="920496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CAPABILITY CENTER - Finance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7B06BEC-E8C8-E5B6-54C3-939685AE5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650" y="5149910"/>
            <a:ext cx="3314454" cy="100350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>
                <a:solidFill>
                  <a:schemeClr val="bg1"/>
                </a:solidFill>
              </a:rPr>
              <a:t>APRIL 2026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D86A3-05D7-984F-BECF-DB50D992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6F7DD-5049-5746-CB7E-DFAE10D0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674B76-43EF-13BC-895A-A3D2E5C78C4C}"/>
              </a:ext>
            </a:extLst>
          </p:cNvPr>
          <p:cNvGrpSpPr/>
          <p:nvPr/>
        </p:nvGrpSpPr>
        <p:grpSpPr>
          <a:xfrm>
            <a:off x="0" y="-32426"/>
            <a:ext cx="12192000" cy="1219200"/>
            <a:chOff x="0" y="-32426"/>
            <a:chExt cx="12192000" cy="12192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CE941D-38CF-BC2B-2037-366D91996B72}"/>
                </a:ext>
              </a:extLst>
            </p:cNvPr>
            <p:cNvGrpSpPr/>
            <p:nvPr/>
          </p:nvGrpSpPr>
          <p:grpSpPr>
            <a:xfrm>
              <a:off x="0" y="-32426"/>
              <a:ext cx="12192000" cy="1219200"/>
              <a:chOff x="0" y="0"/>
              <a:chExt cx="12192000" cy="12192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D1F5B1B-3C3F-7354-4C23-6F1761AA711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2192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A blue letter c with a black stripe&#10;&#10;AI-generated content may be incorrect.">
                <a:extLst>
                  <a:ext uri="{FF2B5EF4-FFF2-40B4-BE49-F238E27FC236}">
                    <a16:creationId xmlns:a16="http://schemas.microsoft.com/office/drawing/2014/main" id="{6DD796E9-4A03-2C99-986B-730CFA051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alphaModFix amt="14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6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67" t="87392" r="47820" b="3912"/>
              <a:stretch>
                <a:fillRect/>
              </a:stretch>
            </p:blipFill>
            <p:spPr>
              <a:xfrm>
                <a:off x="7038753" y="0"/>
                <a:ext cx="5153247" cy="12192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80A186-E144-8E8E-27DB-C47E707BE7D8}"/>
                  </a:ext>
                </a:extLst>
              </p:cNvPr>
              <p:cNvSpPr txBox="1"/>
              <p:nvPr/>
            </p:nvSpPr>
            <p:spPr>
              <a:xfrm>
                <a:off x="256259" y="298710"/>
                <a:ext cx="89040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 to End Finance Process (2026-27)</a:t>
                </a:r>
              </a:p>
            </p:txBody>
          </p:sp>
        </p:grpSp>
        <p:pic>
          <p:nvPicPr>
            <p:cNvPr id="7" name="Picture 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7263D16F-3634-1CD3-A10B-C6CD648C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4195" y="342670"/>
              <a:ext cx="1586704" cy="619966"/>
            </a:xfrm>
            <a:prstGeom prst="rect">
              <a:avLst/>
            </a:prstGeom>
          </p:spPr>
        </p:pic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354FEFF-C656-5E45-9F4D-0601A3B2A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878808"/>
              </p:ext>
            </p:extLst>
          </p:nvPr>
        </p:nvGraphicFramePr>
        <p:xfrm>
          <a:off x="0" y="1561870"/>
          <a:ext cx="12191999" cy="4687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409">
                  <a:extLst>
                    <a:ext uri="{9D8B030D-6E8A-4147-A177-3AD203B41FA5}">
                      <a16:colId xmlns:a16="http://schemas.microsoft.com/office/drawing/2014/main" val="3857288627"/>
                    </a:ext>
                  </a:extLst>
                </a:gridCol>
                <a:gridCol w="2847109">
                  <a:extLst>
                    <a:ext uri="{9D8B030D-6E8A-4147-A177-3AD203B41FA5}">
                      <a16:colId xmlns:a16="http://schemas.microsoft.com/office/drawing/2014/main" val="2810716461"/>
                    </a:ext>
                  </a:extLst>
                </a:gridCol>
                <a:gridCol w="2795155">
                  <a:extLst>
                    <a:ext uri="{9D8B030D-6E8A-4147-A177-3AD203B41FA5}">
                      <a16:colId xmlns:a16="http://schemas.microsoft.com/office/drawing/2014/main" val="1537602900"/>
                    </a:ext>
                  </a:extLst>
                </a:gridCol>
                <a:gridCol w="3588326">
                  <a:extLst>
                    <a:ext uri="{9D8B030D-6E8A-4147-A177-3AD203B41FA5}">
                      <a16:colId xmlns:a16="http://schemas.microsoft.com/office/drawing/2014/main" val="2097601001"/>
                    </a:ext>
                  </a:extLst>
                </a:gridCol>
              </a:tblGrid>
              <a:tr h="60983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Hong Kong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Macau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Mainland Chin</a:t>
                      </a:r>
                      <a:r>
                        <a:rPr lang="en-US" altLang="zh-CN"/>
                        <a:t>a</a:t>
                      </a:r>
                      <a:r>
                        <a:rPr lang="en-US"/>
                        <a:t> &gt; China Capability Center (CCC)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9107"/>
                  </a:ext>
                </a:extLst>
              </a:tr>
              <a:tr h="4077984">
                <a:tc>
                  <a:txBody>
                    <a:bodyPr/>
                    <a:lstStyle/>
                    <a:p>
                      <a:pPr marL="236538" marR="0" lvl="0" indent="-236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>
                          <a:highlight>
                            <a:srgbClr val="FFFF00"/>
                          </a:highlight>
                        </a:rPr>
                        <a:t>HK-Business partnering</a:t>
                      </a:r>
                    </a:p>
                    <a:p>
                      <a:pPr marL="236538" indent="-2365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HKMC-FP&amp;A &amp; performance management</a:t>
                      </a:r>
                    </a:p>
                    <a:p>
                      <a:pPr marL="236538" indent="-2365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HK-Statutory accounts and tax</a:t>
                      </a:r>
                      <a:r>
                        <a:rPr lang="en-US" sz="1600" strike="noStrike" kern="1200" baseline="30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236538" indent="-2365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HKMC-Cash management and credit control (</a:t>
                      </a:r>
                      <a:r>
                        <a:rPr lang="en-US" sz="16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SideTrade</a:t>
                      </a: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36538" indent="-2365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HKMC-Exception handling and issue resolution</a:t>
                      </a:r>
                      <a:endParaRPr lang="en-US" sz="1600"/>
                    </a:p>
                    <a:p>
                      <a:pPr marL="236538" marR="0" lvl="0" indent="-236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600"/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-2365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Macau-Business partnering</a:t>
                      </a:r>
                    </a:p>
                    <a:p>
                      <a:pPr marL="236538" indent="-2365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Macau-Statutory accounts and tax</a:t>
                      </a:r>
                      <a:r>
                        <a:rPr lang="en-US" sz="1600" strike="noStrike" kern="1200" baseline="30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236538" indent="-2365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HKMC-Month‑end review and sign‑off</a:t>
                      </a:r>
                    </a:p>
                    <a:p>
                      <a:pPr marL="236538" indent="-2365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HKMC-Non‑standard journal entries</a:t>
                      </a:r>
                    </a:p>
                    <a:p>
                      <a:pPr marL="236538" indent="-2365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HKMC-Master data governance</a:t>
                      </a:r>
                      <a:r>
                        <a:rPr lang="en-US" sz="1600" strike="noStrike" kern="1200" baseline="30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36538" indent="-2365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CN-Business partnering </a:t>
                      </a:r>
                      <a:r>
                        <a:rPr lang="en-US" sz="1600"/>
                        <a:t>Strategic sourcing (1HC) </a:t>
                      </a:r>
                    </a:p>
                    <a:p>
                      <a:pPr marL="236538" marR="0" lvl="0" indent="-236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/>
                        <a:t>CN-Statutory accounts</a:t>
                      </a:r>
                      <a:r>
                        <a:rPr lang="en-US" sz="1600" strike="noStrike" kern="1200" baseline="30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/>
                        <a:t> and Local tax compliance (1HC)</a:t>
                      </a:r>
                    </a:p>
                    <a:p>
                      <a:endParaRPr lang="en-US" sz="1600"/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General Ledger (3HC)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 reconciliations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 journals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Depreciation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Intercompany accounting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Accounts Payable (3HC)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Staff Reimbursements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Invoice processing and validation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Payments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Cash Application (1HC)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Standard Reporting (1HC)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Routine financial reporting preparation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Projects Accounting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billing and settlements</a:t>
                      </a:r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1355"/>
                  </a:ext>
                </a:extLst>
              </a:tr>
            </a:tbl>
          </a:graphicData>
        </a:graphic>
      </p:graphicFrame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B76B5B7D-D5D8-0892-E2E3-7F45BB8FA161}"/>
              </a:ext>
            </a:extLst>
          </p:cNvPr>
          <p:cNvSpPr/>
          <p:nvPr/>
        </p:nvSpPr>
        <p:spPr>
          <a:xfrm>
            <a:off x="0" y="5076496"/>
            <a:ext cx="8513379" cy="1349135"/>
          </a:xfrm>
          <a:prstGeom prst="flowChartAlternateProcess">
            <a:avLst/>
          </a:prstGeom>
          <a:solidFill>
            <a:srgbClr val="50AA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/>
              <a:t>Control &amp; Transformation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Clear segregation of responsibilities improves internal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Standardized execution enables consistency and audit readiness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CCC supports regional scale without proportional headcount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Local finance remains focused on value‑added activities and business support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016E08-9143-2B2F-04CA-2DF6530F2378}"/>
              </a:ext>
            </a:extLst>
          </p:cNvPr>
          <p:cNvSpPr/>
          <p:nvPr/>
        </p:nvSpPr>
        <p:spPr>
          <a:xfrm>
            <a:off x="130629" y="1186774"/>
            <a:ext cx="956854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Segregation of responsibilities between Local Finance and CCC ensures control and scalability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DFFA20-4208-185D-F4A1-7186E9255A4E}"/>
              </a:ext>
            </a:extLst>
          </p:cNvPr>
          <p:cNvSpPr/>
          <p:nvPr/>
        </p:nvSpPr>
        <p:spPr>
          <a:xfrm>
            <a:off x="119629" y="6425632"/>
            <a:ext cx="8257120" cy="43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>
                <a:solidFill>
                  <a:schemeClr val="tx1"/>
                </a:solidFill>
              </a:rPr>
              <a:t>Note</a:t>
            </a:r>
            <a:r>
              <a:rPr lang="en-US" sz="1100">
                <a:solidFill>
                  <a:schemeClr val="tx1"/>
                </a:solidFill>
              </a:rPr>
              <a:t>: 1. Potential to consolidate into a single local region.</a:t>
            </a:r>
          </a:p>
          <a:p>
            <a:r>
              <a:rPr lang="en-US" sz="1100">
                <a:solidFill>
                  <a:schemeClr val="tx1"/>
                </a:solidFill>
              </a:rPr>
              <a:t>             2. Potential migration to the CCC, subject to the suitability of the business activities.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833A0-FB50-66E3-2AD1-69D7BDAC2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五边形 46">
            <a:extLst>
              <a:ext uri="{FF2B5EF4-FFF2-40B4-BE49-F238E27FC236}">
                <a16:creationId xmlns:a16="http://schemas.microsoft.com/office/drawing/2014/main" id="{06573DFB-3711-BE9E-CA8D-10B9FBA15E9E}"/>
              </a:ext>
            </a:extLst>
          </p:cNvPr>
          <p:cNvSpPr/>
          <p:nvPr/>
        </p:nvSpPr>
        <p:spPr>
          <a:xfrm>
            <a:off x="8289310" y="5656059"/>
            <a:ext cx="1767186" cy="228600"/>
          </a:xfrm>
          <a:prstGeom prst="homePlate">
            <a:avLst>
              <a:gd name="adj" fmla="val 39286"/>
            </a:avLst>
          </a:prstGeom>
          <a:solidFill>
            <a:srgbClr val="BBCDE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8CE0B-2EF0-7DF3-E56B-4A182A6A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942-4743-4737-80D7-835CC8AEC3F3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F15F00-7C70-F078-F8B0-1A60D15A64FE}"/>
              </a:ext>
            </a:extLst>
          </p:cNvPr>
          <p:cNvGrpSpPr/>
          <p:nvPr/>
        </p:nvGrpSpPr>
        <p:grpSpPr>
          <a:xfrm>
            <a:off x="0" y="-32426"/>
            <a:ext cx="12192000" cy="1219200"/>
            <a:chOff x="0" y="-32426"/>
            <a:chExt cx="12192000" cy="12192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D23EBE9-62C6-B337-A884-94CDB551165B}"/>
                </a:ext>
              </a:extLst>
            </p:cNvPr>
            <p:cNvGrpSpPr/>
            <p:nvPr/>
          </p:nvGrpSpPr>
          <p:grpSpPr>
            <a:xfrm>
              <a:off x="0" y="-32426"/>
              <a:ext cx="12192000" cy="1219200"/>
              <a:chOff x="0" y="0"/>
              <a:chExt cx="12192000" cy="12192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6020AC2-E362-F45B-DDDF-AE9927AD6DC9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2192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A blue letter c with a black stripe&#10;&#10;AI-generated content may be incorrect.">
                <a:extLst>
                  <a:ext uri="{FF2B5EF4-FFF2-40B4-BE49-F238E27FC236}">
                    <a16:creationId xmlns:a16="http://schemas.microsoft.com/office/drawing/2014/main" id="{5904EA7E-B8A7-CEE1-AF46-6E83B8AA7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alphaModFix amt="14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6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67" t="87392" r="47820" b="3912"/>
              <a:stretch>
                <a:fillRect/>
              </a:stretch>
            </p:blipFill>
            <p:spPr>
              <a:xfrm>
                <a:off x="7038753" y="0"/>
                <a:ext cx="5153247" cy="12192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30DEA-B97D-8E21-B6E5-62F7386CD90B}"/>
                  </a:ext>
                </a:extLst>
              </p:cNvPr>
              <p:cNvSpPr txBox="1"/>
              <p:nvPr/>
            </p:nvSpPr>
            <p:spPr>
              <a:xfrm>
                <a:off x="256259" y="298710"/>
                <a:ext cx="89040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Finance Process Schedule</a:t>
                </a:r>
              </a:p>
            </p:txBody>
          </p:sp>
        </p:grpSp>
        <p:pic>
          <p:nvPicPr>
            <p:cNvPr id="7" name="Picture 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FDEAB2E5-B97D-C014-1477-596AFD709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4195" y="342670"/>
              <a:ext cx="1586704" cy="619966"/>
            </a:xfrm>
            <a:prstGeom prst="rect">
              <a:avLst/>
            </a:prstGeom>
          </p:spPr>
        </p:pic>
      </p:grpSp>
      <p:graphicFrame>
        <p:nvGraphicFramePr>
          <p:cNvPr id="49" name="表格 1">
            <a:extLst>
              <a:ext uri="{FF2B5EF4-FFF2-40B4-BE49-F238E27FC236}">
                <a16:creationId xmlns:a16="http://schemas.microsoft.com/office/drawing/2014/main" id="{1B8C0B8E-1059-2DC9-004E-61FAE4858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09363"/>
              </p:ext>
            </p:extLst>
          </p:nvPr>
        </p:nvGraphicFramePr>
        <p:xfrm>
          <a:off x="682824" y="1608237"/>
          <a:ext cx="10842426" cy="4423487"/>
        </p:xfrm>
        <a:graphic>
          <a:graphicData uri="http://schemas.openxmlformats.org/drawingml/2006/table">
            <a:tbl>
              <a:tblPr/>
              <a:tblGrid>
                <a:gridCol w="1807917">
                  <a:extLst>
                    <a:ext uri="{9D8B030D-6E8A-4147-A177-3AD203B41FA5}">
                      <a16:colId xmlns:a16="http://schemas.microsoft.com/office/drawing/2014/main" val="4116170238"/>
                    </a:ext>
                  </a:extLst>
                </a:gridCol>
                <a:gridCol w="644626">
                  <a:extLst>
                    <a:ext uri="{9D8B030D-6E8A-4147-A177-3AD203B41FA5}">
                      <a16:colId xmlns:a16="http://schemas.microsoft.com/office/drawing/2014/main" val="3952184306"/>
                    </a:ext>
                  </a:extLst>
                </a:gridCol>
                <a:gridCol w="644626">
                  <a:extLst>
                    <a:ext uri="{9D8B030D-6E8A-4147-A177-3AD203B41FA5}">
                      <a16:colId xmlns:a16="http://schemas.microsoft.com/office/drawing/2014/main" val="519260803"/>
                    </a:ext>
                  </a:extLst>
                </a:gridCol>
                <a:gridCol w="644626">
                  <a:extLst>
                    <a:ext uri="{9D8B030D-6E8A-4147-A177-3AD203B41FA5}">
                      <a16:colId xmlns:a16="http://schemas.microsoft.com/office/drawing/2014/main" val="316489374"/>
                    </a:ext>
                  </a:extLst>
                </a:gridCol>
                <a:gridCol w="644626">
                  <a:extLst>
                    <a:ext uri="{9D8B030D-6E8A-4147-A177-3AD203B41FA5}">
                      <a16:colId xmlns:a16="http://schemas.microsoft.com/office/drawing/2014/main" val="950099621"/>
                    </a:ext>
                  </a:extLst>
                </a:gridCol>
                <a:gridCol w="644626">
                  <a:extLst>
                    <a:ext uri="{9D8B030D-6E8A-4147-A177-3AD203B41FA5}">
                      <a16:colId xmlns:a16="http://schemas.microsoft.com/office/drawing/2014/main" val="3160217286"/>
                    </a:ext>
                  </a:extLst>
                </a:gridCol>
                <a:gridCol w="644626">
                  <a:extLst>
                    <a:ext uri="{9D8B030D-6E8A-4147-A177-3AD203B41FA5}">
                      <a16:colId xmlns:a16="http://schemas.microsoft.com/office/drawing/2014/main" val="3847764216"/>
                    </a:ext>
                  </a:extLst>
                </a:gridCol>
                <a:gridCol w="644626">
                  <a:extLst>
                    <a:ext uri="{9D8B030D-6E8A-4147-A177-3AD203B41FA5}">
                      <a16:colId xmlns:a16="http://schemas.microsoft.com/office/drawing/2014/main" val="3150144535"/>
                    </a:ext>
                  </a:extLst>
                </a:gridCol>
                <a:gridCol w="644626">
                  <a:extLst>
                    <a:ext uri="{9D8B030D-6E8A-4147-A177-3AD203B41FA5}">
                      <a16:colId xmlns:a16="http://schemas.microsoft.com/office/drawing/2014/main" val="2171909490"/>
                    </a:ext>
                  </a:extLst>
                </a:gridCol>
                <a:gridCol w="644626">
                  <a:extLst>
                    <a:ext uri="{9D8B030D-6E8A-4147-A177-3AD203B41FA5}">
                      <a16:colId xmlns:a16="http://schemas.microsoft.com/office/drawing/2014/main" val="1282336530"/>
                    </a:ext>
                  </a:extLst>
                </a:gridCol>
                <a:gridCol w="644626">
                  <a:extLst>
                    <a:ext uri="{9D8B030D-6E8A-4147-A177-3AD203B41FA5}">
                      <a16:colId xmlns:a16="http://schemas.microsoft.com/office/drawing/2014/main" val="884868930"/>
                    </a:ext>
                  </a:extLst>
                </a:gridCol>
                <a:gridCol w="644626">
                  <a:extLst>
                    <a:ext uri="{9D8B030D-6E8A-4147-A177-3AD203B41FA5}">
                      <a16:colId xmlns:a16="http://schemas.microsoft.com/office/drawing/2014/main" val="220481467"/>
                    </a:ext>
                  </a:extLst>
                </a:gridCol>
                <a:gridCol w="644626">
                  <a:extLst>
                    <a:ext uri="{9D8B030D-6E8A-4147-A177-3AD203B41FA5}">
                      <a16:colId xmlns:a16="http://schemas.microsoft.com/office/drawing/2014/main" val="2016072142"/>
                    </a:ext>
                  </a:extLst>
                </a:gridCol>
                <a:gridCol w="1298997">
                  <a:extLst>
                    <a:ext uri="{9D8B030D-6E8A-4147-A177-3AD203B41FA5}">
                      <a16:colId xmlns:a16="http://schemas.microsoft.com/office/drawing/2014/main" val="2227869970"/>
                    </a:ext>
                  </a:extLst>
                </a:gridCol>
              </a:tblGrid>
              <a:tr h="292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Process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Jan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Feb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Mar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Apr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May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Jun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Jul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Aug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Sep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Oct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Nov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Dec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Owner</a:t>
                      </a:r>
                      <a:endParaRPr lang="zh-CN" altLang="en-US" sz="1200" b="1" i="0" u="none" strike="noStrike">
                        <a:solidFill>
                          <a:schemeClr val="accent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844599"/>
                  </a:ext>
                </a:extLst>
              </a:tr>
              <a:tr h="43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en-US" altLang="zh-CN" sz="1100" b="0" i="0" u="none" strike="noStrike">
                          <a:solidFill>
                            <a:schemeClr val="tx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 Journal Entries (Recurring)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en-US" altLang="zh-CN" sz="1000" b="0" i="0" u="none" strike="noStrike">
                          <a:solidFill>
                            <a:schemeClr val="tx1"/>
                          </a:solidFill>
                          <a:effectLst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CCC Fin</a:t>
                      </a: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636410"/>
                  </a:ext>
                </a:extLst>
              </a:tr>
              <a:tr h="432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 Accounts Reconciliation </a:t>
                      </a:r>
                      <a:endParaRPr kumimoji="0" lang="zh-CN" alt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CCC Fin</a:t>
                      </a:r>
                      <a:endParaRPr kumimoji="0" lang="zh-CN" alt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85681"/>
                  </a:ext>
                </a:extLst>
              </a:tr>
              <a:tr h="388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 Concur</a:t>
                      </a:r>
                      <a:endParaRPr kumimoji="0" lang="zh-CN" alt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CCC Fin</a:t>
                      </a:r>
                      <a:endParaRPr kumimoji="0" lang="zh-CN" alt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59775"/>
                  </a:ext>
                </a:extLst>
              </a:tr>
              <a:tr h="442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 AP Input invoices – </a:t>
                      </a:r>
                      <a:r>
                        <a:rPr kumimoji="0" lang="en-US" altLang="zh-CN" sz="1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3 ways match </a:t>
                      </a:r>
                      <a:endParaRPr kumimoji="0" lang="zh-CN" altLang="en-US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CCC Fin</a:t>
                      </a:r>
                      <a:endParaRPr kumimoji="0" lang="zh-CN" alt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40838"/>
                  </a:ext>
                </a:extLst>
              </a:tr>
              <a:tr h="430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Fixed Asset Management </a:t>
                      </a:r>
                      <a:endParaRPr kumimoji="0" lang="zh-CN" alt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CCC Fin</a:t>
                      </a:r>
                      <a:endParaRPr kumimoji="0" lang="zh-CN" alt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334892"/>
                  </a:ext>
                </a:extLst>
              </a:tr>
              <a:tr h="617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Master Data Governance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  -Vendor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 -Fixed Assets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  -Customer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  -COA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  -TB/OS mapping </a:t>
                      </a:r>
                    </a:p>
                  </a:txBody>
                  <a:tcPr marL="6936" marR="6936" marT="6936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Macau</a:t>
                      </a:r>
                      <a:endParaRPr kumimoji="0" lang="zh-CN" alt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168870"/>
                  </a:ext>
                </a:extLst>
              </a:tr>
              <a:tr h="501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Dispute Management – </a:t>
                      </a:r>
                      <a:r>
                        <a:rPr kumimoji="0" lang="en-US" altLang="zh-CN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SideTrade</a:t>
                      </a:r>
                      <a:endParaRPr kumimoji="0" lang="zh-CN" alt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HK</a:t>
                      </a:r>
                      <a:endParaRPr kumimoji="0" lang="zh-CN" alt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3566"/>
                  </a:ext>
                </a:extLst>
              </a:tr>
              <a:tr h="488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AR Settlement System – </a:t>
                      </a:r>
                      <a:r>
                        <a:rPr kumimoji="0" lang="en-US" altLang="zh-CN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BlackLine</a:t>
                      </a:r>
                      <a:endParaRPr kumimoji="0" lang="zh-CN" alt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endParaRPr lang="zh-CN" altLang="en-US" sz="1000" b="0" i="0" u="none" strike="noStrike">
                        <a:solidFill>
                          <a:schemeClr val="tx1"/>
                        </a:solidFill>
                        <a:effectLst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1100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83535"/>
                          </a:solidFill>
                          <a:effectLst/>
                          <a:uLnTx/>
                          <a:uFillTx/>
                          <a:latin typeface="Alibaba PuHuiTi" pitchFamily="18" charset="-122"/>
                          <a:ea typeface="Alibaba PuHuiTi" pitchFamily="18" charset="-122"/>
                          <a:cs typeface="Alibaba PuHuiTi" pitchFamily="18" charset="-122"/>
                        </a:rPr>
                        <a:t>CCC Fin</a:t>
                      </a:r>
                      <a:endParaRPr kumimoji="0" lang="zh-CN" alt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83535"/>
                        </a:solidFill>
                        <a:effectLst/>
                        <a:uLnTx/>
                        <a:uFillTx/>
                        <a:latin typeface="Alibaba PuHuiTi" pitchFamily="18" charset="-122"/>
                        <a:ea typeface="Alibaba PuHuiTi" pitchFamily="18" charset="-122"/>
                        <a:cs typeface="Alibaba PuHuiTi" pitchFamily="18" charset="-122"/>
                      </a:endParaRPr>
                    </a:p>
                  </a:txBody>
                  <a:tcPr marL="6936" marR="6936" marT="6936" marB="0" anchor="ctr">
                    <a:lnL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EFEF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219137"/>
                  </a:ext>
                </a:extLst>
              </a:tr>
            </a:tbl>
          </a:graphicData>
        </a:graphic>
      </p:graphicFrame>
      <p:sp>
        <p:nvSpPr>
          <p:cNvPr id="50" name="五边形 13">
            <a:extLst>
              <a:ext uri="{FF2B5EF4-FFF2-40B4-BE49-F238E27FC236}">
                <a16:creationId xmlns:a16="http://schemas.microsoft.com/office/drawing/2014/main" id="{BE6F3B2D-0A6C-B80E-312A-585422F61AF3}"/>
              </a:ext>
            </a:extLst>
          </p:cNvPr>
          <p:cNvSpPr/>
          <p:nvPr/>
        </p:nvSpPr>
        <p:spPr>
          <a:xfrm>
            <a:off x="2590799" y="2012579"/>
            <a:ext cx="3757570" cy="228600"/>
          </a:xfrm>
          <a:prstGeom prst="homePlate">
            <a:avLst>
              <a:gd name="adj" fmla="val 39286"/>
            </a:avLst>
          </a:prstGeom>
          <a:solidFill>
            <a:srgbClr val="EFEFEF">
              <a:lumMod val="9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kern="0"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 Macau/ACSL                    CHK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52" name="五边形 49">
            <a:extLst>
              <a:ext uri="{FF2B5EF4-FFF2-40B4-BE49-F238E27FC236}">
                <a16:creationId xmlns:a16="http://schemas.microsoft.com/office/drawing/2014/main" id="{DD1BF35A-9860-357F-6D95-E988E8447F67}"/>
              </a:ext>
            </a:extLst>
          </p:cNvPr>
          <p:cNvSpPr/>
          <p:nvPr/>
        </p:nvSpPr>
        <p:spPr>
          <a:xfrm>
            <a:off x="8318012" y="5711140"/>
            <a:ext cx="1729036" cy="228600"/>
          </a:xfrm>
          <a:prstGeom prst="homePlate">
            <a:avLst>
              <a:gd name="adj" fmla="val 39286"/>
            </a:avLst>
          </a:prstGeom>
          <a:solidFill>
            <a:srgbClr val="EFEFEF">
              <a:lumMod val="9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54" name="五边形 3">
            <a:extLst>
              <a:ext uri="{FF2B5EF4-FFF2-40B4-BE49-F238E27FC236}">
                <a16:creationId xmlns:a16="http://schemas.microsoft.com/office/drawing/2014/main" id="{3A4C9900-0732-5B93-68E6-C545EDC7E7F1}"/>
              </a:ext>
            </a:extLst>
          </p:cNvPr>
          <p:cNvSpPr/>
          <p:nvPr/>
        </p:nvSpPr>
        <p:spPr>
          <a:xfrm>
            <a:off x="2588697" y="2012579"/>
            <a:ext cx="1800279" cy="228600"/>
          </a:xfrm>
          <a:prstGeom prst="homePlate">
            <a:avLst>
              <a:gd name="adj" fmla="val 39286"/>
            </a:avLst>
          </a:prstGeom>
          <a:solidFill>
            <a:srgbClr val="5385C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CCHL, Taiwan, China </a:t>
            </a:r>
            <a:r>
              <a:rPr kumimoji="1" lang="en-US" altLang="zh-CN" sz="9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x5</a:t>
            </a: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56" name="文本框 11">
            <a:extLst>
              <a:ext uri="{FF2B5EF4-FFF2-40B4-BE49-F238E27FC236}">
                <a16:creationId xmlns:a16="http://schemas.microsoft.com/office/drawing/2014/main" id="{F166DEFA-5383-4ACA-F7CE-12200D307A2F}"/>
              </a:ext>
            </a:extLst>
          </p:cNvPr>
          <p:cNvSpPr txBox="1"/>
          <p:nvPr/>
        </p:nvSpPr>
        <p:spPr>
          <a:xfrm>
            <a:off x="6577377" y="2003769"/>
            <a:ext cx="914172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383535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2026 Jun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383535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57" name="五边形 16">
            <a:extLst>
              <a:ext uri="{FF2B5EF4-FFF2-40B4-BE49-F238E27FC236}">
                <a16:creationId xmlns:a16="http://schemas.microsoft.com/office/drawing/2014/main" id="{21FD2AE7-6EAE-4FCD-E19E-EAE6555D5CEB}"/>
              </a:ext>
            </a:extLst>
          </p:cNvPr>
          <p:cNvSpPr/>
          <p:nvPr/>
        </p:nvSpPr>
        <p:spPr>
          <a:xfrm>
            <a:off x="2603405" y="2427661"/>
            <a:ext cx="514500" cy="228600"/>
          </a:xfrm>
          <a:prstGeom prst="homePlate">
            <a:avLst>
              <a:gd name="adj" fmla="val 39286"/>
            </a:avLst>
          </a:prstGeom>
          <a:solidFill>
            <a:srgbClr val="EFEFEF">
              <a:lumMod val="9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59" name="文本框 18">
            <a:extLst>
              <a:ext uri="{FF2B5EF4-FFF2-40B4-BE49-F238E27FC236}">
                <a16:creationId xmlns:a16="http://schemas.microsoft.com/office/drawing/2014/main" id="{36B67037-34AA-D622-66F3-82C1620ED711}"/>
              </a:ext>
            </a:extLst>
          </p:cNvPr>
          <p:cNvSpPr txBox="1"/>
          <p:nvPr/>
        </p:nvSpPr>
        <p:spPr>
          <a:xfrm>
            <a:off x="3370440" y="2425321"/>
            <a:ext cx="781819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383535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2026 Jan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383535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60" name="五边形 19">
            <a:extLst>
              <a:ext uri="{FF2B5EF4-FFF2-40B4-BE49-F238E27FC236}">
                <a16:creationId xmlns:a16="http://schemas.microsoft.com/office/drawing/2014/main" id="{BBB5241F-22F3-8EEB-E69A-98C87DF3B828}"/>
              </a:ext>
            </a:extLst>
          </p:cNvPr>
          <p:cNvSpPr/>
          <p:nvPr/>
        </p:nvSpPr>
        <p:spPr>
          <a:xfrm>
            <a:off x="2588697" y="2437709"/>
            <a:ext cx="514499" cy="228600"/>
          </a:xfrm>
          <a:prstGeom prst="homePlate">
            <a:avLst>
              <a:gd name="adj" fmla="val 39286"/>
            </a:avLst>
          </a:prstGeom>
          <a:solidFill>
            <a:srgbClr val="00359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All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61" name="菱形 22">
            <a:extLst>
              <a:ext uri="{FF2B5EF4-FFF2-40B4-BE49-F238E27FC236}">
                <a16:creationId xmlns:a16="http://schemas.microsoft.com/office/drawing/2014/main" id="{78C9B4B5-611A-228E-3B8C-687868B28DFB}"/>
              </a:ext>
            </a:extLst>
          </p:cNvPr>
          <p:cNvSpPr/>
          <p:nvPr/>
        </p:nvSpPr>
        <p:spPr>
          <a:xfrm>
            <a:off x="6381643" y="3280866"/>
            <a:ext cx="228600" cy="228600"/>
          </a:xfrm>
          <a:prstGeom prst="diamond">
            <a:avLst/>
          </a:prstGeom>
          <a:solidFill>
            <a:srgbClr val="BBCDE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62" name="文本框 23">
            <a:extLst>
              <a:ext uri="{FF2B5EF4-FFF2-40B4-BE49-F238E27FC236}">
                <a16:creationId xmlns:a16="http://schemas.microsoft.com/office/drawing/2014/main" id="{708EB56E-D501-01AF-AB0E-8F930181CB75}"/>
              </a:ext>
            </a:extLst>
          </p:cNvPr>
          <p:cNvSpPr txBox="1"/>
          <p:nvPr/>
        </p:nvSpPr>
        <p:spPr>
          <a:xfrm>
            <a:off x="6610244" y="3272056"/>
            <a:ext cx="865518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383535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2026 Jun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383535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65" name="菱形 32">
            <a:extLst>
              <a:ext uri="{FF2B5EF4-FFF2-40B4-BE49-F238E27FC236}">
                <a16:creationId xmlns:a16="http://schemas.microsoft.com/office/drawing/2014/main" id="{10F43752-6287-416C-0D80-FDA3653647C3}"/>
              </a:ext>
            </a:extLst>
          </p:cNvPr>
          <p:cNvSpPr/>
          <p:nvPr/>
        </p:nvSpPr>
        <p:spPr>
          <a:xfrm>
            <a:off x="7660504" y="4477445"/>
            <a:ext cx="228600" cy="228600"/>
          </a:xfrm>
          <a:prstGeom prst="diamond">
            <a:avLst/>
          </a:prstGeom>
          <a:solidFill>
            <a:srgbClr val="BBCDE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66" name="文本框 33">
            <a:extLst>
              <a:ext uri="{FF2B5EF4-FFF2-40B4-BE49-F238E27FC236}">
                <a16:creationId xmlns:a16="http://schemas.microsoft.com/office/drawing/2014/main" id="{E4AE376D-7402-A945-1D2A-9A669B9B02F9}"/>
              </a:ext>
            </a:extLst>
          </p:cNvPr>
          <p:cNvSpPr txBox="1"/>
          <p:nvPr/>
        </p:nvSpPr>
        <p:spPr>
          <a:xfrm>
            <a:off x="7889104" y="4468635"/>
            <a:ext cx="1266827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383535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2026 Aug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383535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68" name="菱形 37">
            <a:extLst>
              <a:ext uri="{FF2B5EF4-FFF2-40B4-BE49-F238E27FC236}">
                <a16:creationId xmlns:a16="http://schemas.microsoft.com/office/drawing/2014/main" id="{0B3E45AE-EA9C-0E28-9C0C-A8C50DB58464}"/>
              </a:ext>
            </a:extLst>
          </p:cNvPr>
          <p:cNvSpPr/>
          <p:nvPr/>
        </p:nvSpPr>
        <p:spPr>
          <a:xfrm>
            <a:off x="6365705" y="5198005"/>
            <a:ext cx="228600" cy="228600"/>
          </a:xfrm>
          <a:prstGeom prst="diamond">
            <a:avLst/>
          </a:prstGeom>
          <a:solidFill>
            <a:srgbClr val="BBCDE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69" name="文本框 38">
            <a:extLst>
              <a:ext uri="{FF2B5EF4-FFF2-40B4-BE49-F238E27FC236}">
                <a16:creationId xmlns:a16="http://schemas.microsoft.com/office/drawing/2014/main" id="{CC65FF30-F17C-6CC9-7C51-03E78B63254D}"/>
              </a:ext>
            </a:extLst>
          </p:cNvPr>
          <p:cNvSpPr txBox="1"/>
          <p:nvPr/>
        </p:nvSpPr>
        <p:spPr>
          <a:xfrm>
            <a:off x="6594305" y="5189195"/>
            <a:ext cx="1266827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383535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2026 Jun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383535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74" name="菱形 47">
            <a:extLst>
              <a:ext uri="{FF2B5EF4-FFF2-40B4-BE49-F238E27FC236}">
                <a16:creationId xmlns:a16="http://schemas.microsoft.com/office/drawing/2014/main" id="{A7CAB42A-D773-CA84-20E2-C3C55D025E83}"/>
              </a:ext>
            </a:extLst>
          </p:cNvPr>
          <p:cNvSpPr/>
          <p:nvPr/>
        </p:nvSpPr>
        <p:spPr>
          <a:xfrm>
            <a:off x="10061820" y="5701515"/>
            <a:ext cx="228600" cy="228600"/>
          </a:xfrm>
          <a:prstGeom prst="diamond">
            <a:avLst/>
          </a:prstGeom>
          <a:solidFill>
            <a:srgbClr val="BBCDE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75" name="文本框 48">
            <a:extLst>
              <a:ext uri="{FF2B5EF4-FFF2-40B4-BE49-F238E27FC236}">
                <a16:creationId xmlns:a16="http://schemas.microsoft.com/office/drawing/2014/main" id="{A1F6326B-5FCE-8B91-0205-788F2A821DF8}"/>
              </a:ext>
            </a:extLst>
          </p:cNvPr>
          <p:cNvSpPr txBox="1"/>
          <p:nvPr/>
        </p:nvSpPr>
        <p:spPr>
          <a:xfrm>
            <a:off x="10282134" y="5907205"/>
            <a:ext cx="800958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383535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2026 Q4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383535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76" name="五边形 24">
            <a:extLst>
              <a:ext uri="{FF2B5EF4-FFF2-40B4-BE49-F238E27FC236}">
                <a16:creationId xmlns:a16="http://schemas.microsoft.com/office/drawing/2014/main" id="{9C2CC6DF-A40C-1079-8E3D-7998AD239A04}"/>
              </a:ext>
            </a:extLst>
          </p:cNvPr>
          <p:cNvSpPr/>
          <p:nvPr/>
        </p:nvSpPr>
        <p:spPr>
          <a:xfrm>
            <a:off x="3860340" y="3280866"/>
            <a:ext cx="2488029" cy="228600"/>
          </a:xfrm>
          <a:prstGeom prst="homePlate">
            <a:avLst>
              <a:gd name="adj" fmla="val 39286"/>
            </a:avLst>
          </a:prstGeom>
          <a:solidFill>
            <a:srgbClr val="EFEFEF">
              <a:lumMod val="9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ACSL</a:t>
            </a:r>
            <a:r>
              <a:rPr kumimoji="1" lang="en-US" altLang="zh-CN" sz="1000" kern="0"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, CHK - TBC</a:t>
            </a:r>
          </a:p>
        </p:txBody>
      </p:sp>
      <p:sp>
        <p:nvSpPr>
          <p:cNvPr id="78" name="五边形 34">
            <a:extLst>
              <a:ext uri="{FF2B5EF4-FFF2-40B4-BE49-F238E27FC236}">
                <a16:creationId xmlns:a16="http://schemas.microsoft.com/office/drawing/2014/main" id="{A10C1CE1-1FEA-5E00-8EC9-4F27782CBBAE}"/>
              </a:ext>
            </a:extLst>
          </p:cNvPr>
          <p:cNvSpPr/>
          <p:nvPr/>
        </p:nvSpPr>
        <p:spPr>
          <a:xfrm>
            <a:off x="3490939" y="4304122"/>
            <a:ext cx="4149469" cy="566928"/>
          </a:xfrm>
          <a:prstGeom prst="homePlate">
            <a:avLst>
              <a:gd name="adj" fmla="val 39286"/>
            </a:avLst>
          </a:prstGeom>
          <a:solidFill>
            <a:srgbClr val="EFEFEF">
              <a:lumMod val="9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/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Vendor: CHK</a:t>
            </a:r>
            <a:r>
              <a:rPr kumimoji="1" lang="en-US" altLang="zh-CN" sz="1000" i="1" kern="0">
                <a:solidFill>
                  <a:srgbClr val="FFFFFF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900" i="1" kern="0"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x4      </a:t>
            </a:r>
            <a:r>
              <a:rPr kumimoji="1" lang="en-US" altLang="zh-CN" sz="900" i="1" kern="0">
                <a:solidFill>
                  <a:schemeClr val="bg1">
                    <a:lumMod val="85000"/>
                  </a:schemeClr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S </a:t>
            </a:r>
            <a:r>
              <a:rPr kumimoji="1" lang="en-US" altLang="zh-CN" sz="900" i="1" kern="0"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 </a:t>
            </a:r>
          </a:p>
          <a:p>
            <a:pPr lvl="0" algn="r"/>
            <a:r>
              <a:rPr kumimoji="1" lang="en-US" altLang="zh-CN" sz="1000" kern="0" noProof="0"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Fix Assets: CHK</a:t>
            </a:r>
            <a:r>
              <a:rPr kumimoji="1" lang="en-US" altLang="zh-CN" sz="1000" i="1" kern="0"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 </a:t>
            </a:r>
            <a:r>
              <a:rPr kumimoji="1" lang="en-US" altLang="zh-CN" sz="900" i="1" kern="0"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x3                  </a:t>
            </a: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Customer: All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kern="0"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COA and others: TBC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79" name="五边形 21">
            <a:extLst>
              <a:ext uri="{FF2B5EF4-FFF2-40B4-BE49-F238E27FC236}">
                <a16:creationId xmlns:a16="http://schemas.microsoft.com/office/drawing/2014/main" id="{139A6BA0-20B0-A31C-80CC-0BB89E0F57BF}"/>
              </a:ext>
            </a:extLst>
          </p:cNvPr>
          <p:cNvSpPr/>
          <p:nvPr/>
        </p:nvSpPr>
        <p:spPr>
          <a:xfrm>
            <a:off x="3776486" y="3280866"/>
            <a:ext cx="1063855" cy="222042"/>
          </a:xfrm>
          <a:prstGeom prst="homePlate">
            <a:avLst>
              <a:gd name="adj" fmla="val 39286"/>
            </a:avLst>
          </a:prstGeom>
          <a:solidFill>
            <a:srgbClr val="80AACD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kumimoji="1" lang="en-US" altLang="zh-CN" sz="1000" kern="0">
                <a:solidFill>
                  <a:srgbClr val="FFFFFF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Macau, China</a:t>
            </a:r>
            <a:endParaRPr kumimoji="1" lang="zh-CN" altLang="en-US" sz="1000" b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81" name="五边形 31">
            <a:extLst>
              <a:ext uri="{FF2B5EF4-FFF2-40B4-BE49-F238E27FC236}">
                <a16:creationId xmlns:a16="http://schemas.microsoft.com/office/drawing/2014/main" id="{000B05AD-CCFD-BABB-03B5-64005C7C5AAA}"/>
              </a:ext>
            </a:extLst>
          </p:cNvPr>
          <p:cNvSpPr/>
          <p:nvPr/>
        </p:nvSpPr>
        <p:spPr>
          <a:xfrm>
            <a:off x="2588697" y="4302287"/>
            <a:ext cx="2251644" cy="568685"/>
          </a:xfrm>
          <a:prstGeom prst="homePlate">
            <a:avLst>
              <a:gd name="adj" fmla="val 39286"/>
            </a:avLst>
          </a:prstGeom>
          <a:solidFill>
            <a:srgbClr val="80AACD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lvl="0"/>
            <a:r>
              <a:rPr kumimoji="1" lang="en-US" altLang="zh-CN" sz="1000" kern="0">
                <a:solidFill>
                  <a:srgbClr val="FFFFFF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Vendor: Macau, China </a:t>
            </a:r>
            <a:r>
              <a:rPr kumimoji="1" lang="en-US" altLang="zh-CN" sz="900" i="1" kern="0">
                <a:solidFill>
                  <a:srgbClr val="FFFFFF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x5</a:t>
            </a:r>
            <a:endParaRPr kumimoji="1" lang="en-US" altLang="zh-CN" sz="1000" kern="0">
              <a:solidFill>
                <a:srgbClr val="FFFFFF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  <a:p>
            <a:pPr lvl="0"/>
            <a:r>
              <a:rPr kumimoji="1" lang="en-US" altLang="zh-CN" sz="1000" kern="0">
                <a:solidFill>
                  <a:srgbClr val="FFFFFF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Fix Assets: Macau, China </a:t>
            </a:r>
            <a:r>
              <a:rPr kumimoji="1" lang="en-US" altLang="zh-CN" sz="900" i="1" kern="0">
                <a:solidFill>
                  <a:srgbClr val="FFFFFF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x5</a:t>
            </a:r>
          </a:p>
          <a:p>
            <a:pPr lvl="0"/>
            <a:endParaRPr kumimoji="1" lang="en-US" altLang="zh-CN" sz="9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  <a:p>
            <a:pPr lvl="0"/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cxnSp>
        <p:nvCxnSpPr>
          <p:cNvPr id="82" name="直线连接符 52">
            <a:extLst>
              <a:ext uri="{FF2B5EF4-FFF2-40B4-BE49-F238E27FC236}">
                <a16:creationId xmlns:a16="http://schemas.microsoft.com/office/drawing/2014/main" id="{159A8FE5-D976-96AE-7A20-E5EC94C55C9F}"/>
              </a:ext>
            </a:extLst>
          </p:cNvPr>
          <p:cNvCxnSpPr>
            <a:cxnSpLocks/>
          </p:cNvCxnSpPr>
          <p:nvPr/>
        </p:nvCxnSpPr>
        <p:spPr>
          <a:xfrm>
            <a:off x="4840746" y="1625844"/>
            <a:ext cx="0" cy="4712940"/>
          </a:xfrm>
          <a:prstGeom prst="line">
            <a:avLst/>
          </a:prstGeom>
          <a:noFill/>
          <a:ln w="15875" cap="flat" cmpd="sng" algn="ctr">
            <a:solidFill>
              <a:srgbClr val="003591"/>
            </a:solidFill>
            <a:prstDash val="dash"/>
            <a:miter lim="800000"/>
          </a:ln>
          <a:effectLst/>
        </p:spPr>
      </p:cxnSp>
      <p:sp>
        <p:nvSpPr>
          <p:cNvPr id="83" name="矩形 53">
            <a:extLst>
              <a:ext uri="{FF2B5EF4-FFF2-40B4-BE49-F238E27FC236}">
                <a16:creationId xmlns:a16="http://schemas.microsoft.com/office/drawing/2014/main" id="{306D3F73-659D-338E-C7FC-B790660AF4DF}"/>
              </a:ext>
            </a:extLst>
          </p:cNvPr>
          <p:cNvSpPr/>
          <p:nvPr/>
        </p:nvSpPr>
        <p:spPr>
          <a:xfrm>
            <a:off x="4602986" y="6338784"/>
            <a:ext cx="475519" cy="228600"/>
          </a:xfrm>
          <a:prstGeom prst="rect">
            <a:avLst/>
          </a:prstGeom>
          <a:solidFill>
            <a:srgbClr val="00359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kern="0">
                <a:solidFill>
                  <a:srgbClr val="FFFFFF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Now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86" name="菱形 10">
            <a:extLst>
              <a:ext uri="{FF2B5EF4-FFF2-40B4-BE49-F238E27FC236}">
                <a16:creationId xmlns:a16="http://schemas.microsoft.com/office/drawing/2014/main" id="{794F2D09-BD74-E040-CDF2-950262D7BA12}"/>
              </a:ext>
            </a:extLst>
          </p:cNvPr>
          <p:cNvSpPr/>
          <p:nvPr/>
        </p:nvSpPr>
        <p:spPr>
          <a:xfrm>
            <a:off x="3141638" y="2437709"/>
            <a:ext cx="228600" cy="228600"/>
          </a:xfrm>
          <a:prstGeom prst="diamond">
            <a:avLst/>
          </a:prstGeom>
          <a:solidFill>
            <a:srgbClr val="00359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87" name="菱形 22">
            <a:extLst>
              <a:ext uri="{FF2B5EF4-FFF2-40B4-BE49-F238E27FC236}">
                <a16:creationId xmlns:a16="http://schemas.microsoft.com/office/drawing/2014/main" id="{E55C3D26-220A-B8DD-CF4B-5C71E9B45E32}"/>
              </a:ext>
            </a:extLst>
          </p:cNvPr>
          <p:cNvSpPr/>
          <p:nvPr/>
        </p:nvSpPr>
        <p:spPr>
          <a:xfrm>
            <a:off x="6383044" y="2014733"/>
            <a:ext cx="228600" cy="228600"/>
          </a:xfrm>
          <a:prstGeom prst="diamond">
            <a:avLst/>
          </a:prstGeom>
          <a:solidFill>
            <a:srgbClr val="BBCDE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88" name="文本框 18">
            <a:extLst>
              <a:ext uri="{FF2B5EF4-FFF2-40B4-BE49-F238E27FC236}">
                <a16:creationId xmlns:a16="http://schemas.microsoft.com/office/drawing/2014/main" id="{B432FABC-3554-8F91-B75B-3C6A07657B27}"/>
              </a:ext>
            </a:extLst>
          </p:cNvPr>
          <p:cNvSpPr txBox="1"/>
          <p:nvPr/>
        </p:nvSpPr>
        <p:spPr>
          <a:xfrm>
            <a:off x="3951058" y="2837848"/>
            <a:ext cx="781818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383535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2026 Feb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383535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89" name="五边形 19">
            <a:extLst>
              <a:ext uri="{FF2B5EF4-FFF2-40B4-BE49-F238E27FC236}">
                <a16:creationId xmlns:a16="http://schemas.microsoft.com/office/drawing/2014/main" id="{8ABF65E6-397A-F95B-8A64-FEBBDAEF1F49}"/>
              </a:ext>
            </a:extLst>
          </p:cNvPr>
          <p:cNvSpPr/>
          <p:nvPr/>
        </p:nvSpPr>
        <p:spPr>
          <a:xfrm>
            <a:off x="2588697" y="2850236"/>
            <a:ext cx="1102875" cy="228600"/>
          </a:xfrm>
          <a:prstGeom prst="homePlate">
            <a:avLst>
              <a:gd name="adj" fmla="val 39286"/>
            </a:avLst>
          </a:prstGeom>
          <a:solidFill>
            <a:srgbClr val="00359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All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90" name="菱形 10">
            <a:extLst>
              <a:ext uri="{FF2B5EF4-FFF2-40B4-BE49-F238E27FC236}">
                <a16:creationId xmlns:a16="http://schemas.microsoft.com/office/drawing/2014/main" id="{076D8405-8DB2-BCE3-5DD2-A4F3493BEB05}"/>
              </a:ext>
            </a:extLst>
          </p:cNvPr>
          <p:cNvSpPr/>
          <p:nvPr/>
        </p:nvSpPr>
        <p:spPr>
          <a:xfrm>
            <a:off x="3722255" y="2850236"/>
            <a:ext cx="228600" cy="228600"/>
          </a:xfrm>
          <a:prstGeom prst="diamond">
            <a:avLst/>
          </a:prstGeom>
          <a:solidFill>
            <a:srgbClr val="00359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91" name="文本框 18">
            <a:extLst>
              <a:ext uri="{FF2B5EF4-FFF2-40B4-BE49-F238E27FC236}">
                <a16:creationId xmlns:a16="http://schemas.microsoft.com/office/drawing/2014/main" id="{79137BBC-CAD6-61AA-E9E6-031F74944F29}"/>
              </a:ext>
            </a:extLst>
          </p:cNvPr>
          <p:cNvSpPr txBox="1"/>
          <p:nvPr/>
        </p:nvSpPr>
        <p:spPr>
          <a:xfrm>
            <a:off x="3378462" y="3684726"/>
            <a:ext cx="781819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383535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2026 Jan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383535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92" name="五边形 19">
            <a:extLst>
              <a:ext uri="{FF2B5EF4-FFF2-40B4-BE49-F238E27FC236}">
                <a16:creationId xmlns:a16="http://schemas.microsoft.com/office/drawing/2014/main" id="{46C260CA-E685-DEE1-50FD-783CD8624B54}"/>
              </a:ext>
            </a:extLst>
          </p:cNvPr>
          <p:cNvSpPr/>
          <p:nvPr/>
        </p:nvSpPr>
        <p:spPr>
          <a:xfrm>
            <a:off x="2596719" y="3697114"/>
            <a:ext cx="514499" cy="228600"/>
          </a:xfrm>
          <a:prstGeom prst="homePlate">
            <a:avLst>
              <a:gd name="adj" fmla="val 39286"/>
            </a:avLst>
          </a:prstGeom>
          <a:solidFill>
            <a:srgbClr val="00359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All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93" name="菱形 10">
            <a:extLst>
              <a:ext uri="{FF2B5EF4-FFF2-40B4-BE49-F238E27FC236}">
                <a16:creationId xmlns:a16="http://schemas.microsoft.com/office/drawing/2014/main" id="{B60361FD-B2E7-82D7-13B8-E0D578854143}"/>
              </a:ext>
            </a:extLst>
          </p:cNvPr>
          <p:cNvSpPr/>
          <p:nvPr/>
        </p:nvSpPr>
        <p:spPr>
          <a:xfrm>
            <a:off x="3149660" y="3697114"/>
            <a:ext cx="228600" cy="228600"/>
          </a:xfrm>
          <a:prstGeom prst="diamond">
            <a:avLst/>
          </a:prstGeom>
          <a:solidFill>
            <a:srgbClr val="00359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53" name="五边形 39">
            <a:extLst>
              <a:ext uri="{FF2B5EF4-FFF2-40B4-BE49-F238E27FC236}">
                <a16:creationId xmlns:a16="http://schemas.microsoft.com/office/drawing/2014/main" id="{2AD8C269-E59A-5174-B8BC-8BA704FF628E}"/>
              </a:ext>
            </a:extLst>
          </p:cNvPr>
          <p:cNvSpPr/>
          <p:nvPr/>
        </p:nvSpPr>
        <p:spPr>
          <a:xfrm>
            <a:off x="4417640" y="5190011"/>
            <a:ext cx="1930729" cy="246888"/>
          </a:xfrm>
          <a:prstGeom prst="homePlate">
            <a:avLst>
              <a:gd name="adj" fmla="val 39286"/>
            </a:avLst>
          </a:prstGeom>
          <a:solidFill>
            <a:srgbClr val="EFEFEF">
              <a:lumMod val="9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67" name="五边形 36">
            <a:extLst>
              <a:ext uri="{FF2B5EF4-FFF2-40B4-BE49-F238E27FC236}">
                <a16:creationId xmlns:a16="http://schemas.microsoft.com/office/drawing/2014/main" id="{B9B2CC84-323C-445C-4BBD-810D1A67F07A}"/>
              </a:ext>
            </a:extLst>
          </p:cNvPr>
          <p:cNvSpPr/>
          <p:nvPr/>
        </p:nvSpPr>
        <p:spPr>
          <a:xfrm>
            <a:off x="4417641" y="5198007"/>
            <a:ext cx="422700" cy="228600"/>
          </a:xfrm>
          <a:prstGeom prst="homePlate">
            <a:avLst>
              <a:gd name="adj" fmla="val 39286"/>
            </a:avLst>
          </a:prstGeom>
          <a:solidFill>
            <a:srgbClr val="BBCDE5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53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A6632-B024-F0E1-AD2C-B4B8F9D0C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29EC2D9-1185-9262-E9A1-81EC8BACEE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Q1 Performance Metrics &amp; Key Challenges</a:t>
            </a: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DFA897-62CF-5572-0752-A9D954B0F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7699" y="6552853"/>
            <a:ext cx="2743200" cy="365125"/>
          </a:xfrm>
        </p:spPr>
        <p:txBody>
          <a:bodyPr/>
          <a:lstStyle/>
          <a:p>
            <a:fld id="{199137DB-8ECE-4117-81EA-4F1DB4ABB2A7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C2CCC84-0CE8-DC61-E961-E874F76FAA89}"/>
              </a:ext>
            </a:extLst>
          </p:cNvPr>
          <p:cNvSpPr txBox="1"/>
          <p:nvPr/>
        </p:nvSpPr>
        <p:spPr>
          <a:xfrm>
            <a:off x="897118" y="2093743"/>
            <a:ext cx="1828800" cy="2545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Reconciliation by region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41C889C-D03A-F017-F90B-D5199677D912}"/>
              </a:ext>
            </a:extLst>
          </p:cNvPr>
          <p:cNvCxnSpPr>
            <a:cxnSpLocks/>
          </p:cNvCxnSpPr>
          <p:nvPr/>
        </p:nvCxnSpPr>
        <p:spPr>
          <a:xfrm>
            <a:off x="897118" y="2348267"/>
            <a:ext cx="2639505" cy="0"/>
          </a:xfrm>
          <a:prstGeom prst="line">
            <a:avLst/>
          </a:prstGeom>
          <a:noFill/>
          <a:ln w="19050" cap="flat" cmpd="sng" algn="ctr">
            <a:solidFill>
              <a:srgbClr val="0067B1"/>
            </a:solidFill>
            <a:prstDash val="solid"/>
            <a:miter lim="800000"/>
          </a:ln>
          <a:effectLst/>
        </p:spPr>
      </p:cxn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33A2330B-5628-B8A7-26EB-6A69CD7DB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991046"/>
              </p:ext>
            </p:extLst>
          </p:nvPr>
        </p:nvGraphicFramePr>
        <p:xfrm>
          <a:off x="3888558" y="2343551"/>
          <a:ext cx="3420358" cy="226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4ED6445C-2F12-4C40-A842-188295A23D81}"/>
              </a:ext>
            </a:extLst>
          </p:cNvPr>
          <p:cNvSpPr txBox="1"/>
          <p:nvPr/>
        </p:nvSpPr>
        <p:spPr>
          <a:xfrm>
            <a:off x="4669411" y="2093743"/>
            <a:ext cx="1828800" cy="2545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Concur by region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9596339-D6CD-8578-8C12-E68D8800A474}"/>
              </a:ext>
            </a:extLst>
          </p:cNvPr>
          <p:cNvCxnSpPr>
            <a:cxnSpLocks/>
          </p:cNvCxnSpPr>
          <p:nvPr/>
        </p:nvCxnSpPr>
        <p:spPr>
          <a:xfrm>
            <a:off x="4669411" y="2348267"/>
            <a:ext cx="2639505" cy="0"/>
          </a:xfrm>
          <a:prstGeom prst="line">
            <a:avLst/>
          </a:prstGeom>
          <a:noFill/>
          <a:ln w="19050" cap="flat" cmpd="sng" algn="ctr">
            <a:solidFill>
              <a:srgbClr val="0067B1"/>
            </a:solidFill>
            <a:prstDash val="solid"/>
            <a:miter lim="800000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EE53324-E37E-0BC7-9187-87905904370E}"/>
              </a:ext>
            </a:extLst>
          </p:cNvPr>
          <p:cNvSpPr txBox="1"/>
          <p:nvPr/>
        </p:nvSpPr>
        <p:spPr>
          <a:xfrm>
            <a:off x="8299078" y="2089028"/>
            <a:ext cx="2060979" cy="2545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Timely Completion for Recon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EFD37BE-3F9F-A588-CEC3-9F2EACA30080}"/>
              </a:ext>
            </a:extLst>
          </p:cNvPr>
          <p:cNvCxnSpPr>
            <a:cxnSpLocks/>
          </p:cNvCxnSpPr>
          <p:nvPr/>
        </p:nvCxnSpPr>
        <p:spPr>
          <a:xfrm>
            <a:off x="8299079" y="2343552"/>
            <a:ext cx="2639505" cy="0"/>
          </a:xfrm>
          <a:prstGeom prst="line">
            <a:avLst/>
          </a:prstGeom>
          <a:noFill/>
          <a:ln w="19050" cap="flat" cmpd="sng" algn="ctr">
            <a:solidFill>
              <a:srgbClr val="0067B1"/>
            </a:solidFill>
            <a:prstDash val="solid"/>
            <a:miter lim="800000"/>
          </a:ln>
          <a:effectLst/>
        </p:spPr>
      </p:cxnSp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138EF56A-4F7A-052B-233A-45682E5866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171592"/>
              </p:ext>
            </p:extLst>
          </p:nvPr>
        </p:nvGraphicFramePr>
        <p:xfrm>
          <a:off x="116266" y="2343551"/>
          <a:ext cx="3420358" cy="226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9AF6089F-E926-0354-CD01-F7D75F3E2D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375686"/>
              </p:ext>
            </p:extLst>
          </p:nvPr>
        </p:nvGraphicFramePr>
        <p:xfrm>
          <a:off x="8023782" y="2409289"/>
          <a:ext cx="2848072" cy="194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D1CDF46-2368-07D1-C137-8D12A51BE9A5}"/>
              </a:ext>
            </a:extLst>
          </p:cNvPr>
          <p:cNvGrpSpPr/>
          <p:nvPr/>
        </p:nvGrpSpPr>
        <p:grpSpPr>
          <a:xfrm>
            <a:off x="782425" y="1311695"/>
            <a:ext cx="10209229" cy="621917"/>
            <a:chOff x="782425" y="1263570"/>
            <a:chExt cx="10209229" cy="6219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0CF65F-2DBC-C7A0-A608-4B17DFF39F3D}"/>
                </a:ext>
              </a:extLst>
            </p:cNvPr>
            <p:cNvSpPr/>
            <p:nvPr/>
          </p:nvSpPr>
          <p:spPr>
            <a:xfrm>
              <a:off x="782425" y="1263570"/>
              <a:ext cx="10209229" cy="621917"/>
            </a:xfrm>
            <a:prstGeom prst="rect">
              <a:avLst/>
            </a:prstGeom>
            <a:solidFill>
              <a:srgbClr val="0067B1"/>
            </a:solidFill>
            <a:ln w="12700" cap="flat" cmpd="sng" algn="ctr">
              <a:solidFill>
                <a:srgbClr val="0067B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234404-BCA1-CBC0-3DD4-F772295A7510}"/>
                </a:ext>
              </a:extLst>
            </p:cNvPr>
            <p:cNvSpPr txBox="1"/>
            <p:nvPr/>
          </p:nvSpPr>
          <p:spPr>
            <a:xfrm>
              <a:off x="1015176" y="1404593"/>
              <a:ext cx="1319753" cy="414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Total Recon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579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873526-0EF1-9191-B7C8-AD29A5D2FAE8}"/>
                </a:ext>
              </a:extLst>
            </p:cNvPr>
            <p:cNvSpPr txBox="1"/>
            <p:nvPr/>
          </p:nvSpPr>
          <p:spPr>
            <a:xfrm>
              <a:off x="2381222" y="1404593"/>
              <a:ext cx="1319753" cy="414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Total Concur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370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44365D-EC3A-05DD-262C-E16F2579C03C}"/>
                </a:ext>
              </a:extLst>
            </p:cNvPr>
            <p:cNvSpPr txBox="1"/>
            <p:nvPr/>
          </p:nvSpPr>
          <p:spPr>
            <a:xfrm>
              <a:off x="3997640" y="1404593"/>
              <a:ext cx="1319753" cy="414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Total 3-way Match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586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0131B1-CCC1-C301-AD73-F7A956B5F0BB}"/>
                </a:ext>
              </a:extLst>
            </p:cNvPr>
            <p:cNvSpPr txBox="1"/>
            <p:nvPr/>
          </p:nvSpPr>
          <p:spPr>
            <a:xfrm>
              <a:off x="7515744" y="1404593"/>
              <a:ext cx="1555031" cy="4057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Recon Accuracy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89.5%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FCB43B-D623-5F68-9D78-D0F6451B492A}"/>
                </a:ext>
              </a:extLst>
            </p:cNvPr>
            <p:cNvSpPr txBox="1"/>
            <p:nvPr/>
          </p:nvSpPr>
          <p:spPr>
            <a:xfrm>
              <a:off x="9382027" y="1404593"/>
              <a:ext cx="1319753" cy="4147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Recon SLA %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97%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5B3F004-175B-CA7E-214A-F9840FD6C28A}"/>
              </a:ext>
            </a:extLst>
          </p:cNvPr>
          <p:cNvSpPr txBox="1"/>
          <p:nvPr/>
        </p:nvSpPr>
        <p:spPr>
          <a:xfrm>
            <a:off x="5848210" y="1461769"/>
            <a:ext cx="1460706" cy="4057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Total </a:t>
            </a:r>
            <a:r>
              <a:rPr lang="en-US" sz="1100" b="1" kern="0">
                <a:solidFill>
                  <a:srgbClr val="FFFFFF"/>
                </a:solidFill>
              </a:rPr>
              <a:t>Journal Entries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87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DA757-0BBB-8C76-8AB6-9D7E0BEF7982}"/>
              </a:ext>
            </a:extLst>
          </p:cNvPr>
          <p:cNvSpPr/>
          <p:nvPr/>
        </p:nvSpPr>
        <p:spPr>
          <a:xfrm>
            <a:off x="8160357" y="4436187"/>
            <a:ext cx="3547872" cy="2077491"/>
          </a:xfrm>
          <a:prstGeom prst="rect">
            <a:avLst/>
          </a:prstGeom>
          <a:noFill/>
          <a:ln>
            <a:solidFill>
              <a:srgbClr val="1CAC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AA698C-CECC-FB5E-771A-DC206E9B031D}"/>
              </a:ext>
            </a:extLst>
          </p:cNvPr>
          <p:cNvSpPr/>
          <p:nvPr/>
        </p:nvSpPr>
        <p:spPr>
          <a:xfrm>
            <a:off x="494305" y="4444406"/>
            <a:ext cx="3547872" cy="2068851"/>
          </a:xfrm>
          <a:prstGeom prst="rect">
            <a:avLst/>
          </a:prstGeom>
          <a:noFill/>
          <a:ln>
            <a:solidFill>
              <a:srgbClr val="1CAC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855FE4-0548-F62C-BCBE-093911C65155}"/>
              </a:ext>
            </a:extLst>
          </p:cNvPr>
          <p:cNvSpPr txBox="1"/>
          <p:nvPr/>
        </p:nvSpPr>
        <p:spPr>
          <a:xfrm>
            <a:off x="483771" y="4439427"/>
            <a:ext cx="369498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KPI Target</a:t>
            </a:r>
          </a:p>
          <a:p>
            <a:pPr marL="233363" indent="-2333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manpower: 3.3 HCs (Q1)</a:t>
            </a:r>
          </a:p>
          <a:p>
            <a:pPr marL="233363" indent="-2333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Recon: 100% before the 20th monthly</a:t>
            </a:r>
          </a:p>
          <a:p>
            <a:pPr marL="233363" indent="-2333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 review: ≤ 5 working days</a:t>
            </a:r>
          </a:p>
          <a:p>
            <a:pPr marL="233363" indent="-2333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3‑way match: ≤ 7 working days / invoice</a:t>
            </a:r>
          </a:p>
          <a:p>
            <a:pPr marL="233363" indent="-2333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JE: 100% timeliness &amp; accuracy</a:t>
            </a:r>
          </a:p>
          <a:p>
            <a:pPr marL="233363" indent="-2333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Cross‑role backup established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8F501A-D4D9-0B73-3939-CC8AAE22699A}"/>
              </a:ext>
            </a:extLst>
          </p:cNvPr>
          <p:cNvSpPr/>
          <p:nvPr/>
        </p:nvSpPr>
        <p:spPr>
          <a:xfrm>
            <a:off x="4327331" y="4441724"/>
            <a:ext cx="3547872" cy="2068851"/>
          </a:xfrm>
          <a:prstGeom prst="rect">
            <a:avLst/>
          </a:prstGeom>
          <a:noFill/>
          <a:ln>
            <a:solidFill>
              <a:srgbClr val="1CAC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D7343F-5994-4BA2-07A7-DDF28F802A5F}"/>
              </a:ext>
            </a:extLst>
          </p:cNvPr>
          <p:cNvSpPr txBox="1"/>
          <p:nvPr/>
        </p:nvSpPr>
        <p:spPr>
          <a:xfrm>
            <a:off x="8149823" y="4439427"/>
            <a:ext cx="354787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altLang="zh-CN" sz="1400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timing may affect resource onboarding and the overall transition timeline. </a:t>
            </a:r>
            <a:r>
              <a:rPr lang="en-US" altLang="zh-CN" sz="1200" i="1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(FP&amp;A +1 from Q4 2025)</a:t>
            </a:r>
            <a:endParaRPr lang="en-US" altLang="zh-CN" sz="1400" i="1">
              <a:solidFill>
                <a:srgbClr val="1CAC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altLang="zh-CN" sz="1400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Vender communication: The transition to electronic invoice submission needs further supplier communication and stabilization time.</a:t>
            </a:r>
            <a:endParaRPr lang="en-US" sz="1400">
              <a:solidFill>
                <a:srgbClr val="1CAC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A9A829-7E1D-DB61-672B-E0E7E5DE3E8E}"/>
              </a:ext>
            </a:extLst>
          </p:cNvPr>
          <p:cNvSpPr txBox="1"/>
          <p:nvPr/>
        </p:nvSpPr>
        <p:spPr>
          <a:xfrm>
            <a:off x="4316797" y="4439427"/>
            <a:ext cx="3547872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 marL="233363" indent="-2333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CCC team supporting 11 legal entities across three regions</a:t>
            </a:r>
          </a:p>
          <a:p>
            <a:pPr marL="233363" indent="-2333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documentation and paper‑based processes in certain workflows</a:t>
            </a:r>
          </a:p>
          <a:p>
            <a:pPr marL="233363" indent="-2333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1CA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access and cross‑entity alignment during close cycles</a:t>
            </a:r>
          </a:p>
        </p:txBody>
      </p:sp>
    </p:spTree>
    <p:extLst>
      <p:ext uri="{BB962C8B-B14F-4D97-AF65-F5344CB8AC3E}">
        <p14:creationId xmlns:p14="http://schemas.microsoft.com/office/powerpoint/2010/main" val="35632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6BD86-25E6-B028-5A20-AC0A542D3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31600F-F7FD-9292-64EE-59639E06B1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KPI - Q1 Accounts Reconciliations [Agreed]</a:t>
            </a:r>
            <a:endParaRPr lang="en-US" altLang="zh-CN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79D521F-94F3-5F85-2013-2628CCDFA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76" y="1165951"/>
            <a:ext cx="8453692" cy="56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8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2A41D-8922-E9A6-67F9-670F199D00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Questions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89595-4E5C-D22B-34BF-0782F768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9137DB-8ECE-4117-81EA-4F1DB4ABB2A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239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hubb-test-dec22">
    <a:dk1>
      <a:srgbClr val="000000"/>
    </a:dk1>
    <a:lt1>
      <a:srgbClr val="FFFFFF"/>
    </a:lt1>
    <a:dk2>
      <a:srgbClr val="0067B1"/>
    </a:dk2>
    <a:lt2>
      <a:srgbClr val="FFFFFF"/>
    </a:lt2>
    <a:accent1>
      <a:srgbClr val="0067B1"/>
    </a:accent1>
    <a:accent2>
      <a:srgbClr val="97CDE1"/>
    </a:accent2>
    <a:accent3>
      <a:srgbClr val="C3C3C7"/>
    </a:accent3>
    <a:accent4>
      <a:srgbClr val="868686"/>
    </a:accent4>
    <a:accent5>
      <a:srgbClr val="F92745"/>
    </a:accent5>
    <a:accent6>
      <a:srgbClr val="1DB390"/>
    </a:accent6>
    <a:hlink>
      <a:srgbClr val="FF9900"/>
    </a:hlink>
    <a:folHlink>
      <a:srgbClr val="F92745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hubb-test-dec22">
    <a:dk1>
      <a:srgbClr val="000000"/>
    </a:dk1>
    <a:lt1>
      <a:srgbClr val="FFFFFF"/>
    </a:lt1>
    <a:dk2>
      <a:srgbClr val="0067B1"/>
    </a:dk2>
    <a:lt2>
      <a:srgbClr val="FFFFFF"/>
    </a:lt2>
    <a:accent1>
      <a:srgbClr val="0067B1"/>
    </a:accent1>
    <a:accent2>
      <a:srgbClr val="97CDE1"/>
    </a:accent2>
    <a:accent3>
      <a:srgbClr val="C3C3C7"/>
    </a:accent3>
    <a:accent4>
      <a:srgbClr val="868686"/>
    </a:accent4>
    <a:accent5>
      <a:srgbClr val="F92745"/>
    </a:accent5>
    <a:accent6>
      <a:srgbClr val="1DB390"/>
    </a:accent6>
    <a:hlink>
      <a:srgbClr val="FF9900"/>
    </a:hlink>
    <a:folHlink>
      <a:srgbClr val="F92745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hubb-test-dec22">
    <a:dk1>
      <a:srgbClr val="000000"/>
    </a:dk1>
    <a:lt1>
      <a:srgbClr val="FFFFFF"/>
    </a:lt1>
    <a:dk2>
      <a:srgbClr val="0067B1"/>
    </a:dk2>
    <a:lt2>
      <a:srgbClr val="FFFFFF"/>
    </a:lt2>
    <a:accent1>
      <a:srgbClr val="0067B1"/>
    </a:accent1>
    <a:accent2>
      <a:srgbClr val="97CDE1"/>
    </a:accent2>
    <a:accent3>
      <a:srgbClr val="C3C3C7"/>
    </a:accent3>
    <a:accent4>
      <a:srgbClr val="868686"/>
    </a:accent4>
    <a:accent5>
      <a:srgbClr val="F92745"/>
    </a:accent5>
    <a:accent6>
      <a:srgbClr val="1DB390"/>
    </a:accent6>
    <a:hlink>
      <a:srgbClr val="FF9900"/>
    </a:hlink>
    <a:folHlink>
      <a:srgbClr val="F92745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FF84631EE7A4FA7862A91C70E402B" ma:contentTypeVersion="14" ma:contentTypeDescription="Create a new document." ma:contentTypeScope="" ma:versionID="05348e270b3c678d8578a21d7cb4fec7">
  <xsd:schema xmlns:xsd="http://www.w3.org/2001/XMLSchema" xmlns:xs="http://www.w3.org/2001/XMLSchema" xmlns:p="http://schemas.microsoft.com/office/2006/metadata/properties" xmlns:ns1="http://schemas.microsoft.com/sharepoint/v3" xmlns:ns2="4312f400-359a-4926-91c8-0fb851e75ef1" xmlns:ns3="4c2baecf-9aaa-43e8-ac17-e0f73ee0a056" targetNamespace="http://schemas.microsoft.com/office/2006/metadata/properties" ma:root="true" ma:fieldsID="f087b3858d312a2d17f08fb4101dc6d9" ns1:_="" ns2:_="" ns3:_="">
    <xsd:import namespace="http://schemas.microsoft.com/sharepoint/v3"/>
    <xsd:import namespace="4312f400-359a-4926-91c8-0fb851e75ef1"/>
    <xsd:import namespace="4c2baecf-9aaa-43e8-ac17-e0f73ee0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2f400-359a-4926-91c8-0fb851e75e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492c26d-c709-4b13-843e-cf74e5478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baecf-9aaa-43e8-ac17-e0f73ee0a0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733d427-2bad-43a6-915c-d8f761a530f6}" ma:internalName="TaxCatchAll" ma:showField="CatchAllData" ma:web="4c2baecf-9aaa-43e8-ac17-e0f73ee0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12f400-359a-4926-91c8-0fb851e75ef1">
      <Terms xmlns="http://schemas.microsoft.com/office/infopath/2007/PartnerControls"/>
    </lcf76f155ced4ddcb4097134ff3c332f>
    <TaxCatchAll xmlns="4c2baecf-9aaa-43e8-ac17-e0f73ee0a05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65F669-27C0-4988-AAC5-D36B8165E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27A628-8CDE-45C8-B2FA-290980822EAB}"/>
</file>

<file path=customXml/itemProps3.xml><?xml version="1.0" encoding="utf-8"?>
<ds:datastoreItem xmlns:ds="http://schemas.openxmlformats.org/officeDocument/2006/customXml" ds:itemID="{4B0D7561-0C9C-4345-A3E6-E27879FA918E}">
  <ds:schemaRefs>
    <ds:schemaRef ds:uri="4312f400-359a-4926-91c8-0fb851e75ef1"/>
    <ds:schemaRef ds:uri="4c2baecf-9aaa-43e8-ac17-e0f73ee0a0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Paliwal, Mitalee</dc:creator>
  <cp:revision>1</cp:revision>
  <dcterms:created xsi:type="dcterms:W3CDTF">2025-07-22T07:22:23Z</dcterms:created>
  <dcterms:modified xsi:type="dcterms:W3CDTF">2026-04-27T06:11:21Z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2-bc88714345d2_Enabled">
    <vt:lpwstr>true</vt:lpwstr>
  </property>
  <property fmtid="{D5CDD505-2E9C-101B-9397-08002B2CF9AE}" pid="3" name="MSIP_Label_defa4170-0d19-0005-0002-bc88714345d2_SetDate">
    <vt:lpwstr>2025-07-22T07:22:25Z</vt:lpwstr>
  </property>
  <property fmtid="{D5CDD505-2E9C-101B-9397-08002B2CF9AE}" pid="4" name="MSIP_Label_defa4170-0d19-0005-0002-bc88714345d2_Method">
    <vt:lpwstr>Standard</vt:lpwstr>
  </property>
  <property fmtid="{D5CDD505-2E9C-101B-9397-08002B2CF9AE}" pid="5" name="MSIP_Label_defa4170-0d19-0005-0002-bc88714345d2_Name">
    <vt:lpwstr>defa4170-0d19-0005-0002-bc88714345d2</vt:lpwstr>
  </property>
  <property fmtid="{D5CDD505-2E9C-101B-9397-08002B2CF9AE}" pid="6" name="MSIP_Label_defa4170-0d19-0005-0002-bc88714345d2_SiteId">
    <vt:lpwstr>47995fc2-1f56-47ce-9137-a87caef4be74</vt:lpwstr>
  </property>
  <property fmtid="{D5CDD505-2E9C-101B-9397-08002B2CF9AE}" pid="7" name="MSIP_Label_defa4170-0d19-0005-0002-bc88714345d2_ActionId">
    <vt:lpwstr>0aa38915-e749-414a-b421-75abe584697f</vt:lpwstr>
  </property>
  <property fmtid="{D5CDD505-2E9C-101B-9397-08002B2CF9AE}" pid="8" name="MSIP_Label_defa4170-0d19-0005-0002-bc88714345d2_ContentBits">
    <vt:lpwstr>0</vt:lpwstr>
  </property>
  <property fmtid="{D5CDD505-2E9C-101B-9397-08002B2CF9AE}" pid="9" name="MSIP_Label_defa4170-0d19-0005-0002-bc88714345d2_Tag">
    <vt:lpwstr>10, 3, 0, 1</vt:lpwstr>
  </property>
  <property fmtid="{D5CDD505-2E9C-101B-9397-08002B2CF9AE}" pid="10" name="ContentTypeId">
    <vt:lpwstr>0x01010011BFF84631EE7A4FA7862A91C70E402B</vt:lpwstr>
  </property>
  <property fmtid="{D5CDD505-2E9C-101B-9397-08002B2CF9AE}" pid="11" name="MediaServiceImageTags">
    <vt:lpwstr/>
  </property>
</Properties>
</file>