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147469922" r:id="rId5"/>
    <p:sldId id="2147469909" r:id="rId6"/>
    <p:sldId id="2147469982" r:id="rId7"/>
    <p:sldId id="2147469983" r:id="rId8"/>
    <p:sldId id="2147469984" r:id="rId9"/>
    <p:sldId id="2147469985" r:id="rId10"/>
    <p:sldId id="2147469986" r:id="rId11"/>
    <p:sldId id="2147469987" r:id="rId12"/>
    <p:sldId id="2147469988" r:id="rId13"/>
    <p:sldId id="2147469999" r:id="rId14"/>
    <p:sldId id="2147469998" r:id="rId15"/>
    <p:sldId id="2147469990" r:id="rId16"/>
    <p:sldId id="2147469991" r:id="rId17"/>
    <p:sldId id="2147469992" r:id="rId18"/>
    <p:sldId id="2147469993" r:id="rId19"/>
    <p:sldId id="2147469994" r:id="rId20"/>
    <p:sldId id="2147469995" r:id="rId21"/>
    <p:sldId id="2147469996" r:id="rId22"/>
    <p:sldId id="2147469997" r:id="rId23"/>
    <p:sldId id="2147469923" r:id="rId24"/>
    <p:sldId id="2147469907" r:id="rId25"/>
    <p:sldId id="2147469946" r:id="rId26"/>
    <p:sldId id="2147469977" r:id="rId27"/>
    <p:sldId id="2147469944" r:id="rId28"/>
    <p:sldId id="2147469955" r:id="rId29"/>
    <p:sldId id="2147469957" r:id="rId30"/>
    <p:sldId id="2147469968" r:id="rId31"/>
    <p:sldId id="2147469969" r:id="rId32"/>
    <p:sldId id="2147469973" r:id="rId33"/>
    <p:sldId id="2147469975" r:id="rId34"/>
    <p:sldId id="2147469976" r:id="rId35"/>
    <p:sldId id="2147469981" r:id="rId36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FCA9E4-D2E9-4373-B961-FFB2358DBA92}">
          <p14:sldIdLst>
            <p14:sldId id="2147469922"/>
          </p14:sldIdLst>
        </p14:section>
        <p14:section name="Open Items" id="{9B370A0E-01CB-42A2-818E-893193BB5BE3}">
          <p14:sldIdLst>
            <p14:sldId id="2147469909"/>
            <p14:sldId id="2147469982"/>
            <p14:sldId id="2147469983"/>
            <p14:sldId id="2147469984"/>
            <p14:sldId id="2147469985"/>
            <p14:sldId id="2147469986"/>
            <p14:sldId id="2147469987"/>
            <p14:sldId id="2147469988"/>
            <p14:sldId id="2147469999"/>
            <p14:sldId id="2147469998"/>
            <p14:sldId id="2147469990"/>
            <p14:sldId id="2147469991"/>
            <p14:sldId id="2147469992"/>
            <p14:sldId id="2147469993"/>
            <p14:sldId id="2147469994"/>
            <p14:sldId id="2147469995"/>
            <p14:sldId id="2147469996"/>
            <p14:sldId id="2147469997"/>
          </p14:sldIdLst>
        </p14:section>
        <p14:section name="Performance" id="{8B599824-9015-4F01-864D-F58ED9D05002}">
          <p14:sldIdLst>
            <p14:sldId id="2147469923"/>
            <p14:sldId id="2147469907"/>
          </p14:sldIdLst>
        </p14:section>
        <p14:section name="Pipeline" id="{E0FD53CA-73B7-4676-B850-C08D7DE1DF6A}">
          <p14:sldIdLst>
            <p14:sldId id="2147469946"/>
            <p14:sldId id="2147469977"/>
            <p14:sldId id="2147469944"/>
          </p14:sldIdLst>
        </p14:section>
        <p14:section name="Portfolio" id="{C34A33BD-3012-4583-93FD-CC1C1D41E566}">
          <p14:sldIdLst>
            <p14:sldId id="2147469955"/>
            <p14:sldId id="2147469957"/>
            <p14:sldId id="2147469968"/>
            <p14:sldId id="2147469969"/>
            <p14:sldId id="2147469973"/>
            <p14:sldId id="2147469975"/>
            <p14:sldId id="2147469976"/>
            <p14:sldId id="21474699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6137" autoAdjust="0"/>
  </p:normalViewPr>
  <p:slideViewPr>
    <p:cSldViewPr snapToGrid="0">
      <p:cViewPr>
        <p:scale>
          <a:sx n="66" d="100"/>
          <a:sy n="66" d="100"/>
        </p:scale>
        <p:origin x="64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65A84-015D-4BEE-8630-7C11DFE252BA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283DA-6DFD-4C31-9ED0-98980BAED88F}">
      <dgm:prSet phldrT="[Text]"/>
      <dgm:spPr/>
      <dgm:t>
        <a:bodyPr/>
        <a:lstStyle/>
        <a:p>
          <a:r>
            <a:rPr lang="en-US" b="1" dirty="0"/>
            <a:t>Commission Review</a:t>
          </a:r>
        </a:p>
      </dgm:t>
    </dgm:pt>
    <dgm:pt modelId="{90ACAE6B-EB32-447D-8642-6D5FA82C888E}" type="parTrans" cxnId="{80D867B0-E238-4BE2-BCBF-410903CBFF32}">
      <dgm:prSet/>
      <dgm:spPr/>
      <dgm:t>
        <a:bodyPr/>
        <a:lstStyle/>
        <a:p>
          <a:endParaRPr lang="en-US"/>
        </a:p>
      </dgm:t>
    </dgm:pt>
    <dgm:pt modelId="{A4386331-58C3-40FE-85D3-7D4D9AA4227B}" type="sibTrans" cxnId="{80D867B0-E238-4BE2-BCBF-410903CBFF32}">
      <dgm:prSet/>
      <dgm:spPr/>
      <dgm:t>
        <a:bodyPr/>
        <a:lstStyle/>
        <a:p>
          <a:endParaRPr lang="en-US"/>
        </a:p>
      </dgm:t>
    </dgm:pt>
    <dgm:pt modelId="{20173F1D-B451-42C9-A0DA-52881A6A9EA2}">
      <dgm:prSet phldrT="[Text]" custT="1"/>
      <dgm:spPr/>
      <dgm:t>
        <a:bodyPr/>
        <a:lstStyle/>
        <a:p>
          <a:r>
            <a:rPr lang="en-US" sz="2000" dirty="0"/>
            <a:t>Sales Incentive Scheme has confirmed and will be effective from 1 July 2023</a:t>
          </a:r>
        </a:p>
      </dgm:t>
    </dgm:pt>
    <dgm:pt modelId="{69F71075-DB7D-41BC-9BE3-485C8914744E}" type="parTrans" cxnId="{42E0A1EE-DE00-4AFE-9E97-5685DA746FDD}">
      <dgm:prSet/>
      <dgm:spPr/>
      <dgm:t>
        <a:bodyPr/>
        <a:lstStyle/>
        <a:p>
          <a:endParaRPr lang="en-US"/>
        </a:p>
      </dgm:t>
    </dgm:pt>
    <dgm:pt modelId="{B5CAEE60-35CE-4CAB-93C6-A6787D96C3F2}" type="sibTrans" cxnId="{42E0A1EE-DE00-4AFE-9E97-5685DA746FDD}">
      <dgm:prSet/>
      <dgm:spPr/>
      <dgm:t>
        <a:bodyPr/>
        <a:lstStyle/>
        <a:p>
          <a:endParaRPr lang="en-US"/>
        </a:p>
      </dgm:t>
    </dgm:pt>
    <dgm:pt modelId="{71C63C1E-389F-4E87-9175-2EAFAD40795A}">
      <dgm:prSet phldrT="[Text]"/>
      <dgm:spPr/>
      <dgm:t>
        <a:bodyPr/>
        <a:lstStyle/>
        <a:p>
          <a:r>
            <a:rPr lang="en-US" b="1" dirty="0"/>
            <a:t>Training Program</a:t>
          </a:r>
        </a:p>
      </dgm:t>
    </dgm:pt>
    <dgm:pt modelId="{AE08AA57-A2DD-4FE4-8F9C-5C488AC67254}" type="parTrans" cxnId="{44187798-0E39-4614-AE7D-CB6E676DFB9D}">
      <dgm:prSet/>
      <dgm:spPr/>
      <dgm:t>
        <a:bodyPr/>
        <a:lstStyle/>
        <a:p>
          <a:endParaRPr lang="en-US"/>
        </a:p>
      </dgm:t>
    </dgm:pt>
    <dgm:pt modelId="{27091D36-0D80-4279-97C0-0533E250CF04}" type="sibTrans" cxnId="{44187798-0E39-4614-AE7D-CB6E676DFB9D}">
      <dgm:prSet/>
      <dgm:spPr/>
      <dgm:t>
        <a:bodyPr/>
        <a:lstStyle/>
        <a:p>
          <a:endParaRPr lang="en-US"/>
        </a:p>
      </dgm:t>
    </dgm:pt>
    <dgm:pt modelId="{266DB3F1-52AF-4715-A9BD-19AD671C2E55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Designing sales training program to improve salesman’s soft skill in May, conduct Linked-in online training in June - July, f2f training by internal trainer in Q3 </a:t>
          </a:r>
        </a:p>
      </dgm:t>
    </dgm:pt>
    <dgm:pt modelId="{969C0243-AF30-4920-8D0C-E5812D714CAF}" type="parTrans" cxnId="{780EA7C3-6690-4933-A402-E142F74B40F2}">
      <dgm:prSet/>
      <dgm:spPr/>
      <dgm:t>
        <a:bodyPr/>
        <a:lstStyle/>
        <a:p>
          <a:endParaRPr lang="en-US"/>
        </a:p>
      </dgm:t>
    </dgm:pt>
    <dgm:pt modelId="{B914E057-EAEF-454F-BACF-27FAB579A589}" type="sibTrans" cxnId="{780EA7C3-6690-4933-A402-E142F74B40F2}">
      <dgm:prSet/>
      <dgm:spPr/>
      <dgm:t>
        <a:bodyPr/>
        <a:lstStyle/>
        <a:p>
          <a:endParaRPr lang="en-US"/>
        </a:p>
      </dgm:t>
    </dgm:pt>
    <dgm:pt modelId="{8BB1DFB0-C728-43FD-B75C-4F65873E2873}">
      <dgm:prSet phldrT="[Text]" custT="1"/>
      <dgm:spPr/>
      <dgm:t>
        <a:bodyPr/>
        <a:lstStyle/>
        <a:p>
          <a:r>
            <a:rPr lang="en-US" sz="2000" dirty="0"/>
            <a:t>Service sales scheme will be effective from 1 July 2023</a:t>
          </a:r>
        </a:p>
      </dgm:t>
    </dgm:pt>
    <dgm:pt modelId="{165267C8-8575-45ED-92A0-636D54153656}" type="parTrans" cxnId="{C8DD8926-723F-41FD-982B-461600DED8A4}">
      <dgm:prSet/>
      <dgm:spPr/>
      <dgm:t>
        <a:bodyPr/>
        <a:lstStyle/>
        <a:p>
          <a:endParaRPr lang="en-US"/>
        </a:p>
      </dgm:t>
    </dgm:pt>
    <dgm:pt modelId="{5015F53F-FBB1-4E2F-913B-351883FF3B9C}" type="sibTrans" cxnId="{C8DD8926-723F-41FD-982B-461600DED8A4}">
      <dgm:prSet/>
      <dgm:spPr/>
      <dgm:t>
        <a:bodyPr/>
        <a:lstStyle/>
        <a:p>
          <a:endParaRPr lang="en-US"/>
        </a:p>
      </dgm:t>
    </dgm:pt>
    <dgm:pt modelId="{4B3231BA-222C-416B-9444-0B5EE45E0A7E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2000" dirty="0"/>
            <a:t>Finance team will deliver the internal process training to refresh the internal control points in June</a:t>
          </a:r>
        </a:p>
      </dgm:t>
    </dgm:pt>
    <dgm:pt modelId="{8C2CC657-51A5-47E6-BCAB-22A2E14E44E1}" type="parTrans" cxnId="{3E26816F-88F1-4BC7-B52C-720F4243AD34}">
      <dgm:prSet/>
      <dgm:spPr/>
      <dgm:t>
        <a:bodyPr/>
        <a:lstStyle/>
        <a:p>
          <a:endParaRPr lang="en-US"/>
        </a:p>
      </dgm:t>
    </dgm:pt>
    <dgm:pt modelId="{1AA3FAB0-42F6-4160-B816-B4B8F1A130C4}" type="sibTrans" cxnId="{3E26816F-88F1-4BC7-B52C-720F4243AD34}">
      <dgm:prSet/>
      <dgm:spPr/>
      <dgm:t>
        <a:bodyPr/>
        <a:lstStyle/>
        <a:p>
          <a:endParaRPr lang="en-US"/>
        </a:p>
      </dgm:t>
    </dgm:pt>
    <dgm:pt modelId="{A2C1F5FB-4A2E-4BB1-96FF-0B52509B57B3}">
      <dgm:prSet phldrT="[Text]"/>
      <dgm:spPr/>
      <dgm:t>
        <a:bodyPr/>
        <a:lstStyle/>
        <a:p>
          <a:r>
            <a:rPr lang="en-US" b="1" dirty="0"/>
            <a:t>System Update</a:t>
          </a:r>
        </a:p>
      </dgm:t>
    </dgm:pt>
    <dgm:pt modelId="{D65E0A02-FDFF-4EF2-A950-8425210F9B13}" type="parTrans" cxnId="{F22ACF37-1D61-4F1C-AFE8-EE6BE55607B2}">
      <dgm:prSet/>
      <dgm:spPr/>
      <dgm:t>
        <a:bodyPr/>
        <a:lstStyle/>
        <a:p>
          <a:endParaRPr lang="en-US"/>
        </a:p>
      </dgm:t>
    </dgm:pt>
    <dgm:pt modelId="{4FE22586-F3BC-4DB4-8C72-F7E40C75CAB0}" type="sibTrans" cxnId="{F22ACF37-1D61-4F1C-AFE8-EE6BE55607B2}">
      <dgm:prSet/>
      <dgm:spPr/>
      <dgm:t>
        <a:bodyPr/>
        <a:lstStyle/>
        <a:p>
          <a:endParaRPr lang="en-US"/>
        </a:p>
      </dgm:t>
    </dgm:pt>
    <dgm:pt modelId="{F799ABCB-57C1-4F96-AE48-DD4B4AF83065}">
      <dgm:prSet phldrT="[Text]" custT="1"/>
      <dgm:spPr/>
      <dgm:t>
        <a:bodyPr/>
        <a:lstStyle/>
        <a:p>
          <a:r>
            <a:rPr lang="en-US" altLang="zh-CN" sz="2000" b="0" dirty="0"/>
            <a:t>IQS upgrading ongoing Q2-Q3</a:t>
          </a:r>
          <a:endParaRPr lang="en-US" sz="2000" b="0" dirty="0"/>
        </a:p>
      </dgm:t>
    </dgm:pt>
    <dgm:pt modelId="{0C3AC8F9-4514-4052-A808-CBB29727AC2C}" type="parTrans" cxnId="{50D15A0C-BD04-4C5A-8751-26878F5ABA1B}">
      <dgm:prSet/>
      <dgm:spPr/>
      <dgm:t>
        <a:bodyPr/>
        <a:lstStyle/>
        <a:p>
          <a:endParaRPr lang="en-US"/>
        </a:p>
      </dgm:t>
    </dgm:pt>
    <dgm:pt modelId="{3EDA0541-3A75-4649-B540-C59D639A8A8C}" type="sibTrans" cxnId="{50D15A0C-BD04-4C5A-8751-26878F5ABA1B}">
      <dgm:prSet/>
      <dgm:spPr/>
      <dgm:t>
        <a:bodyPr/>
        <a:lstStyle/>
        <a:p>
          <a:endParaRPr lang="en-US"/>
        </a:p>
      </dgm:t>
    </dgm:pt>
    <dgm:pt modelId="{AB5966BA-5BE4-4C0F-8577-584FD3B3878E}">
      <dgm:prSet phldrT="[Text]" custT="1"/>
      <dgm:spPr/>
      <dgm:t>
        <a:bodyPr/>
        <a:lstStyle/>
        <a:p>
          <a:r>
            <a:rPr lang="en-US" sz="2000" b="0" dirty="0"/>
            <a:t>Service Platform software upgrading ongoing target go-live in Q3</a:t>
          </a:r>
        </a:p>
      </dgm:t>
    </dgm:pt>
    <dgm:pt modelId="{465EEB17-BB14-4487-9E9F-DF509C648EAA}" type="parTrans" cxnId="{6B798B21-CE92-42E1-8C9D-268EC333ED04}">
      <dgm:prSet/>
      <dgm:spPr/>
      <dgm:t>
        <a:bodyPr/>
        <a:lstStyle/>
        <a:p>
          <a:endParaRPr lang="zh-CN" altLang="en-US"/>
        </a:p>
      </dgm:t>
    </dgm:pt>
    <dgm:pt modelId="{767FAEA7-4034-45C1-9D1B-DB686A263A02}" type="sibTrans" cxnId="{6B798B21-CE92-42E1-8C9D-268EC333ED04}">
      <dgm:prSet/>
      <dgm:spPr/>
      <dgm:t>
        <a:bodyPr/>
        <a:lstStyle/>
        <a:p>
          <a:endParaRPr lang="zh-CN" altLang="en-US"/>
        </a:p>
      </dgm:t>
    </dgm:pt>
    <dgm:pt modelId="{AF469EAD-6B85-4FB3-8AD4-F1F1441A60A0}" type="pres">
      <dgm:prSet presAssocID="{8D565A84-015D-4BEE-8630-7C11DFE252BA}" presName="Name0" presStyleCnt="0">
        <dgm:presLayoutVars>
          <dgm:dir/>
          <dgm:animLvl val="lvl"/>
          <dgm:resizeHandles val="exact"/>
        </dgm:presLayoutVars>
      </dgm:prSet>
      <dgm:spPr/>
    </dgm:pt>
    <dgm:pt modelId="{849840D4-156C-4D38-9A0D-FED4FF0475B5}" type="pres">
      <dgm:prSet presAssocID="{013283DA-6DFD-4C31-9ED0-98980BAED88F}" presName="linNode" presStyleCnt="0"/>
      <dgm:spPr/>
    </dgm:pt>
    <dgm:pt modelId="{3D1DE028-B535-4C05-B8F8-56DFE311E987}" type="pres">
      <dgm:prSet presAssocID="{013283DA-6DFD-4C31-9ED0-98980BAED88F}" presName="parTx" presStyleLbl="revTx" presStyleIdx="0" presStyleCnt="3">
        <dgm:presLayoutVars>
          <dgm:chMax val="1"/>
          <dgm:bulletEnabled val="1"/>
        </dgm:presLayoutVars>
      </dgm:prSet>
      <dgm:spPr/>
    </dgm:pt>
    <dgm:pt modelId="{AC674EB7-A831-4559-8EEE-5CE9E0A32CD2}" type="pres">
      <dgm:prSet presAssocID="{013283DA-6DFD-4C31-9ED0-98980BAED88F}" presName="bracket" presStyleLbl="parChTrans1D1" presStyleIdx="0" presStyleCnt="3"/>
      <dgm:spPr/>
    </dgm:pt>
    <dgm:pt modelId="{F2954A78-0DB1-4260-BBC6-57DB08640240}" type="pres">
      <dgm:prSet presAssocID="{013283DA-6DFD-4C31-9ED0-98980BAED88F}" presName="spH" presStyleCnt="0"/>
      <dgm:spPr/>
    </dgm:pt>
    <dgm:pt modelId="{5023D1B9-E494-4DC3-AF22-671E7DACE08C}" type="pres">
      <dgm:prSet presAssocID="{013283DA-6DFD-4C31-9ED0-98980BAED88F}" presName="desTx" presStyleLbl="node1" presStyleIdx="0" presStyleCnt="3">
        <dgm:presLayoutVars>
          <dgm:bulletEnabled val="1"/>
        </dgm:presLayoutVars>
      </dgm:prSet>
      <dgm:spPr/>
    </dgm:pt>
    <dgm:pt modelId="{BE6C43F0-3D7E-4954-A995-9E4759FC63DB}" type="pres">
      <dgm:prSet presAssocID="{A4386331-58C3-40FE-85D3-7D4D9AA4227B}" presName="spV" presStyleCnt="0"/>
      <dgm:spPr/>
    </dgm:pt>
    <dgm:pt modelId="{0BBE1AA8-CC08-4038-99FE-33BA290B6193}" type="pres">
      <dgm:prSet presAssocID="{71C63C1E-389F-4E87-9175-2EAFAD40795A}" presName="linNode" presStyleCnt="0"/>
      <dgm:spPr/>
    </dgm:pt>
    <dgm:pt modelId="{7AB8FAA4-F68F-419B-BE70-CB9AD63614A9}" type="pres">
      <dgm:prSet presAssocID="{71C63C1E-389F-4E87-9175-2EAFAD40795A}" presName="parTx" presStyleLbl="revTx" presStyleIdx="1" presStyleCnt="3">
        <dgm:presLayoutVars>
          <dgm:chMax val="1"/>
          <dgm:bulletEnabled val="1"/>
        </dgm:presLayoutVars>
      </dgm:prSet>
      <dgm:spPr/>
    </dgm:pt>
    <dgm:pt modelId="{C8FEA186-2EE2-454C-B659-A2B96065188F}" type="pres">
      <dgm:prSet presAssocID="{71C63C1E-389F-4E87-9175-2EAFAD40795A}" presName="bracket" presStyleLbl="parChTrans1D1" presStyleIdx="1" presStyleCnt="3"/>
      <dgm:spPr/>
    </dgm:pt>
    <dgm:pt modelId="{846B0F12-FF98-4F19-A2A3-AC1BDF8F3B27}" type="pres">
      <dgm:prSet presAssocID="{71C63C1E-389F-4E87-9175-2EAFAD40795A}" presName="spH" presStyleCnt="0"/>
      <dgm:spPr/>
    </dgm:pt>
    <dgm:pt modelId="{A5EE08F5-4C5E-48A3-A28B-79340691B6DA}" type="pres">
      <dgm:prSet presAssocID="{71C63C1E-389F-4E87-9175-2EAFAD40795A}" presName="desTx" presStyleLbl="node1" presStyleIdx="1" presStyleCnt="3">
        <dgm:presLayoutVars>
          <dgm:bulletEnabled val="1"/>
        </dgm:presLayoutVars>
      </dgm:prSet>
      <dgm:spPr/>
    </dgm:pt>
    <dgm:pt modelId="{9ED5E6EA-E215-40E2-9FE2-687624AEF5B2}" type="pres">
      <dgm:prSet presAssocID="{27091D36-0D80-4279-97C0-0533E250CF04}" presName="spV" presStyleCnt="0"/>
      <dgm:spPr/>
    </dgm:pt>
    <dgm:pt modelId="{11932146-8A2D-46F3-BA68-8619E3DC90EA}" type="pres">
      <dgm:prSet presAssocID="{A2C1F5FB-4A2E-4BB1-96FF-0B52509B57B3}" presName="linNode" presStyleCnt="0"/>
      <dgm:spPr/>
    </dgm:pt>
    <dgm:pt modelId="{72867BE1-8DBF-4929-AC12-36B78541AD93}" type="pres">
      <dgm:prSet presAssocID="{A2C1F5FB-4A2E-4BB1-96FF-0B52509B57B3}" presName="parTx" presStyleLbl="revTx" presStyleIdx="2" presStyleCnt="3">
        <dgm:presLayoutVars>
          <dgm:chMax val="1"/>
          <dgm:bulletEnabled val="1"/>
        </dgm:presLayoutVars>
      </dgm:prSet>
      <dgm:spPr/>
    </dgm:pt>
    <dgm:pt modelId="{AA90E30C-7202-449B-BBBC-1308425DE0B7}" type="pres">
      <dgm:prSet presAssocID="{A2C1F5FB-4A2E-4BB1-96FF-0B52509B57B3}" presName="bracket" presStyleLbl="parChTrans1D1" presStyleIdx="2" presStyleCnt="3"/>
      <dgm:spPr/>
    </dgm:pt>
    <dgm:pt modelId="{B1223FEF-1866-4F96-ACF4-396E28587EF5}" type="pres">
      <dgm:prSet presAssocID="{A2C1F5FB-4A2E-4BB1-96FF-0B52509B57B3}" presName="spH" presStyleCnt="0"/>
      <dgm:spPr/>
    </dgm:pt>
    <dgm:pt modelId="{96283EA0-09BA-4234-99C6-66C71E835D29}" type="pres">
      <dgm:prSet presAssocID="{A2C1F5FB-4A2E-4BB1-96FF-0B52509B57B3}" presName="desTx" presStyleLbl="node1" presStyleIdx="2" presStyleCnt="3">
        <dgm:presLayoutVars>
          <dgm:bulletEnabled val="1"/>
        </dgm:presLayoutVars>
      </dgm:prSet>
      <dgm:spPr/>
    </dgm:pt>
  </dgm:ptLst>
  <dgm:cxnLst>
    <dgm:cxn modelId="{50D15A0C-BD04-4C5A-8751-26878F5ABA1B}" srcId="{A2C1F5FB-4A2E-4BB1-96FF-0B52509B57B3}" destId="{F799ABCB-57C1-4F96-AE48-DD4B4AF83065}" srcOrd="0" destOrd="0" parTransId="{0C3AC8F9-4514-4052-A808-CBB29727AC2C}" sibTransId="{3EDA0541-3A75-4649-B540-C59D639A8A8C}"/>
    <dgm:cxn modelId="{C3258B0D-F00E-42E0-A3B1-71502C925F96}" type="presOf" srcId="{013283DA-6DFD-4C31-9ED0-98980BAED88F}" destId="{3D1DE028-B535-4C05-B8F8-56DFE311E987}" srcOrd="0" destOrd="0" presId="urn:diagrams.loki3.com/BracketList"/>
    <dgm:cxn modelId="{9D4A1A18-0240-4319-A968-C09BAE50A0BA}" type="presOf" srcId="{A2C1F5FB-4A2E-4BB1-96FF-0B52509B57B3}" destId="{72867BE1-8DBF-4929-AC12-36B78541AD93}" srcOrd="0" destOrd="0" presId="urn:diagrams.loki3.com/BracketList"/>
    <dgm:cxn modelId="{6B798B21-CE92-42E1-8C9D-268EC333ED04}" srcId="{A2C1F5FB-4A2E-4BB1-96FF-0B52509B57B3}" destId="{AB5966BA-5BE4-4C0F-8577-584FD3B3878E}" srcOrd="1" destOrd="0" parTransId="{465EEB17-BB14-4487-9E9F-DF509C648EAA}" sibTransId="{767FAEA7-4034-45C1-9D1B-DB686A263A02}"/>
    <dgm:cxn modelId="{1A97F422-C151-476D-B608-F5C9CA551705}" type="presOf" srcId="{F799ABCB-57C1-4F96-AE48-DD4B4AF83065}" destId="{96283EA0-09BA-4234-99C6-66C71E835D29}" srcOrd="0" destOrd="0" presId="urn:diagrams.loki3.com/BracketList"/>
    <dgm:cxn modelId="{C8DD8926-723F-41FD-982B-461600DED8A4}" srcId="{013283DA-6DFD-4C31-9ED0-98980BAED88F}" destId="{8BB1DFB0-C728-43FD-B75C-4F65873E2873}" srcOrd="1" destOrd="0" parTransId="{165267C8-8575-45ED-92A0-636D54153656}" sibTransId="{5015F53F-FBB1-4E2F-913B-351883FF3B9C}"/>
    <dgm:cxn modelId="{4E258227-C4E6-4087-B2C4-0E124ECC0988}" type="presOf" srcId="{AB5966BA-5BE4-4C0F-8577-584FD3B3878E}" destId="{96283EA0-09BA-4234-99C6-66C71E835D29}" srcOrd="0" destOrd="1" presId="urn:diagrams.loki3.com/BracketList"/>
    <dgm:cxn modelId="{8AA9FC31-E906-40F8-A5BD-DBC8403B6FB4}" type="presOf" srcId="{20173F1D-B451-42C9-A0DA-52881A6A9EA2}" destId="{5023D1B9-E494-4DC3-AF22-671E7DACE08C}" srcOrd="0" destOrd="0" presId="urn:diagrams.loki3.com/BracketList"/>
    <dgm:cxn modelId="{F22ACF37-1D61-4F1C-AFE8-EE6BE55607B2}" srcId="{8D565A84-015D-4BEE-8630-7C11DFE252BA}" destId="{A2C1F5FB-4A2E-4BB1-96FF-0B52509B57B3}" srcOrd="2" destOrd="0" parTransId="{D65E0A02-FDFF-4EF2-A950-8425210F9B13}" sibTransId="{4FE22586-F3BC-4DB4-8C72-F7E40C75CAB0}"/>
    <dgm:cxn modelId="{4AE13746-736E-4AF8-B562-91360E47C111}" type="presOf" srcId="{71C63C1E-389F-4E87-9175-2EAFAD40795A}" destId="{7AB8FAA4-F68F-419B-BE70-CB9AD63614A9}" srcOrd="0" destOrd="0" presId="urn:diagrams.loki3.com/BracketList"/>
    <dgm:cxn modelId="{78937A6F-C83E-4447-8362-EBF498CC7490}" type="presOf" srcId="{266DB3F1-52AF-4715-A9BD-19AD671C2E55}" destId="{A5EE08F5-4C5E-48A3-A28B-79340691B6DA}" srcOrd="0" destOrd="0" presId="urn:diagrams.loki3.com/BracketList"/>
    <dgm:cxn modelId="{3E26816F-88F1-4BC7-B52C-720F4243AD34}" srcId="{71C63C1E-389F-4E87-9175-2EAFAD40795A}" destId="{4B3231BA-222C-416B-9444-0B5EE45E0A7E}" srcOrd="1" destOrd="0" parTransId="{8C2CC657-51A5-47E6-BCAB-22A2E14E44E1}" sibTransId="{1AA3FAB0-42F6-4160-B816-B4B8F1A130C4}"/>
    <dgm:cxn modelId="{44187798-0E39-4614-AE7D-CB6E676DFB9D}" srcId="{8D565A84-015D-4BEE-8630-7C11DFE252BA}" destId="{71C63C1E-389F-4E87-9175-2EAFAD40795A}" srcOrd="1" destOrd="0" parTransId="{AE08AA57-A2DD-4FE4-8F9C-5C488AC67254}" sibTransId="{27091D36-0D80-4279-97C0-0533E250CF04}"/>
    <dgm:cxn modelId="{75F05A9A-4E5F-49E7-AC67-6D75F1D0E2EB}" type="presOf" srcId="{4B3231BA-222C-416B-9444-0B5EE45E0A7E}" destId="{A5EE08F5-4C5E-48A3-A28B-79340691B6DA}" srcOrd="0" destOrd="1" presId="urn:diagrams.loki3.com/BracketList"/>
    <dgm:cxn modelId="{80D867B0-E238-4BE2-BCBF-410903CBFF32}" srcId="{8D565A84-015D-4BEE-8630-7C11DFE252BA}" destId="{013283DA-6DFD-4C31-9ED0-98980BAED88F}" srcOrd="0" destOrd="0" parTransId="{90ACAE6B-EB32-447D-8642-6D5FA82C888E}" sibTransId="{A4386331-58C3-40FE-85D3-7D4D9AA4227B}"/>
    <dgm:cxn modelId="{780EA7C3-6690-4933-A402-E142F74B40F2}" srcId="{71C63C1E-389F-4E87-9175-2EAFAD40795A}" destId="{266DB3F1-52AF-4715-A9BD-19AD671C2E55}" srcOrd="0" destOrd="0" parTransId="{969C0243-AF30-4920-8D0C-E5812D714CAF}" sibTransId="{B914E057-EAEF-454F-BACF-27FAB579A589}"/>
    <dgm:cxn modelId="{42E0A1EE-DE00-4AFE-9E97-5685DA746FDD}" srcId="{013283DA-6DFD-4C31-9ED0-98980BAED88F}" destId="{20173F1D-B451-42C9-A0DA-52881A6A9EA2}" srcOrd="0" destOrd="0" parTransId="{69F71075-DB7D-41BC-9BE3-485C8914744E}" sibTransId="{B5CAEE60-35CE-4CAB-93C6-A6787D96C3F2}"/>
    <dgm:cxn modelId="{581A31EF-9AF4-4D9A-9C25-10A50028EA66}" type="presOf" srcId="{8BB1DFB0-C728-43FD-B75C-4F65873E2873}" destId="{5023D1B9-E494-4DC3-AF22-671E7DACE08C}" srcOrd="0" destOrd="1" presId="urn:diagrams.loki3.com/BracketList"/>
    <dgm:cxn modelId="{A460E1F6-F7BA-4067-857B-9C3CB1CD700E}" type="presOf" srcId="{8D565A84-015D-4BEE-8630-7C11DFE252BA}" destId="{AF469EAD-6B85-4FB3-8AD4-F1F1441A60A0}" srcOrd="0" destOrd="0" presId="urn:diagrams.loki3.com/BracketList"/>
    <dgm:cxn modelId="{DCF9D1D9-38BB-4358-9346-C68CBA94051E}" type="presParOf" srcId="{AF469EAD-6B85-4FB3-8AD4-F1F1441A60A0}" destId="{849840D4-156C-4D38-9A0D-FED4FF0475B5}" srcOrd="0" destOrd="0" presId="urn:diagrams.loki3.com/BracketList"/>
    <dgm:cxn modelId="{769510A2-87AB-489E-A29D-F2F625539DF0}" type="presParOf" srcId="{849840D4-156C-4D38-9A0D-FED4FF0475B5}" destId="{3D1DE028-B535-4C05-B8F8-56DFE311E987}" srcOrd="0" destOrd="0" presId="urn:diagrams.loki3.com/BracketList"/>
    <dgm:cxn modelId="{D892C139-4B34-4BAF-BDDB-1E7BD221A835}" type="presParOf" srcId="{849840D4-156C-4D38-9A0D-FED4FF0475B5}" destId="{AC674EB7-A831-4559-8EEE-5CE9E0A32CD2}" srcOrd="1" destOrd="0" presId="urn:diagrams.loki3.com/BracketList"/>
    <dgm:cxn modelId="{D65F9C5A-2B1A-427F-992F-44BCE6FAB764}" type="presParOf" srcId="{849840D4-156C-4D38-9A0D-FED4FF0475B5}" destId="{F2954A78-0DB1-4260-BBC6-57DB08640240}" srcOrd="2" destOrd="0" presId="urn:diagrams.loki3.com/BracketList"/>
    <dgm:cxn modelId="{2BCF8C55-1479-461A-BAC1-ACD452A73D3D}" type="presParOf" srcId="{849840D4-156C-4D38-9A0D-FED4FF0475B5}" destId="{5023D1B9-E494-4DC3-AF22-671E7DACE08C}" srcOrd="3" destOrd="0" presId="urn:diagrams.loki3.com/BracketList"/>
    <dgm:cxn modelId="{B21B743A-D650-4458-8677-576E78481823}" type="presParOf" srcId="{AF469EAD-6B85-4FB3-8AD4-F1F1441A60A0}" destId="{BE6C43F0-3D7E-4954-A995-9E4759FC63DB}" srcOrd="1" destOrd="0" presId="urn:diagrams.loki3.com/BracketList"/>
    <dgm:cxn modelId="{D9DEC4CC-56AA-4570-8D14-F8AA366C0E7F}" type="presParOf" srcId="{AF469EAD-6B85-4FB3-8AD4-F1F1441A60A0}" destId="{0BBE1AA8-CC08-4038-99FE-33BA290B6193}" srcOrd="2" destOrd="0" presId="urn:diagrams.loki3.com/BracketList"/>
    <dgm:cxn modelId="{6D8B7AB1-B0CD-4655-9AA9-49D6D1AC9241}" type="presParOf" srcId="{0BBE1AA8-CC08-4038-99FE-33BA290B6193}" destId="{7AB8FAA4-F68F-419B-BE70-CB9AD63614A9}" srcOrd="0" destOrd="0" presId="urn:diagrams.loki3.com/BracketList"/>
    <dgm:cxn modelId="{5CFE1D59-1763-4BE1-8547-FCE51A600A51}" type="presParOf" srcId="{0BBE1AA8-CC08-4038-99FE-33BA290B6193}" destId="{C8FEA186-2EE2-454C-B659-A2B96065188F}" srcOrd="1" destOrd="0" presId="urn:diagrams.loki3.com/BracketList"/>
    <dgm:cxn modelId="{095449AC-FF84-4C92-A3C3-0CC7FD69CAA3}" type="presParOf" srcId="{0BBE1AA8-CC08-4038-99FE-33BA290B6193}" destId="{846B0F12-FF98-4F19-A2A3-AC1BDF8F3B27}" srcOrd="2" destOrd="0" presId="urn:diagrams.loki3.com/BracketList"/>
    <dgm:cxn modelId="{0FA22542-378A-4713-83D0-0445B5C71F27}" type="presParOf" srcId="{0BBE1AA8-CC08-4038-99FE-33BA290B6193}" destId="{A5EE08F5-4C5E-48A3-A28B-79340691B6DA}" srcOrd="3" destOrd="0" presId="urn:diagrams.loki3.com/BracketList"/>
    <dgm:cxn modelId="{0D57C43F-CE1C-42A3-A847-FD1E68EF0B43}" type="presParOf" srcId="{AF469EAD-6B85-4FB3-8AD4-F1F1441A60A0}" destId="{9ED5E6EA-E215-40E2-9FE2-687624AEF5B2}" srcOrd="3" destOrd="0" presId="urn:diagrams.loki3.com/BracketList"/>
    <dgm:cxn modelId="{F7455F01-0293-4AE8-B2D9-FB605C8DFD49}" type="presParOf" srcId="{AF469EAD-6B85-4FB3-8AD4-F1F1441A60A0}" destId="{11932146-8A2D-46F3-BA68-8619E3DC90EA}" srcOrd="4" destOrd="0" presId="urn:diagrams.loki3.com/BracketList"/>
    <dgm:cxn modelId="{97275727-F549-437D-9EB9-D041FA0FEED9}" type="presParOf" srcId="{11932146-8A2D-46F3-BA68-8619E3DC90EA}" destId="{72867BE1-8DBF-4929-AC12-36B78541AD93}" srcOrd="0" destOrd="0" presId="urn:diagrams.loki3.com/BracketList"/>
    <dgm:cxn modelId="{B411D316-FEB1-43E0-BA5A-4175A1D53A6A}" type="presParOf" srcId="{11932146-8A2D-46F3-BA68-8619E3DC90EA}" destId="{AA90E30C-7202-449B-BBBC-1308425DE0B7}" srcOrd="1" destOrd="0" presId="urn:diagrams.loki3.com/BracketList"/>
    <dgm:cxn modelId="{BBDB7A4C-7AB3-4DCC-B9CB-A6123915F0FA}" type="presParOf" srcId="{11932146-8A2D-46F3-BA68-8619E3DC90EA}" destId="{B1223FEF-1866-4F96-ACF4-396E28587EF5}" srcOrd="2" destOrd="0" presId="urn:diagrams.loki3.com/BracketList"/>
    <dgm:cxn modelId="{4442B2CE-9637-44CB-B021-2B185161302B}" type="presParOf" srcId="{11932146-8A2D-46F3-BA68-8619E3DC90EA}" destId="{96283EA0-09BA-4234-99C6-66C71E835D2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DE028-B535-4C05-B8F8-56DFE311E987}">
      <dsp:nvSpPr>
        <dsp:cNvPr id="0" name=""/>
        <dsp:cNvSpPr/>
      </dsp:nvSpPr>
      <dsp:spPr>
        <a:xfrm>
          <a:off x="4199" y="675962"/>
          <a:ext cx="2148047" cy="7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Commission Review</a:t>
          </a:r>
        </a:p>
      </dsp:txBody>
      <dsp:txXfrm>
        <a:off x="4199" y="675962"/>
        <a:ext cx="2148047" cy="725793"/>
      </dsp:txXfrm>
    </dsp:sp>
    <dsp:sp modelId="{AC674EB7-A831-4559-8EEE-5CE9E0A32CD2}">
      <dsp:nvSpPr>
        <dsp:cNvPr id="0" name=""/>
        <dsp:cNvSpPr/>
      </dsp:nvSpPr>
      <dsp:spPr>
        <a:xfrm>
          <a:off x="2152247" y="403790"/>
          <a:ext cx="429609" cy="127013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3D1B9-E494-4DC3-AF22-671E7DACE08C}">
      <dsp:nvSpPr>
        <dsp:cNvPr id="0" name=""/>
        <dsp:cNvSpPr/>
      </dsp:nvSpPr>
      <dsp:spPr>
        <a:xfrm>
          <a:off x="2753700" y="403790"/>
          <a:ext cx="5842689" cy="1270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Sales Incentive Scheme has confirmed and will be effective from 1 July 2023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Service sales scheme will be effective from 1 July 2023</a:t>
          </a:r>
        </a:p>
      </dsp:txBody>
      <dsp:txXfrm>
        <a:off x="2753700" y="403790"/>
        <a:ext cx="5842689" cy="1270139"/>
      </dsp:txXfrm>
    </dsp:sp>
    <dsp:sp modelId="{7AB8FAA4-F68F-419B-BE70-CB9AD63614A9}">
      <dsp:nvSpPr>
        <dsp:cNvPr id="0" name=""/>
        <dsp:cNvSpPr/>
      </dsp:nvSpPr>
      <dsp:spPr>
        <a:xfrm>
          <a:off x="4199" y="2482522"/>
          <a:ext cx="2148047" cy="7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Training Program</a:t>
          </a:r>
        </a:p>
      </dsp:txBody>
      <dsp:txXfrm>
        <a:off x="4199" y="2482522"/>
        <a:ext cx="2148047" cy="725793"/>
      </dsp:txXfrm>
    </dsp:sp>
    <dsp:sp modelId="{C8FEA186-2EE2-454C-B659-A2B96065188F}">
      <dsp:nvSpPr>
        <dsp:cNvPr id="0" name=""/>
        <dsp:cNvSpPr/>
      </dsp:nvSpPr>
      <dsp:spPr>
        <a:xfrm>
          <a:off x="2152247" y="1756729"/>
          <a:ext cx="429609" cy="217738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E08F5-4C5E-48A3-A28B-79340691B6DA}">
      <dsp:nvSpPr>
        <dsp:cNvPr id="0" name=""/>
        <dsp:cNvSpPr/>
      </dsp:nvSpPr>
      <dsp:spPr>
        <a:xfrm>
          <a:off x="2753700" y="1756729"/>
          <a:ext cx="5842689" cy="2177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Designing sales training program to improve salesman’s soft skill in May, conduct Linked-in online training in June - July, f2f training by internal trainer in Q3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/>
            <a:t>Finance team will deliver the internal process training to refresh the internal control points in June</a:t>
          </a:r>
        </a:p>
      </dsp:txBody>
      <dsp:txXfrm>
        <a:off x="2753700" y="1756729"/>
        <a:ext cx="5842689" cy="2177381"/>
      </dsp:txXfrm>
    </dsp:sp>
    <dsp:sp modelId="{72867BE1-8DBF-4929-AC12-36B78541AD93}">
      <dsp:nvSpPr>
        <dsp:cNvPr id="0" name=""/>
        <dsp:cNvSpPr/>
      </dsp:nvSpPr>
      <dsp:spPr>
        <a:xfrm>
          <a:off x="4199" y="4152996"/>
          <a:ext cx="2148047" cy="7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System Update</a:t>
          </a:r>
        </a:p>
      </dsp:txBody>
      <dsp:txXfrm>
        <a:off x="4199" y="4152996"/>
        <a:ext cx="2148047" cy="725793"/>
      </dsp:txXfrm>
    </dsp:sp>
    <dsp:sp modelId="{AA90E30C-7202-449B-BBBC-1308425DE0B7}">
      <dsp:nvSpPr>
        <dsp:cNvPr id="0" name=""/>
        <dsp:cNvSpPr/>
      </dsp:nvSpPr>
      <dsp:spPr>
        <a:xfrm>
          <a:off x="2152247" y="4016910"/>
          <a:ext cx="429609" cy="99796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83EA0-09BA-4234-99C6-66C71E835D29}">
      <dsp:nvSpPr>
        <dsp:cNvPr id="0" name=""/>
        <dsp:cNvSpPr/>
      </dsp:nvSpPr>
      <dsp:spPr>
        <a:xfrm>
          <a:off x="2753700" y="4016910"/>
          <a:ext cx="5842689" cy="997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b="0" kern="1200" dirty="0"/>
            <a:t>IQS upgrading ongoing Q2-Q3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Service Platform software upgrading ongoing target go-live in Q3</a:t>
          </a:r>
        </a:p>
      </dsp:txBody>
      <dsp:txXfrm>
        <a:off x="2753700" y="4016910"/>
        <a:ext cx="5842689" cy="997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F3525-890A-473B-B414-0C6E24E2B59E}" type="datetimeFigureOut">
              <a:rPr lang="en-DK" smtClean="0"/>
              <a:t>01/02/2025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4FDE6-F66F-4247-BF49-042CF599E09F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7984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Sales Events planned in country (Internal sales workshops / or external events)</a:t>
            </a:r>
          </a:p>
          <a:p>
            <a:r>
              <a:rPr lang="en-GB" dirty="0"/>
              <a:t>Other sales projects (IT / Quoting tools etc) updates</a:t>
            </a:r>
          </a:p>
          <a:p>
            <a:r>
              <a:rPr lang="en-GB" dirty="0"/>
              <a:t>Etc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4FDE6-F66F-4247-BF49-042CF599E09F}" type="slidenum">
              <a:rPr lang="en-DK" smtClean="0"/>
              <a:t>32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2458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27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A2CD842-1B05-DF49-A598-6DB66484B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8638" y="0"/>
            <a:ext cx="7853362" cy="6858000"/>
          </a:xfrm>
          <a:custGeom>
            <a:avLst/>
            <a:gdLst>
              <a:gd name="connsiteX0" fmla="*/ 2851427 w 7853362"/>
              <a:gd name="connsiteY0" fmla="*/ 0 h 6858000"/>
              <a:gd name="connsiteX1" fmla="*/ 7853362 w 7853362"/>
              <a:gd name="connsiteY1" fmla="*/ 0 h 6858000"/>
              <a:gd name="connsiteX2" fmla="*/ 7853362 w 7853362"/>
              <a:gd name="connsiteY2" fmla="*/ 6858000 h 6858000"/>
              <a:gd name="connsiteX3" fmla="*/ 0 w 7853362"/>
              <a:gd name="connsiteY3" fmla="*/ 6858000 h 6858000"/>
              <a:gd name="connsiteX4" fmla="*/ 0 w 7853362"/>
              <a:gd name="connsiteY4" fmla="*/ 6855387 h 6858000"/>
              <a:gd name="connsiteX5" fmla="*/ 79164 w 7853362"/>
              <a:gd name="connsiteY5" fmla="*/ 6855387 h 6858000"/>
              <a:gd name="connsiteX6" fmla="*/ 2851427 w 7853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362" h="6858000">
                <a:moveTo>
                  <a:pt x="2851427" y="0"/>
                </a:moveTo>
                <a:lnTo>
                  <a:pt x="7853362" y="0"/>
                </a:lnTo>
                <a:lnTo>
                  <a:pt x="7853362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79164" y="6855387"/>
                </a:lnTo>
                <a:cubicBezTo>
                  <a:pt x="1621068" y="5126865"/>
                  <a:pt x="2570543" y="2813629"/>
                  <a:pt x="285142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D26FD7-ABF3-1A4C-8EE5-459FCA3F3B4C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7EC88B-10BB-9278-02A0-7D95E939B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96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ivider slid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A2CD842-1B05-DF49-A598-6DB66484B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8638" y="0"/>
            <a:ext cx="7853362" cy="6858000"/>
          </a:xfrm>
          <a:custGeom>
            <a:avLst/>
            <a:gdLst>
              <a:gd name="connsiteX0" fmla="*/ 2851427 w 7853362"/>
              <a:gd name="connsiteY0" fmla="*/ 0 h 6858000"/>
              <a:gd name="connsiteX1" fmla="*/ 7853362 w 7853362"/>
              <a:gd name="connsiteY1" fmla="*/ 0 h 6858000"/>
              <a:gd name="connsiteX2" fmla="*/ 7853362 w 7853362"/>
              <a:gd name="connsiteY2" fmla="*/ 6858000 h 6858000"/>
              <a:gd name="connsiteX3" fmla="*/ 0 w 7853362"/>
              <a:gd name="connsiteY3" fmla="*/ 6858000 h 6858000"/>
              <a:gd name="connsiteX4" fmla="*/ 0 w 7853362"/>
              <a:gd name="connsiteY4" fmla="*/ 6855387 h 6858000"/>
              <a:gd name="connsiteX5" fmla="*/ 79164 w 7853362"/>
              <a:gd name="connsiteY5" fmla="*/ 6855387 h 6858000"/>
              <a:gd name="connsiteX6" fmla="*/ 2851427 w 78533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362" h="6858000">
                <a:moveTo>
                  <a:pt x="2851427" y="0"/>
                </a:moveTo>
                <a:lnTo>
                  <a:pt x="7853362" y="0"/>
                </a:lnTo>
                <a:lnTo>
                  <a:pt x="7853362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79164" y="6855387"/>
                </a:lnTo>
                <a:cubicBezTo>
                  <a:pt x="1621068" y="5126865"/>
                  <a:pt x="2570543" y="2813629"/>
                  <a:pt x="285142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D26FD7-ABF3-1A4C-8EE5-459FCA3F3B4C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7EC88B-10BB-9278-02A0-7D95E939B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5D23C6-7993-9048-204C-AC379932F65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291351" y="329406"/>
            <a:ext cx="1576800" cy="61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2pPr>
            <a:lvl3pPr marL="0" indent="0">
              <a:spcBef>
                <a:spcPts val="0"/>
              </a:spcBef>
              <a:buNone/>
              <a:defRPr sz="100"/>
            </a:lvl3pPr>
            <a:lvl4pPr marL="0" indent="0">
              <a:spcBef>
                <a:spcPts val="0"/>
              </a:spcBef>
              <a:buNone/>
              <a:defRPr sz="100"/>
            </a:lvl4pPr>
            <a:lvl5pPr marL="0" indent="0">
              <a:spcBef>
                <a:spcPts val="0"/>
              </a:spcBef>
              <a:buNone/>
              <a:defRPr sz="1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0D4EB98-4D21-04A6-3E82-81F85342C5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280399" y="4179600"/>
            <a:ext cx="2761200" cy="26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0"/>
            </a:lvl2pPr>
            <a:lvl3pPr marL="0" indent="0">
              <a:spcBef>
                <a:spcPts val="0"/>
              </a:spcBef>
              <a:buNone/>
              <a:defRPr sz="100"/>
            </a:lvl3pPr>
            <a:lvl4pPr marL="0" indent="0">
              <a:spcBef>
                <a:spcPts val="0"/>
              </a:spcBef>
              <a:buNone/>
              <a:defRPr sz="100"/>
            </a:lvl4pPr>
            <a:lvl5pPr marL="0" indent="0">
              <a:spcBef>
                <a:spcPts val="0"/>
              </a:spcBef>
              <a:buNone/>
              <a:defRPr sz="100"/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11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Chub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41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Innov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96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Fi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F9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9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Securi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39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ES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1DB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59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Peop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30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-Vision+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E48A9D7-E146-BD4A-A6E3-C748E9F45DE7}"/>
              </a:ext>
            </a:extLst>
          </p:cNvPr>
          <p:cNvSpPr/>
          <p:nvPr userDrawn="1"/>
        </p:nvSpPr>
        <p:spPr>
          <a:xfrm>
            <a:off x="3441700" y="0"/>
            <a:ext cx="8750300" cy="6858000"/>
          </a:xfrm>
          <a:custGeom>
            <a:avLst/>
            <a:gdLst>
              <a:gd name="connsiteX0" fmla="*/ 3748365 w 8750300"/>
              <a:gd name="connsiteY0" fmla="*/ 0 h 6858000"/>
              <a:gd name="connsiteX1" fmla="*/ 8750300 w 8750300"/>
              <a:gd name="connsiteY1" fmla="*/ 0 h 6858000"/>
              <a:gd name="connsiteX2" fmla="*/ 8750300 w 8750300"/>
              <a:gd name="connsiteY2" fmla="*/ 6858000 h 6858000"/>
              <a:gd name="connsiteX3" fmla="*/ 0 w 8750300"/>
              <a:gd name="connsiteY3" fmla="*/ 6858000 h 6858000"/>
              <a:gd name="connsiteX4" fmla="*/ 0 w 8750300"/>
              <a:gd name="connsiteY4" fmla="*/ 6855387 h 6858000"/>
              <a:gd name="connsiteX5" fmla="*/ 976102 w 8750300"/>
              <a:gd name="connsiteY5" fmla="*/ 6855387 h 6858000"/>
              <a:gd name="connsiteX6" fmla="*/ 3748365 w 87503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0" h="685800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58B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2693162"/>
            <a:ext cx="5545138" cy="1037590"/>
          </a:xfrm>
        </p:spPr>
        <p:txBody>
          <a:bodyPr anchor="b" anchorCtr="0"/>
          <a:lstStyle>
            <a:lvl1pPr>
              <a:defRPr sz="380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785CB7-B285-C944-B281-1C2C161F5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6BFFE8-E2DF-CE48-BBA3-782073E7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2670"/>
          <a:stretch>
            <a:fillRect/>
          </a:stretch>
        </p:blipFill>
        <p:spPr>
          <a:xfrm>
            <a:off x="8280399" y="4178300"/>
            <a:ext cx="2761615" cy="2679700"/>
          </a:xfrm>
          <a:custGeom>
            <a:avLst/>
            <a:gdLst>
              <a:gd name="connsiteX0" fmla="*/ 0 w 2761615"/>
              <a:gd name="connsiteY0" fmla="*/ 0 h 2679700"/>
              <a:gd name="connsiteX1" fmla="*/ 2761615 w 2761615"/>
              <a:gd name="connsiteY1" fmla="*/ 0 h 2679700"/>
              <a:gd name="connsiteX2" fmla="*/ 2761615 w 2761615"/>
              <a:gd name="connsiteY2" fmla="*/ 2679700 h 2679700"/>
              <a:gd name="connsiteX3" fmla="*/ 0 w 2761615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615" h="267970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0D9BB-A493-4141-9BAF-DE2995182440}"/>
              </a:ext>
            </a:extLst>
          </p:cNvPr>
          <p:cNvCxnSpPr/>
          <p:nvPr userDrawn="1"/>
        </p:nvCxnSpPr>
        <p:spPr>
          <a:xfrm>
            <a:off x="620094" y="3895563"/>
            <a:ext cx="345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F7D175-ACDC-5D97-63F8-CB912C08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641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B1E-E464-F5BE-9EED-9BD3197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2" y="1409699"/>
            <a:ext cx="5148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E7B15-1AED-F9E3-2247-982925817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774" y="1409701"/>
            <a:ext cx="5148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973B-6696-F5AE-249F-5B803AD1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64ED69-6198-B84B-9496-091318697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5115339"/>
            <a:ext cx="10927258" cy="755235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1"/>
            <a:r>
              <a:rPr lang="en-US"/>
              <a:t>Click to add master text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277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B1E-E464-F5BE-9EED-9BD31979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F429-9C67-C9AD-CBE8-36E278D46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352" y="1409699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973B-6696-F5AE-249F-5B803AD1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64ED69-6198-B84B-9496-091318697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5115339"/>
            <a:ext cx="10927258" cy="755235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1"/>
            <a:r>
              <a:rPr lang="en-US"/>
              <a:t>Click to add master text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master text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64E760-83DC-F441-8F32-E70A0D4F69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90040" y="1412776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3381D5-90FA-5347-9058-012A42C930D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8728" y="1412776"/>
            <a:ext cx="3420000" cy="3639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09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9DE1F-13ED-C433-E393-2F16097C70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1352" y="1760936"/>
            <a:ext cx="5181600" cy="4109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05B8BF-D966-53F2-E21D-202C5F37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0" y="1760936"/>
            <a:ext cx="5181600" cy="4109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D3782-749E-3D18-CEA1-C2F6A02E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3" y="1209994"/>
            <a:ext cx="5181600" cy="48577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0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83C6E-3407-0FA3-A16D-23C4DCF3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899" y="1209994"/>
            <a:ext cx="5181601" cy="48577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0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829C5-6FBE-395E-FD29-2EC280CD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44070-F48D-69A3-7C84-CEA108A8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40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8877-2720-4F63-8769-91D255BB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EB12-2D35-C6A4-C929-8AAE188C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7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D898-942E-4091-667F-13F1D741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3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240745-1C83-DD5B-E076-A63DC6D1F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16" t="20767" b="20223"/>
          <a:stretch/>
        </p:blipFill>
        <p:spPr>
          <a:xfrm>
            <a:off x="0" y="0"/>
            <a:ext cx="9507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45543-C494-6DE2-F986-7BCF3FBC3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8301" y="2450753"/>
            <a:ext cx="8277225" cy="191804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A4AB6-2D72-11BA-21EC-76ABFF5E3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302" y="4605071"/>
            <a:ext cx="3762375" cy="705909"/>
          </a:xfrm>
        </p:spPr>
        <p:txBody>
          <a:bodyPr/>
          <a:lstStyle>
            <a:lvl1pPr marL="0" indent="0" algn="l">
              <a:buNone/>
              <a:defRPr sz="1100" cap="all" spc="7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12C672-30C7-7C0C-30E4-3D3E165DE9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71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09700"/>
            <a:ext cx="10909300" cy="5066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10909298" cy="4180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10909298" cy="4180885"/>
          </a:xfrm>
        </p:spPr>
        <p:txBody>
          <a:bodyPr numCol="3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FF3DB1D-13DA-DB40-8A89-C8EAB61D0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5763" y="0"/>
            <a:ext cx="6726237" cy="6858000"/>
          </a:xfrm>
          <a:custGeom>
            <a:avLst/>
            <a:gdLst>
              <a:gd name="connsiteX0" fmla="*/ 1026546 w 6726237"/>
              <a:gd name="connsiteY0" fmla="*/ 0 h 6858000"/>
              <a:gd name="connsiteX1" fmla="*/ 6726237 w 6726237"/>
              <a:gd name="connsiteY1" fmla="*/ 0 h 6858000"/>
              <a:gd name="connsiteX2" fmla="*/ 6726237 w 6726237"/>
              <a:gd name="connsiteY2" fmla="*/ 6858000 h 6858000"/>
              <a:gd name="connsiteX3" fmla="*/ 0 w 6726237"/>
              <a:gd name="connsiteY3" fmla="*/ 6858000 h 6858000"/>
              <a:gd name="connsiteX4" fmla="*/ 0 w 6726237"/>
              <a:gd name="connsiteY4" fmla="*/ 6856667 h 6858000"/>
              <a:gd name="connsiteX5" fmla="*/ 3202517 w 6726237"/>
              <a:gd name="connsiteY5" fmla="*/ 6856667 h 6858000"/>
              <a:gd name="connsiteX6" fmla="*/ 1026546 w 672623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6237" h="6858000">
                <a:moveTo>
                  <a:pt x="1026546" y="0"/>
                </a:moveTo>
                <a:lnTo>
                  <a:pt x="6726237" y="0"/>
                </a:lnTo>
                <a:lnTo>
                  <a:pt x="6726237" y="6858000"/>
                </a:lnTo>
                <a:lnTo>
                  <a:pt x="0" y="6858000"/>
                </a:lnTo>
                <a:lnTo>
                  <a:pt x="0" y="6856667"/>
                </a:lnTo>
                <a:lnTo>
                  <a:pt x="3202517" y="6856667"/>
                </a:lnTo>
                <a:cubicBezTo>
                  <a:pt x="1889153" y="5094986"/>
                  <a:pt x="1132032" y="2771966"/>
                  <a:pt x="102654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3"/>
            <a:ext cx="5362574" cy="4180885"/>
          </a:xfrm>
        </p:spPr>
        <p:txBody>
          <a:bodyPr numCol="1" spcCol="180000"/>
          <a:lstStyle>
            <a:lvl3pPr>
              <a:spcBef>
                <a:spcPts val="11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63F-B419-7839-8CA1-BD3AC89E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CF4-76FE-C3C8-E84A-2E7E19E3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700212"/>
            <a:ext cx="3514723" cy="4147431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0C3E-B9F0-6690-E117-A1FBFCE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idlines" hidden="1">
            <a:extLst>
              <a:ext uri="{FF2B5EF4-FFF2-40B4-BE49-F238E27FC236}">
                <a16:creationId xmlns:a16="http://schemas.microsoft.com/office/drawing/2014/main" id="{75712DD0-BBF6-2162-FF84-97F053C1BEC2}"/>
              </a:ext>
            </a:extLst>
          </p:cNvPr>
          <p:cNvGrpSpPr/>
          <p:nvPr userDrawn="1"/>
        </p:nvGrpSpPr>
        <p:grpSpPr>
          <a:xfrm>
            <a:off x="-1" y="-176609"/>
            <a:ext cx="12192039" cy="113077"/>
            <a:chOff x="-1" y="-176609"/>
            <a:chExt cx="12192039" cy="1130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774935-F24F-DB41-CB84-B5C4F415196D}"/>
                </a:ext>
              </a:extLst>
            </p:cNvPr>
            <p:cNvSpPr/>
            <p:nvPr userDrawn="1"/>
          </p:nvSpPr>
          <p:spPr>
            <a:xfrm flipV="1">
              <a:off x="4157815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2A7A23-9066-9A2F-12BA-64219710B808}"/>
                </a:ext>
              </a:extLst>
            </p:cNvPr>
            <p:cNvSpPr/>
            <p:nvPr userDrawn="1"/>
          </p:nvSpPr>
          <p:spPr>
            <a:xfrm flipV="1">
              <a:off x="7854231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EC9EA-CC50-93FD-E35C-9039E6BF63FA}"/>
                </a:ext>
              </a:extLst>
            </p:cNvPr>
            <p:cNvSpPr/>
            <p:nvPr userDrawn="1"/>
          </p:nvSpPr>
          <p:spPr>
            <a:xfrm flipV="1">
              <a:off x="3233711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5253B-C8B9-B213-0549-C2CABE83767A}"/>
                </a:ext>
              </a:extLst>
            </p:cNvPr>
            <p:cNvSpPr/>
            <p:nvPr userDrawn="1"/>
          </p:nvSpPr>
          <p:spPr>
            <a:xfrm flipV="1">
              <a:off x="2309607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53E685-AFB0-3808-02C0-41443FB78C4F}"/>
                </a:ext>
              </a:extLst>
            </p:cNvPr>
            <p:cNvSpPr/>
            <p:nvPr userDrawn="1"/>
          </p:nvSpPr>
          <p:spPr>
            <a:xfrm flipV="1">
              <a:off x="138550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39E96B-AA98-8740-AD85-F44E2A1506CA}"/>
                </a:ext>
              </a:extLst>
            </p:cNvPr>
            <p:cNvSpPr/>
            <p:nvPr userDrawn="1"/>
          </p:nvSpPr>
          <p:spPr>
            <a:xfrm flipV="1">
              <a:off x="-1" y="-174106"/>
              <a:ext cx="6413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35EF18-40B9-9508-592E-825ACDB0B0E2}"/>
                </a:ext>
              </a:extLst>
            </p:cNvPr>
            <p:cNvSpPr/>
            <p:nvPr userDrawn="1"/>
          </p:nvSpPr>
          <p:spPr>
            <a:xfrm flipV="1">
              <a:off x="5081919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F907C7-C78D-3E5D-9D4C-B25DC042006E}"/>
                </a:ext>
              </a:extLst>
            </p:cNvPr>
            <p:cNvSpPr/>
            <p:nvPr userDrawn="1"/>
          </p:nvSpPr>
          <p:spPr>
            <a:xfrm flipV="1">
              <a:off x="600602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F38D4F-DEA9-83FD-CC53-E7CDFD726285}"/>
                </a:ext>
              </a:extLst>
            </p:cNvPr>
            <p:cNvSpPr/>
            <p:nvPr userDrawn="1"/>
          </p:nvSpPr>
          <p:spPr>
            <a:xfrm flipV="1">
              <a:off x="6930127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AFE754-46E1-3D64-8D7D-FDFADE6C600C}"/>
                </a:ext>
              </a:extLst>
            </p:cNvPr>
            <p:cNvSpPr/>
            <p:nvPr userDrawn="1"/>
          </p:nvSpPr>
          <p:spPr>
            <a:xfrm flipV="1">
              <a:off x="8778335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90E372-E36D-0D7B-A3EF-779A78A71F8F}"/>
                </a:ext>
              </a:extLst>
            </p:cNvPr>
            <p:cNvSpPr/>
            <p:nvPr userDrawn="1"/>
          </p:nvSpPr>
          <p:spPr>
            <a:xfrm flipV="1">
              <a:off x="9702439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77D9C-E3A1-CA8B-4D2E-2D9B083A5095}"/>
                </a:ext>
              </a:extLst>
            </p:cNvPr>
            <p:cNvSpPr/>
            <p:nvPr userDrawn="1"/>
          </p:nvSpPr>
          <p:spPr>
            <a:xfrm flipV="1">
              <a:off x="10626543" y="-176609"/>
              <a:ext cx="179953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A81F11-1656-D5A3-5479-A9B8032D2617}"/>
                </a:ext>
              </a:extLst>
            </p:cNvPr>
            <p:cNvSpPr/>
            <p:nvPr userDrawn="1"/>
          </p:nvSpPr>
          <p:spPr>
            <a:xfrm flipV="1">
              <a:off x="11550650" y="-176609"/>
              <a:ext cx="641388" cy="1105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668E0AB0-194F-73A3-1EAB-3AA898FC2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49715" b="39212"/>
          <a:stretch/>
        </p:blipFill>
        <p:spPr>
          <a:xfrm>
            <a:off x="-1" y="4516433"/>
            <a:ext cx="1740566" cy="23415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58F7F-EA99-BFEA-0CFD-2C65294D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6992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725E6-0AD0-F8C2-0848-43E86E252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2" y="1711353"/>
            <a:ext cx="10909298" cy="41697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B73A-9082-6DB0-F00E-EBEA97D4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921532"/>
            <a:ext cx="2743200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D62C7ED-EA11-4660-8D83-4EDD8630AB5A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3420-8F4F-73C2-7C21-BE3DA3136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1352" y="6921532"/>
            <a:ext cx="2039585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0" cap="none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068C-F84C-EC00-DD75-0749498A3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076" y="6476208"/>
            <a:ext cx="245268" cy="177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cap="none" baseline="0">
                <a:solidFill>
                  <a:schemeClr val="accent4"/>
                </a:solidFill>
                <a:latin typeface="+mn-lt"/>
              </a:defRPr>
            </a:lvl1pPr>
          </a:lstStyle>
          <a:p>
            <a:fld id="{BE375096-6367-4A46-9B35-1C341654C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A67BE01-0F1C-3000-08D0-5FD554030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t="83194" r="28994"/>
          <a:stretch/>
        </p:blipFill>
        <p:spPr>
          <a:xfrm>
            <a:off x="6782225" y="-2504"/>
            <a:ext cx="5409813" cy="142490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47C0F63-D5C6-D45B-F435-BE7135722E0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91040" y="329406"/>
            <a:ext cx="1577111" cy="6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41338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8113" indent="-1381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1463" indent="-1238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●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04">
          <p15:clr>
            <a:srgbClr val="F26B43"/>
          </p15:clr>
        </p15:guide>
        <p15:guide id="4" pos="7276">
          <p15:clr>
            <a:srgbClr val="F26B43"/>
          </p15:clr>
        </p15:guide>
        <p15:guide id="5" pos="6807">
          <p15:clr>
            <a:srgbClr val="F26B43"/>
          </p15:clr>
        </p15:guide>
        <p15:guide id="6" pos="6693">
          <p15:clr>
            <a:srgbClr val="F26B43"/>
          </p15:clr>
        </p15:guide>
        <p15:guide id="7" pos="6227">
          <p15:clr>
            <a:srgbClr val="F26B43"/>
          </p15:clr>
        </p15:guide>
        <p15:guide id="8" pos="6113">
          <p15:clr>
            <a:srgbClr val="F26B43"/>
          </p15:clr>
        </p15:guide>
        <p15:guide id="9" pos="5643">
          <p15:clr>
            <a:srgbClr val="F26B43"/>
          </p15:clr>
        </p15:guide>
        <p15:guide id="10" pos="5528">
          <p15:clr>
            <a:srgbClr val="F26B43"/>
          </p15:clr>
        </p15:guide>
        <p15:guide id="11" pos="5061">
          <p15:clr>
            <a:srgbClr val="F26B43"/>
          </p15:clr>
        </p15:guide>
        <p15:guide id="12" pos="4946">
          <p15:clr>
            <a:srgbClr val="F26B43"/>
          </p15:clr>
        </p15:guide>
        <p15:guide id="13" pos="4479">
          <p15:clr>
            <a:srgbClr val="F26B43"/>
          </p15:clr>
        </p15:guide>
        <p15:guide id="14" pos="4365">
          <p15:clr>
            <a:srgbClr val="F26B43"/>
          </p15:clr>
        </p15:guide>
        <p15:guide id="15" pos="3897">
          <p15:clr>
            <a:srgbClr val="F26B43"/>
          </p15:clr>
        </p15:guide>
        <p15:guide id="16" pos="3782">
          <p15:clr>
            <a:srgbClr val="F26B43"/>
          </p15:clr>
        </p15:guide>
        <p15:guide id="17" pos="3315">
          <p15:clr>
            <a:srgbClr val="F26B43"/>
          </p15:clr>
        </p15:guide>
        <p15:guide id="18" pos="3201">
          <p15:clr>
            <a:srgbClr val="F26B43"/>
          </p15:clr>
        </p15:guide>
        <p15:guide id="19" pos="2733">
          <p15:clr>
            <a:srgbClr val="F26B43"/>
          </p15:clr>
        </p15:guide>
        <p15:guide id="20" pos="2618">
          <p15:clr>
            <a:srgbClr val="F26B43"/>
          </p15:clr>
        </p15:guide>
        <p15:guide id="21" pos="2036">
          <p15:clr>
            <a:srgbClr val="F26B43"/>
          </p15:clr>
        </p15:guide>
        <p15:guide id="22" pos="2151">
          <p15:clr>
            <a:srgbClr val="F26B43"/>
          </p15:clr>
        </p15:guide>
        <p15:guide id="23" pos="1568">
          <p15:clr>
            <a:srgbClr val="F26B43"/>
          </p15:clr>
        </p15:guide>
        <p15:guide id="24" pos="1454">
          <p15:clr>
            <a:srgbClr val="F26B43"/>
          </p15:clr>
        </p15:guide>
        <p15:guide id="25" pos="986">
          <p15:clr>
            <a:srgbClr val="F26B43"/>
          </p15:clr>
        </p15:guide>
        <p15:guide id="26" pos="872">
          <p15:clr>
            <a:srgbClr val="F26B43"/>
          </p15:clr>
        </p15:guide>
        <p15:guide id="27" orient="horz" pos="210">
          <p15:clr>
            <a:srgbClr val="F26B43"/>
          </p15:clr>
        </p15:guide>
        <p15:guide id="28" orient="horz" pos="448">
          <p15:clr>
            <a:srgbClr val="F26B43"/>
          </p15:clr>
        </p15:guide>
        <p15:guide id="29" orient="horz" pos="888">
          <p15:clr>
            <a:srgbClr val="F26B43"/>
          </p15:clr>
        </p15:guide>
        <p15:guide id="30" orient="horz" pos="4173">
          <p15:clr>
            <a:srgbClr val="F26B43"/>
          </p15:clr>
        </p15:guide>
        <p15:guide id="31" orient="horz" pos="3698">
          <p15:clr>
            <a:srgbClr val="F26B43"/>
          </p15:clr>
        </p15:guide>
        <p15:guide id="32" orient="horz" pos="595">
          <p15:clr>
            <a:srgbClr val="F26B43"/>
          </p15:clr>
        </p15:guide>
        <p15:guide id="33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4F-3B65-4953-A5B0-099DE3C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MSR</a:t>
            </a:r>
            <a:r>
              <a:rPr lang="en-DK"/>
              <a:t>: China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58227-C947-43AB-A476-6CA7031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CC9DD-20D3-4FB5-8AFD-A10EC58AA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FCST </a:t>
            </a:r>
            <a:r>
              <a:rPr lang="en-US" altLang="zh-CN" dirty="0"/>
              <a:t>7</a:t>
            </a:r>
            <a:r>
              <a:rPr lang="en-DK" dirty="0"/>
              <a:t> + </a:t>
            </a:r>
            <a:r>
              <a:rPr lang="en-US" altLang="zh-CN" dirty="0"/>
              <a:t>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0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C144D-D2C9-C6A6-A382-B3D74560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8375-8577-E074-CFC9-2DB17016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7A9CF1-5621-1E7F-D356-610BCD0B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46584-5254-5020-A46C-8403C0C7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38162"/>
            <a:ext cx="108966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8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6E83-71C4-154C-3DFD-221AB900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88EF2-105E-FA5B-4608-44AE816C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E2A216-FAF7-0942-13BE-38058A86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EEF03-4249-BF92-D7B9-9DF2F8E1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28637"/>
            <a:ext cx="111252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BCEAE-535A-0D10-1A2A-6985156E0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991D1-CBFC-4516-6EA3-DCC0A17A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BEF727-AA12-768B-851A-301F3612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17C93-0345-E68A-5906-A657E72B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509587"/>
            <a:ext cx="107537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0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8C63A-F453-0EE7-A256-265A6876C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1235B-B82F-20A3-57C0-BAE56AB1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FA2544D-0E26-0BE3-BCD4-9D50ADD9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8B67D-B2C8-B771-37AF-9EF88236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50" y="203992"/>
            <a:ext cx="10550298" cy="60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3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05C22-63F5-17EB-2131-D31EDE65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DEF57-BEFA-257C-5843-DCF538A3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402AD8-ABC7-2069-8624-955283DD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17830-02F5-F332-B2B8-FAD2033C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557212"/>
            <a:ext cx="107537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339D-FB7F-329B-C792-0351E8697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B17A2-C0CB-9C4D-F487-C5B20031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2CCD37-5DCE-1AD2-70DB-E2A3DCB0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FB515-ACDB-A4FB-EC3D-8B8FB814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D95FD-AA19-062F-CC7A-3A2BCC60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20D6BD-BB93-4493-F099-B293AA3D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53223-84DC-9B6C-9957-9860A0F6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50257-7343-DC9C-BED8-3CEBDD16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981DF2-D860-B317-C604-66B87602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CC5F2-5B78-8213-E5BA-2B4A1AF2B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C1DFE-7D65-26F7-C571-F194920E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F7DEEB3-8D80-FA9A-0B96-1213F165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3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CEFA8-3D3A-3C92-9C03-E3C2B5A58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3A449-75A9-3693-C611-996B9F7E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F45B90-6DF7-45C1-0AF5-63FCE901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CAA839-9660-6752-677C-A44F93D9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ECFDF-4891-A115-B6E3-1E51DE6F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71500"/>
            <a:ext cx="104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4F-3B65-4953-A5B0-099DE3C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Performance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58227-C947-43AB-A476-6CA7031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BEF4B7-687F-4DCE-B232-6260705D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9900"/>
                </a:solidFill>
              </a:rPr>
              <a:t>Jul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YTD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Full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3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C0FE-F3D9-4821-B2E3-34843B3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379562"/>
          </a:xfrm>
        </p:spPr>
        <p:txBody>
          <a:bodyPr/>
          <a:lstStyle/>
          <a:p>
            <a:r>
              <a:rPr lang="en-DK" dirty="0">
                <a:latin typeface="Calibri" panose="020F0502020204030204" pitchFamily="34" charset="0"/>
                <a:cs typeface="Calibri" panose="020F0502020204030204" pitchFamily="34" charset="0"/>
              </a:rPr>
              <a:t>Regional bridge for </a:t>
            </a:r>
            <a:r>
              <a:rPr lang="en-US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</a:t>
            </a:r>
            <a:endParaRPr lang="en-DK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CA4E1-8909-4EA3-A92D-B65717FFFCCB}"/>
              </a:ext>
            </a:extLst>
          </p:cNvPr>
          <p:cNvSpPr txBox="1"/>
          <p:nvPr/>
        </p:nvSpPr>
        <p:spPr>
          <a:xfrm>
            <a:off x="641350" y="651007"/>
            <a:ext cx="6009616" cy="379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DK" sz="1100" dirty="0"/>
              <a:t>Performance Vs. FCST for </a:t>
            </a:r>
            <a:r>
              <a:rPr lang="en-US" sz="1100" dirty="0"/>
              <a:t>Jul</a:t>
            </a:r>
            <a:r>
              <a:rPr lang="en-DK" sz="1100" dirty="0"/>
              <a:t> by LOB</a:t>
            </a:r>
            <a:endParaRPr lang="en-US" sz="1100" dirty="0" err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7A23D4-B727-A517-E390-20A0E8690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48726"/>
              </p:ext>
            </p:extLst>
          </p:nvPr>
        </p:nvGraphicFramePr>
        <p:xfrm>
          <a:off x="641349" y="1266811"/>
          <a:ext cx="10909302" cy="1138021"/>
        </p:xfrm>
        <a:graphic>
          <a:graphicData uri="http://schemas.openxmlformats.org/drawingml/2006/table">
            <a:tbl>
              <a:tblPr/>
              <a:tblGrid>
                <a:gridCol w="981052">
                  <a:extLst>
                    <a:ext uri="{9D8B030D-6E8A-4147-A177-3AD203B41FA5}">
                      <a16:colId xmlns:a16="http://schemas.microsoft.com/office/drawing/2014/main" val="1604897339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3777837020"/>
                    </a:ext>
                  </a:extLst>
                </a:gridCol>
                <a:gridCol w="519958">
                  <a:extLst>
                    <a:ext uri="{9D8B030D-6E8A-4147-A177-3AD203B41FA5}">
                      <a16:colId xmlns:a16="http://schemas.microsoft.com/office/drawing/2014/main" val="3761484626"/>
                    </a:ext>
                  </a:extLst>
                </a:gridCol>
                <a:gridCol w="618063">
                  <a:extLst>
                    <a:ext uri="{9D8B030D-6E8A-4147-A177-3AD203B41FA5}">
                      <a16:colId xmlns:a16="http://schemas.microsoft.com/office/drawing/2014/main" val="1922709042"/>
                    </a:ext>
                  </a:extLst>
                </a:gridCol>
                <a:gridCol w="716168">
                  <a:extLst>
                    <a:ext uri="{9D8B030D-6E8A-4147-A177-3AD203B41FA5}">
                      <a16:colId xmlns:a16="http://schemas.microsoft.com/office/drawing/2014/main" val="2651673249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1084879892"/>
                    </a:ext>
                  </a:extLst>
                </a:gridCol>
                <a:gridCol w="804463">
                  <a:extLst>
                    <a:ext uri="{9D8B030D-6E8A-4147-A177-3AD203B41FA5}">
                      <a16:colId xmlns:a16="http://schemas.microsoft.com/office/drawing/2014/main" val="777075392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4205869847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2245741331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4099447649"/>
                    </a:ext>
                  </a:extLst>
                </a:gridCol>
              </a:tblGrid>
              <a:tr h="14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Entity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LOB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Differnce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assessment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Bridge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58663"/>
                  </a:ext>
                </a:extLst>
              </a:tr>
              <a:tr h="569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5,110 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12,888 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7,778 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6.8m Jockey club bidding loss, 1.5m Key projects delay to H2:  (0.4 Hang Lung, 0.2m Rolex ups, 0.2m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Aptiv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0.1m Cognizant, 0.1m STELLANTIS, 0.1m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Xiangya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Hospital, 0.3m GMC project). 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95349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year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12,254 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22,094 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9,840 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region roll up P8 LE: 9,079, gap 3,175 have potential pipeline opportunity.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12,254 should be P1-P7 actual plus P8-P12 66FCST. Weak pipeline due to economic recovery slower than expectation.</a:t>
                      </a:r>
                    </a:p>
                  </a:txBody>
                  <a:tcPr marL="4905" marR="4905" marT="4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239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73D34F-E7DF-D99D-93BE-A69016EC7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42458"/>
              </p:ext>
            </p:extLst>
          </p:nvPr>
        </p:nvGraphicFramePr>
        <p:xfrm>
          <a:off x="641349" y="2893658"/>
          <a:ext cx="10909302" cy="569011"/>
        </p:xfrm>
        <a:graphic>
          <a:graphicData uri="http://schemas.openxmlformats.org/drawingml/2006/table">
            <a:tbl>
              <a:tblPr/>
              <a:tblGrid>
                <a:gridCol w="981052">
                  <a:extLst>
                    <a:ext uri="{9D8B030D-6E8A-4147-A177-3AD203B41FA5}">
                      <a16:colId xmlns:a16="http://schemas.microsoft.com/office/drawing/2014/main" val="67547128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606375485"/>
                    </a:ext>
                  </a:extLst>
                </a:gridCol>
                <a:gridCol w="519958">
                  <a:extLst>
                    <a:ext uri="{9D8B030D-6E8A-4147-A177-3AD203B41FA5}">
                      <a16:colId xmlns:a16="http://schemas.microsoft.com/office/drawing/2014/main" val="3704284014"/>
                    </a:ext>
                  </a:extLst>
                </a:gridCol>
                <a:gridCol w="618063">
                  <a:extLst>
                    <a:ext uri="{9D8B030D-6E8A-4147-A177-3AD203B41FA5}">
                      <a16:colId xmlns:a16="http://schemas.microsoft.com/office/drawing/2014/main" val="2667773518"/>
                    </a:ext>
                  </a:extLst>
                </a:gridCol>
                <a:gridCol w="716168">
                  <a:extLst>
                    <a:ext uri="{9D8B030D-6E8A-4147-A177-3AD203B41FA5}">
                      <a16:colId xmlns:a16="http://schemas.microsoft.com/office/drawing/2014/main" val="887660289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2243150703"/>
                    </a:ext>
                  </a:extLst>
                </a:gridCol>
                <a:gridCol w="804463">
                  <a:extLst>
                    <a:ext uri="{9D8B030D-6E8A-4147-A177-3AD203B41FA5}">
                      <a16:colId xmlns:a16="http://schemas.microsoft.com/office/drawing/2014/main" val="1322984229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91438371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1577448861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3860023231"/>
                    </a:ext>
                  </a:extLst>
                </a:gridCol>
              </a:tblGrid>
              <a:tr h="14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Entity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LOB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Differnce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assessment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Bridge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93202"/>
                  </a:ext>
                </a:extLst>
              </a:tr>
              <a:tr h="14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and Charge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444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463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19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 almost flat. VPY has 137% YOY increase.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74657"/>
                  </a:ext>
                </a:extLst>
              </a:tr>
              <a:tr h="284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and Charge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year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891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794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97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 97K opportunity.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VPY increase 232%.  Strong push forward on D&amp;C in 2023 (e.g. commission inspiration).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65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58DF70-E917-9DB1-DDC9-CB7918A53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9794"/>
              </p:ext>
            </p:extLst>
          </p:nvPr>
        </p:nvGraphicFramePr>
        <p:xfrm>
          <a:off x="641349" y="3951495"/>
          <a:ext cx="10909302" cy="711264"/>
        </p:xfrm>
        <a:graphic>
          <a:graphicData uri="http://schemas.openxmlformats.org/drawingml/2006/table">
            <a:tbl>
              <a:tblPr/>
              <a:tblGrid>
                <a:gridCol w="981052">
                  <a:extLst>
                    <a:ext uri="{9D8B030D-6E8A-4147-A177-3AD203B41FA5}">
                      <a16:colId xmlns:a16="http://schemas.microsoft.com/office/drawing/2014/main" val="2722979390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3726881550"/>
                    </a:ext>
                  </a:extLst>
                </a:gridCol>
                <a:gridCol w="519958">
                  <a:extLst>
                    <a:ext uri="{9D8B030D-6E8A-4147-A177-3AD203B41FA5}">
                      <a16:colId xmlns:a16="http://schemas.microsoft.com/office/drawing/2014/main" val="1209379373"/>
                    </a:ext>
                  </a:extLst>
                </a:gridCol>
                <a:gridCol w="618063">
                  <a:extLst>
                    <a:ext uri="{9D8B030D-6E8A-4147-A177-3AD203B41FA5}">
                      <a16:colId xmlns:a16="http://schemas.microsoft.com/office/drawing/2014/main" val="3869622223"/>
                    </a:ext>
                  </a:extLst>
                </a:gridCol>
                <a:gridCol w="716168">
                  <a:extLst>
                    <a:ext uri="{9D8B030D-6E8A-4147-A177-3AD203B41FA5}">
                      <a16:colId xmlns:a16="http://schemas.microsoft.com/office/drawing/2014/main" val="3761840853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733187021"/>
                    </a:ext>
                  </a:extLst>
                </a:gridCol>
                <a:gridCol w="804463">
                  <a:extLst>
                    <a:ext uri="{9D8B030D-6E8A-4147-A177-3AD203B41FA5}">
                      <a16:colId xmlns:a16="http://schemas.microsoft.com/office/drawing/2014/main" val="3240232506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3642824721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165289581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1137902106"/>
                    </a:ext>
                  </a:extLst>
                </a:gridCol>
              </a:tblGrid>
              <a:tr h="14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Entity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LOB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Differnce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assessment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Bridge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2158"/>
                  </a:ext>
                </a:extLst>
              </a:tr>
              <a:tr h="14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 Additions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220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489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269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to weak pipeline.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69767"/>
                  </a:ext>
                </a:extLst>
              </a:tr>
              <a:tr h="426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 Additions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year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386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838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452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on-hand 0.7m new additional pipeline opportunity.(0.3m bytedance, 0.2m sephora,  0.1m Herbalife, others 0.1m)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03320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878F9C-934F-AA20-93B1-F6CE8AC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4401"/>
              </p:ext>
            </p:extLst>
          </p:nvPr>
        </p:nvGraphicFramePr>
        <p:xfrm>
          <a:off x="641349" y="5151586"/>
          <a:ext cx="10909302" cy="711263"/>
        </p:xfrm>
        <a:graphic>
          <a:graphicData uri="http://schemas.openxmlformats.org/drawingml/2006/table">
            <a:tbl>
              <a:tblPr/>
              <a:tblGrid>
                <a:gridCol w="981052">
                  <a:extLst>
                    <a:ext uri="{9D8B030D-6E8A-4147-A177-3AD203B41FA5}">
                      <a16:colId xmlns:a16="http://schemas.microsoft.com/office/drawing/2014/main" val="3561447589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729899981"/>
                    </a:ext>
                  </a:extLst>
                </a:gridCol>
                <a:gridCol w="519958">
                  <a:extLst>
                    <a:ext uri="{9D8B030D-6E8A-4147-A177-3AD203B41FA5}">
                      <a16:colId xmlns:a16="http://schemas.microsoft.com/office/drawing/2014/main" val="170533670"/>
                    </a:ext>
                  </a:extLst>
                </a:gridCol>
                <a:gridCol w="618063">
                  <a:extLst>
                    <a:ext uri="{9D8B030D-6E8A-4147-A177-3AD203B41FA5}">
                      <a16:colId xmlns:a16="http://schemas.microsoft.com/office/drawing/2014/main" val="2086144334"/>
                    </a:ext>
                  </a:extLst>
                </a:gridCol>
                <a:gridCol w="716168">
                  <a:extLst>
                    <a:ext uri="{9D8B030D-6E8A-4147-A177-3AD203B41FA5}">
                      <a16:colId xmlns:a16="http://schemas.microsoft.com/office/drawing/2014/main" val="1240886578"/>
                    </a:ext>
                  </a:extLst>
                </a:gridCol>
                <a:gridCol w="1088968">
                  <a:extLst>
                    <a:ext uri="{9D8B030D-6E8A-4147-A177-3AD203B41FA5}">
                      <a16:colId xmlns:a16="http://schemas.microsoft.com/office/drawing/2014/main" val="575964551"/>
                    </a:ext>
                  </a:extLst>
                </a:gridCol>
                <a:gridCol w="804463">
                  <a:extLst>
                    <a:ext uri="{9D8B030D-6E8A-4147-A177-3AD203B41FA5}">
                      <a16:colId xmlns:a16="http://schemas.microsoft.com/office/drawing/2014/main" val="1639099494"/>
                    </a:ext>
                  </a:extLst>
                </a:gridCol>
                <a:gridCol w="745600">
                  <a:extLst>
                    <a:ext uri="{9D8B030D-6E8A-4147-A177-3AD203B41FA5}">
                      <a16:colId xmlns:a16="http://schemas.microsoft.com/office/drawing/2014/main" val="3086914807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2484230188"/>
                    </a:ext>
                  </a:extLst>
                </a:gridCol>
                <a:gridCol w="2344715">
                  <a:extLst>
                    <a:ext uri="{9D8B030D-6E8A-4147-A177-3AD203B41FA5}">
                      <a16:colId xmlns:a16="http://schemas.microsoft.com/office/drawing/2014/main" val="464088929"/>
                    </a:ext>
                  </a:extLst>
                </a:gridCol>
              </a:tblGrid>
              <a:tr h="142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Entity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LOB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(K)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Differnce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Risk assessment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Bridge</a:t>
                      </a:r>
                    </a:p>
                  </a:txBody>
                  <a:tcPr marL="4905" marR="4905" marT="490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15562"/>
                  </a:ext>
                </a:extLst>
              </a:tr>
              <a:tr h="284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Cancellation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97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88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10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retrofit. Site move, change maintenance contract model for cost saving.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09383"/>
                  </a:ext>
                </a:extLst>
              </a:tr>
              <a:tr h="284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Cancellation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year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+ 5 Forecast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160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150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10 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try to mitigate the YTD GAP of 10K in H2 to keep full year flat.</a:t>
                      </a:r>
                    </a:p>
                  </a:txBody>
                  <a:tcPr marL="4905" marR="4905" marT="49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94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85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4F-3B65-4953-A5B0-099DE3C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pipeline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58227-C947-43AB-A476-6CA7031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22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95340-6C58-459B-A14D-FFDAFADA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500187"/>
          </a:xfrm>
        </p:spPr>
        <p:txBody>
          <a:bodyPr/>
          <a:lstStyle/>
          <a:p>
            <a:r>
              <a:rPr lang="en-DK" b="1" dirty="0"/>
              <a:t>Installation</a:t>
            </a:r>
          </a:p>
          <a:p>
            <a:r>
              <a:rPr lang="en-DK" dirty="0"/>
              <a:t> </a:t>
            </a:r>
            <a:r>
              <a:rPr lang="en-DK" b="1" dirty="0"/>
              <a:t>- </a:t>
            </a:r>
            <a:r>
              <a:rPr lang="en-DK" dirty="0"/>
              <a:t>Fire Safety</a:t>
            </a:r>
          </a:p>
          <a:p>
            <a:r>
              <a:rPr lang="en-DK" dirty="0"/>
              <a:t> - PFX</a:t>
            </a:r>
          </a:p>
          <a:p>
            <a:r>
              <a:rPr lang="en-DK" b="1" dirty="0">
                <a:solidFill>
                  <a:srgbClr val="FF9900"/>
                </a:solidFill>
              </a:rPr>
              <a:t>- Electronic Security </a:t>
            </a:r>
          </a:p>
        </p:txBody>
      </p:sp>
    </p:spTree>
    <p:extLst>
      <p:ext uri="{BB962C8B-B14F-4D97-AF65-F5344CB8AC3E}">
        <p14:creationId xmlns:p14="http://schemas.microsoft.com/office/powerpoint/2010/main" val="186602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C2132A-CA9B-4E00-A025-C34D5AEE21A7}"/>
              </a:ext>
            </a:extLst>
          </p:cNvPr>
          <p:cNvSpPr txBox="1">
            <a:spLocks/>
          </p:cNvSpPr>
          <p:nvPr/>
        </p:nvSpPr>
        <p:spPr>
          <a:xfrm>
            <a:off x="641352" y="629528"/>
            <a:ext cx="8977480" cy="705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Installation in </a:t>
            </a:r>
            <a:r>
              <a:rPr lang="en-DK" sz="16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Security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C21810F-A7C2-7979-4879-3AFD06DD7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99442"/>
              </p:ext>
            </p:extLst>
          </p:nvPr>
        </p:nvGraphicFramePr>
        <p:xfrm>
          <a:off x="641352" y="1766614"/>
          <a:ext cx="10970480" cy="409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203">
                  <a:extLst>
                    <a:ext uri="{9D8B030D-6E8A-4147-A177-3AD203B41FA5}">
                      <a16:colId xmlns:a16="http://schemas.microsoft.com/office/drawing/2014/main" val="1455851226"/>
                    </a:ext>
                  </a:extLst>
                </a:gridCol>
                <a:gridCol w="835269">
                  <a:extLst>
                    <a:ext uri="{9D8B030D-6E8A-4147-A177-3AD203B41FA5}">
                      <a16:colId xmlns:a16="http://schemas.microsoft.com/office/drawing/2014/main" val="2428196185"/>
                    </a:ext>
                  </a:extLst>
                </a:gridCol>
                <a:gridCol w="969106">
                  <a:extLst>
                    <a:ext uri="{9D8B030D-6E8A-4147-A177-3AD203B41FA5}">
                      <a16:colId xmlns:a16="http://schemas.microsoft.com/office/drawing/2014/main" val="2865338556"/>
                    </a:ext>
                  </a:extLst>
                </a:gridCol>
                <a:gridCol w="1431864">
                  <a:extLst>
                    <a:ext uri="{9D8B030D-6E8A-4147-A177-3AD203B41FA5}">
                      <a16:colId xmlns:a16="http://schemas.microsoft.com/office/drawing/2014/main" val="567012039"/>
                    </a:ext>
                  </a:extLst>
                </a:gridCol>
                <a:gridCol w="1064712">
                  <a:extLst>
                    <a:ext uri="{9D8B030D-6E8A-4147-A177-3AD203B41FA5}">
                      <a16:colId xmlns:a16="http://schemas.microsoft.com/office/drawing/2014/main" val="217573439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3081939452"/>
                    </a:ext>
                  </a:extLst>
                </a:gridCol>
                <a:gridCol w="1267659">
                  <a:extLst>
                    <a:ext uri="{9D8B030D-6E8A-4147-A177-3AD203B41FA5}">
                      <a16:colId xmlns:a16="http://schemas.microsoft.com/office/drawing/2014/main" val="767817873"/>
                    </a:ext>
                  </a:extLst>
                </a:gridCol>
                <a:gridCol w="1042486">
                  <a:extLst>
                    <a:ext uri="{9D8B030D-6E8A-4147-A177-3AD203B41FA5}">
                      <a16:colId xmlns:a16="http://schemas.microsoft.com/office/drawing/2014/main" val="3740172777"/>
                    </a:ext>
                  </a:extLst>
                </a:gridCol>
              </a:tblGrid>
              <a:tr h="375573">
                <a:tc>
                  <a:txBody>
                    <a:bodyPr/>
                    <a:lstStyle/>
                    <a:p>
                      <a:r>
                        <a:rPr lang="en-DK" sz="1000" dirty="0">
                          <a:latin typeface="+mn-lt"/>
                        </a:rPr>
                        <a:t>Opportunity Name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000" dirty="0">
                          <a:latin typeface="+mn-lt"/>
                        </a:rPr>
                        <a:t>Sales rep</a:t>
                      </a:r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000" dirty="0">
                          <a:latin typeface="+mn-lt"/>
                        </a:rPr>
                        <a:t>Vertical</a:t>
                      </a:r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000" dirty="0">
                          <a:latin typeface="+mn-lt"/>
                        </a:rPr>
                        <a:t>Sales stage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000" dirty="0">
                          <a:latin typeface="+mn-lt"/>
                        </a:rPr>
                        <a:t>Confidence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000" dirty="0">
                          <a:latin typeface="+mn-lt"/>
                        </a:rPr>
                        <a:t>Created date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000" dirty="0">
                          <a:latin typeface="+mn-lt"/>
                        </a:rPr>
                        <a:t>Expected date</a:t>
                      </a:r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Value(K)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17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Renaissance Pharmaceuticals(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复兴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HQ Security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Karl Kong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Proposal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5458743"/>
                  </a:ext>
                </a:extLst>
              </a:tr>
              <a:tr h="7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Cognizant Security transformation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Karl Kong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Bidding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0947725"/>
                  </a:ext>
                </a:extLst>
              </a:tr>
              <a:tr h="8006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Duo Yun Xuan ELV renovation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黑体" panose="02010609060101010101" pitchFamily="49" charset="-122"/>
                          <a:cs typeface="+mn-cs"/>
                        </a:rPr>
                        <a:t>Karl Kong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Win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975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GMC General Motors Park Renovation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Mike Zhong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Quotation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653883"/>
                  </a:ext>
                </a:extLst>
              </a:tr>
              <a:tr h="5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Rolex UPS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East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47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Rolex Switch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East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2925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HSBC Shanghai ITC Branch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Song Min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Financial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3967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Bvlgari Wuhan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Sophie Xue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015142"/>
                  </a:ext>
                </a:extLst>
              </a:tr>
              <a:tr h="142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Bvlgari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Nanchang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Sophie Xue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4640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Hanglung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 Access Control Renovation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Mike Zhong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6335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Ralph Lauren Shanghai Flagship Store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 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0739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APTIV Chongqing Factory Renovation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Mike Zhong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8713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APTIV Jiading Factory Access Control Renovation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Mike Zhong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9683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LVMH Cloud Eye Science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 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41158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Mondelez Beijing Factory Access Control Renovation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Mike Zhong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7970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Mondelez Suzhou Monitoring and Transformation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Mike Zhong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4037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BeiGene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百济神州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Security Project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Sunny Song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4997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Hanglung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anti-terrorism transformation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Luca 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Industry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0297102"/>
                  </a:ext>
                </a:extLst>
              </a:tr>
              <a:tr h="10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Hermès Shenzhen MIXC New Store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Natasha 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4277936"/>
                  </a:ext>
                </a:extLst>
              </a:tr>
              <a:tr h="106294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Hermès Beijing Sanlitun peripheral monitoring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Natasha 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Retail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499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alarm to the perimeter of the Italian Embassy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North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Sep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49385335"/>
                  </a:ext>
                </a:extLst>
              </a:tr>
              <a:tr h="809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Tetra Pak(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利乐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Kunshan Factory Security Upgrade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Luca 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Aug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137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497421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C6115A72-AE6A-5F49-8974-35E5C1B0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705600"/>
          </a:xfrm>
        </p:spPr>
        <p:txBody>
          <a:bodyPr/>
          <a:lstStyle/>
          <a:p>
            <a:r>
              <a:rPr lang="en-DK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DK" dirty="0">
                <a:latin typeface="Calibri" panose="020F0502020204030204" pitchFamily="34" charset="0"/>
                <a:cs typeface="Calibri" panose="020F0502020204030204" pitchFamily="34" charset="0"/>
              </a:rPr>
              <a:t>p expected opportunities for current and next month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79CD54-229C-F142-CC1D-7D9441985B4B}"/>
              </a:ext>
            </a:extLst>
          </p:cNvPr>
          <p:cNvSpPr txBox="1"/>
          <p:nvPr/>
        </p:nvSpPr>
        <p:spPr>
          <a:xfrm>
            <a:off x="6427177" y="1024685"/>
            <a:ext cx="1767254" cy="89203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1100" dirty="0"/>
              <a:t>请销售经理补充</a:t>
            </a:r>
            <a:r>
              <a:rPr lang="en-US" altLang="zh-CN" sz="1100" dirty="0"/>
              <a:t>sales stage</a:t>
            </a:r>
            <a:r>
              <a:rPr lang="zh-CN" altLang="en-US" sz="1100" dirty="0"/>
              <a:t>和</a:t>
            </a:r>
            <a:r>
              <a:rPr lang="en-US" altLang="zh-CN" sz="1100" dirty="0"/>
              <a:t>created date.</a:t>
            </a:r>
          </a:p>
          <a:p>
            <a:pPr algn="l"/>
            <a:r>
              <a:rPr lang="zh-CN" altLang="en-US" sz="1100" dirty="0"/>
              <a:t>其他信息请</a:t>
            </a:r>
            <a:r>
              <a:rPr lang="en-US" altLang="zh-CN" sz="1100" dirty="0"/>
              <a:t>review</a:t>
            </a:r>
            <a:r>
              <a:rPr lang="zh-CN" altLang="en-US" sz="1100" dirty="0"/>
              <a:t>如有更新请更改</a:t>
            </a:r>
            <a:endParaRPr lang="en-US" sz="1100" dirty="0" err="1"/>
          </a:p>
        </p:txBody>
      </p:sp>
    </p:spTree>
    <p:extLst>
      <p:ext uri="{BB962C8B-B14F-4D97-AF65-F5344CB8AC3E}">
        <p14:creationId xmlns:p14="http://schemas.microsoft.com/office/powerpoint/2010/main" val="36706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C0FE-F3D9-4821-B2E3-34843B3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705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DK" dirty="0">
                <a:latin typeface="Calibri" panose="020F0502020204030204" pitchFamily="34" charset="0"/>
                <a:cs typeface="Calibri" panose="020F0502020204030204" pitchFamily="34" charset="0"/>
              </a:rPr>
              <a:t>ajor </a:t>
            </a:r>
            <a:r>
              <a:rPr lang="en-DK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cancelled/lost </a:t>
            </a:r>
            <a:r>
              <a:rPr lang="en-DK" dirty="0">
                <a:latin typeface="Calibri" panose="020F0502020204030204" pitchFamily="34" charset="0"/>
                <a:cs typeface="Calibri" panose="020F0502020204030204" pitchFamily="34" charset="0"/>
              </a:rPr>
              <a:t>installations in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Jul</a:t>
            </a:r>
            <a:endParaRPr lang="en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F43C38-8445-428E-9965-C13E8812E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84112"/>
              </p:ext>
            </p:extLst>
          </p:nvPr>
        </p:nvGraphicFramePr>
        <p:xfrm>
          <a:off x="349258" y="1510321"/>
          <a:ext cx="11493483" cy="383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302">
                  <a:extLst>
                    <a:ext uri="{9D8B030D-6E8A-4147-A177-3AD203B41FA5}">
                      <a16:colId xmlns:a16="http://schemas.microsoft.com/office/drawing/2014/main" val="2428196185"/>
                    </a:ext>
                  </a:extLst>
                </a:gridCol>
                <a:gridCol w="1377588">
                  <a:extLst>
                    <a:ext uri="{9D8B030D-6E8A-4147-A177-3AD203B41FA5}">
                      <a16:colId xmlns:a16="http://schemas.microsoft.com/office/drawing/2014/main" val="2865338556"/>
                    </a:ext>
                  </a:extLst>
                </a:gridCol>
                <a:gridCol w="1369802">
                  <a:extLst>
                    <a:ext uri="{9D8B030D-6E8A-4147-A177-3AD203B41FA5}">
                      <a16:colId xmlns:a16="http://schemas.microsoft.com/office/drawing/2014/main" val="567012039"/>
                    </a:ext>
                  </a:extLst>
                </a:gridCol>
                <a:gridCol w="1369802">
                  <a:extLst>
                    <a:ext uri="{9D8B030D-6E8A-4147-A177-3AD203B41FA5}">
                      <a16:colId xmlns:a16="http://schemas.microsoft.com/office/drawing/2014/main" val="2119447740"/>
                    </a:ext>
                  </a:extLst>
                </a:gridCol>
                <a:gridCol w="1453888">
                  <a:extLst>
                    <a:ext uri="{9D8B030D-6E8A-4147-A177-3AD203B41FA5}">
                      <a16:colId xmlns:a16="http://schemas.microsoft.com/office/drawing/2014/main" val="217573439"/>
                    </a:ext>
                  </a:extLst>
                </a:gridCol>
                <a:gridCol w="3598101">
                  <a:extLst>
                    <a:ext uri="{9D8B030D-6E8A-4147-A177-3AD203B41FA5}">
                      <a16:colId xmlns:a16="http://schemas.microsoft.com/office/drawing/2014/main" val="3081939452"/>
                    </a:ext>
                  </a:extLst>
                </a:gridCol>
              </a:tblGrid>
              <a:tr h="375573">
                <a:tc>
                  <a:txBody>
                    <a:bodyPr/>
                    <a:lstStyle/>
                    <a:p>
                      <a:r>
                        <a:rPr lang="en-DK" sz="1200" dirty="0"/>
                        <a:t>Opportunity Name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Sales rep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Vertical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200" dirty="0"/>
                        <a:t>Value ($K)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Reason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Learnings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17239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dirty="0"/>
                        <a:t>Guangzhou Jockey Club project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Karl Kong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GC lost their tender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Need more evaluation the GC’s advantage /risk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545874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575710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506870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4965618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674430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8705939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2243096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107302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901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1C2132A-CA9B-4E00-A025-C34D5AEE21A7}"/>
              </a:ext>
            </a:extLst>
          </p:cNvPr>
          <p:cNvSpPr txBox="1">
            <a:spLocks/>
          </p:cNvSpPr>
          <p:nvPr/>
        </p:nvSpPr>
        <p:spPr>
          <a:xfrm>
            <a:off x="641352" y="629528"/>
            <a:ext cx="8977480" cy="705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K" sz="1600" dirty="0">
                <a:latin typeface="Calibri" panose="020F0502020204030204" pitchFamily="34" charset="0"/>
                <a:cs typeface="Calibri" panose="020F0502020204030204" pitchFamily="34" charset="0"/>
              </a:rPr>
              <a:t>Installation in </a:t>
            </a:r>
            <a:r>
              <a:rPr lang="en-DK" sz="16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6C24B-0EC9-25A2-D2BE-99D6CCCB7290}"/>
              </a:ext>
            </a:extLst>
          </p:cNvPr>
          <p:cNvSpPr txBox="1"/>
          <p:nvPr/>
        </p:nvSpPr>
        <p:spPr>
          <a:xfrm>
            <a:off x="7218485" y="756250"/>
            <a:ext cx="1767254" cy="57887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1100" dirty="0"/>
              <a:t>请销售经理补充</a:t>
            </a:r>
            <a:r>
              <a:rPr lang="en-US" altLang="zh-CN" sz="1100" dirty="0"/>
              <a:t>7</a:t>
            </a:r>
            <a:r>
              <a:rPr lang="zh-CN" altLang="en-US" sz="1100" dirty="0"/>
              <a:t>月丢失的</a:t>
            </a:r>
            <a:r>
              <a:rPr lang="en-US" altLang="zh-CN" sz="1100" dirty="0"/>
              <a:t>installation</a:t>
            </a:r>
            <a:r>
              <a:rPr lang="zh-CN" altLang="en-US" sz="1100" dirty="0"/>
              <a:t>项目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4802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4F-3B65-4953-A5B0-099DE3C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Portfolio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58227-C947-43AB-A476-6CA7031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25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95340-6C58-459B-A14D-FFDAFADA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94" y="4179888"/>
            <a:ext cx="3535981" cy="1982787"/>
          </a:xfrm>
        </p:spPr>
        <p:txBody>
          <a:bodyPr/>
          <a:lstStyle/>
          <a:p>
            <a:r>
              <a:rPr lang="en-DK" b="1" dirty="0"/>
              <a:t>Additions</a:t>
            </a:r>
          </a:p>
          <a:p>
            <a:r>
              <a:rPr lang="en-DK" b="1" dirty="0">
                <a:solidFill>
                  <a:srgbClr val="FF9900"/>
                </a:solidFill>
              </a:rPr>
              <a:t>- Electronic Security</a:t>
            </a:r>
          </a:p>
          <a:p>
            <a:r>
              <a:rPr lang="en-DK" b="1" dirty="0"/>
              <a:t>Renewals</a:t>
            </a:r>
            <a:endParaRPr lang="en-US" b="1" dirty="0"/>
          </a:p>
          <a:p>
            <a:r>
              <a:rPr lang="en-DK" b="1" dirty="0">
                <a:solidFill>
                  <a:srgbClr val="FF9900"/>
                </a:solidFill>
              </a:rPr>
              <a:t>- Electronic Security</a:t>
            </a:r>
          </a:p>
        </p:txBody>
      </p:sp>
    </p:spTree>
    <p:extLst>
      <p:ext uri="{BB962C8B-B14F-4D97-AF65-F5344CB8AC3E}">
        <p14:creationId xmlns:p14="http://schemas.microsoft.com/office/powerpoint/2010/main" val="382906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C0FE-F3D9-4821-B2E3-34843B3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705600"/>
          </a:xfrm>
        </p:spPr>
        <p:txBody>
          <a:bodyPr/>
          <a:lstStyle/>
          <a:p>
            <a:r>
              <a:rPr lang="en-GB" dirty="0"/>
              <a:t>Key New Contract Opportunities for current + 2 months</a:t>
            </a:r>
            <a:r>
              <a:rPr lang="en-DK" dirty="0"/>
              <a:t> for </a:t>
            </a:r>
            <a:r>
              <a:rPr lang="en-DK" dirty="0">
                <a:solidFill>
                  <a:srgbClr val="FF9900"/>
                </a:solidFill>
              </a:rPr>
              <a:t>ES</a:t>
            </a:r>
            <a:endParaRPr lang="en-DK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F43C38-8445-428E-9965-C13E8812E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31361"/>
              </p:ext>
            </p:extLst>
          </p:nvPr>
        </p:nvGraphicFramePr>
        <p:xfrm>
          <a:off x="572230" y="1601239"/>
          <a:ext cx="11047540" cy="258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298">
                  <a:extLst>
                    <a:ext uri="{9D8B030D-6E8A-4147-A177-3AD203B41FA5}">
                      <a16:colId xmlns:a16="http://schemas.microsoft.com/office/drawing/2014/main" val="1455851226"/>
                    </a:ext>
                  </a:extLst>
                </a:gridCol>
                <a:gridCol w="1418461">
                  <a:extLst>
                    <a:ext uri="{9D8B030D-6E8A-4147-A177-3AD203B41FA5}">
                      <a16:colId xmlns:a16="http://schemas.microsoft.com/office/drawing/2014/main" val="2428196185"/>
                    </a:ext>
                  </a:extLst>
                </a:gridCol>
                <a:gridCol w="1038911">
                  <a:extLst>
                    <a:ext uri="{9D8B030D-6E8A-4147-A177-3AD203B41FA5}">
                      <a16:colId xmlns:a16="http://schemas.microsoft.com/office/drawing/2014/main" val="2865338556"/>
                    </a:ext>
                  </a:extLst>
                </a:gridCol>
                <a:gridCol w="1262574">
                  <a:extLst>
                    <a:ext uri="{9D8B030D-6E8A-4147-A177-3AD203B41FA5}">
                      <a16:colId xmlns:a16="http://schemas.microsoft.com/office/drawing/2014/main" val="567012039"/>
                    </a:ext>
                  </a:extLst>
                </a:gridCol>
                <a:gridCol w="1262574">
                  <a:extLst>
                    <a:ext uri="{9D8B030D-6E8A-4147-A177-3AD203B41FA5}">
                      <a16:colId xmlns:a16="http://schemas.microsoft.com/office/drawing/2014/main" val="217573439"/>
                    </a:ext>
                  </a:extLst>
                </a:gridCol>
                <a:gridCol w="1262574">
                  <a:extLst>
                    <a:ext uri="{9D8B030D-6E8A-4147-A177-3AD203B41FA5}">
                      <a16:colId xmlns:a16="http://schemas.microsoft.com/office/drawing/2014/main" val="3081939452"/>
                    </a:ext>
                  </a:extLst>
                </a:gridCol>
                <a:gridCol w="1262574">
                  <a:extLst>
                    <a:ext uri="{9D8B030D-6E8A-4147-A177-3AD203B41FA5}">
                      <a16:colId xmlns:a16="http://schemas.microsoft.com/office/drawing/2014/main" val="767817873"/>
                    </a:ext>
                  </a:extLst>
                </a:gridCol>
                <a:gridCol w="1262574">
                  <a:extLst>
                    <a:ext uri="{9D8B030D-6E8A-4147-A177-3AD203B41FA5}">
                      <a16:colId xmlns:a16="http://schemas.microsoft.com/office/drawing/2014/main" val="3251797006"/>
                    </a:ext>
                  </a:extLst>
                </a:gridCol>
              </a:tblGrid>
              <a:tr h="375573">
                <a:tc>
                  <a:txBody>
                    <a:bodyPr/>
                    <a:lstStyle/>
                    <a:p>
                      <a:r>
                        <a:rPr lang="en-DK" sz="1200" dirty="0"/>
                        <a:t>Opportunity Name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Sales rep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Vertical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Sales stage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Confidence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Created date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Expected date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200" dirty="0"/>
                        <a:t>Value ($K)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17239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Ralph Lauren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 Li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Retail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Bidding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5757103"/>
                  </a:ext>
                </a:extLst>
              </a:tr>
              <a:tr h="18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WPP(</a:t>
                      </a:r>
                      <a:r>
                        <a:rPr lang="zh-CN" altLang="en-US" sz="1100" dirty="0"/>
                        <a:t>群邑</a:t>
                      </a:r>
                      <a:r>
                        <a:rPr lang="en-US" altLang="zh-CN" sz="1100" dirty="0"/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Luca Chen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+mn-lt"/>
                        </a:rPr>
                        <a:t>Commercial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Bidding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5068703"/>
                  </a:ext>
                </a:extLst>
              </a:tr>
              <a:tr h="18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PUBLICIS GROUPE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Yang Ming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Commercial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Quotation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095073"/>
                  </a:ext>
                </a:extLst>
              </a:tr>
              <a:tr h="18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Mike Zhong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Bidding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4965618"/>
                  </a:ext>
                </a:extLst>
              </a:tr>
              <a:tr h="187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Herbalife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Mike Zhong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Commercial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Bidding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+mn-cs"/>
                        </a:rPr>
                        <a:t>Q4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6766937"/>
                  </a:ext>
                </a:extLst>
              </a:tr>
              <a:tr h="277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Sephora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 Li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+mn-cs"/>
                        </a:rPr>
                        <a:t>Bidding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74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224309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Bytedance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Karl Kong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+mn-lt"/>
                        </a:rPr>
                        <a:t>IT/DC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+mn-cs"/>
                        </a:rPr>
                        <a:t>Bidding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1073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81756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D0E2BB-916B-5DE2-657B-0399D82B7679}"/>
              </a:ext>
            </a:extLst>
          </p:cNvPr>
          <p:cNvSpPr txBox="1"/>
          <p:nvPr/>
        </p:nvSpPr>
        <p:spPr>
          <a:xfrm>
            <a:off x="6427177" y="1024685"/>
            <a:ext cx="1767254" cy="89203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1100" dirty="0"/>
              <a:t>请销售经理补充</a:t>
            </a:r>
            <a:r>
              <a:rPr lang="en-US" altLang="zh-CN" sz="1100" dirty="0"/>
              <a:t>sales stage</a:t>
            </a:r>
            <a:r>
              <a:rPr lang="zh-CN" altLang="en-US" sz="1100" dirty="0"/>
              <a:t>和</a:t>
            </a:r>
            <a:r>
              <a:rPr lang="en-US" altLang="zh-CN" sz="1100" dirty="0"/>
              <a:t>created date.</a:t>
            </a:r>
          </a:p>
          <a:p>
            <a:pPr algn="l"/>
            <a:r>
              <a:rPr lang="zh-CN" altLang="en-US" sz="1100" dirty="0"/>
              <a:t>其他信息请</a:t>
            </a:r>
            <a:r>
              <a:rPr lang="en-US" altLang="zh-CN" sz="1100" dirty="0"/>
              <a:t>review</a:t>
            </a:r>
            <a:r>
              <a:rPr lang="zh-CN" altLang="en-US" sz="1100" dirty="0"/>
              <a:t>如有更新请更改</a:t>
            </a:r>
            <a:endParaRPr lang="en-US" sz="1100" dirty="0" err="1"/>
          </a:p>
        </p:txBody>
      </p:sp>
    </p:spTree>
    <p:extLst>
      <p:ext uri="{BB962C8B-B14F-4D97-AF65-F5344CB8AC3E}">
        <p14:creationId xmlns:p14="http://schemas.microsoft.com/office/powerpoint/2010/main" val="61896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C0FE-F3D9-4821-B2E3-34843B3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705600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DK" dirty="0"/>
              <a:t>contract renewals </a:t>
            </a:r>
            <a:r>
              <a:rPr lang="en-GB" dirty="0"/>
              <a:t>for current + 2 months</a:t>
            </a:r>
            <a:r>
              <a:rPr lang="en-DK" dirty="0"/>
              <a:t> for </a:t>
            </a:r>
            <a:r>
              <a:rPr lang="en-DK" dirty="0">
                <a:solidFill>
                  <a:srgbClr val="FF9900"/>
                </a:solidFill>
              </a:rPr>
              <a:t>electronic security</a:t>
            </a:r>
            <a:endParaRPr lang="en-DK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611A442-A868-BCBA-23E2-AD6F3089A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88018"/>
              </p:ext>
            </p:extLst>
          </p:nvPr>
        </p:nvGraphicFramePr>
        <p:xfrm>
          <a:off x="475989" y="1551135"/>
          <a:ext cx="11260902" cy="190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168">
                  <a:extLst>
                    <a:ext uri="{9D8B030D-6E8A-4147-A177-3AD203B41FA5}">
                      <a16:colId xmlns:a16="http://schemas.microsoft.com/office/drawing/2014/main" val="1455851226"/>
                    </a:ext>
                  </a:extLst>
                </a:gridCol>
                <a:gridCol w="1040528">
                  <a:extLst>
                    <a:ext uri="{9D8B030D-6E8A-4147-A177-3AD203B41FA5}">
                      <a16:colId xmlns:a16="http://schemas.microsoft.com/office/drawing/2014/main" val="2428196185"/>
                    </a:ext>
                  </a:extLst>
                </a:gridCol>
                <a:gridCol w="1085181">
                  <a:extLst>
                    <a:ext uri="{9D8B030D-6E8A-4147-A177-3AD203B41FA5}">
                      <a16:colId xmlns:a16="http://schemas.microsoft.com/office/drawing/2014/main" val="2865338556"/>
                    </a:ext>
                  </a:extLst>
                </a:gridCol>
                <a:gridCol w="1318805">
                  <a:extLst>
                    <a:ext uri="{9D8B030D-6E8A-4147-A177-3AD203B41FA5}">
                      <a16:colId xmlns:a16="http://schemas.microsoft.com/office/drawing/2014/main" val="567012039"/>
                    </a:ext>
                  </a:extLst>
                </a:gridCol>
                <a:gridCol w="1318805">
                  <a:extLst>
                    <a:ext uri="{9D8B030D-6E8A-4147-A177-3AD203B41FA5}">
                      <a16:colId xmlns:a16="http://schemas.microsoft.com/office/drawing/2014/main" val="217573439"/>
                    </a:ext>
                  </a:extLst>
                </a:gridCol>
                <a:gridCol w="1318805">
                  <a:extLst>
                    <a:ext uri="{9D8B030D-6E8A-4147-A177-3AD203B41FA5}">
                      <a16:colId xmlns:a16="http://schemas.microsoft.com/office/drawing/2014/main" val="3081939452"/>
                    </a:ext>
                  </a:extLst>
                </a:gridCol>
                <a:gridCol w="1318805">
                  <a:extLst>
                    <a:ext uri="{9D8B030D-6E8A-4147-A177-3AD203B41FA5}">
                      <a16:colId xmlns:a16="http://schemas.microsoft.com/office/drawing/2014/main" val="767817873"/>
                    </a:ext>
                  </a:extLst>
                </a:gridCol>
                <a:gridCol w="1318805">
                  <a:extLst>
                    <a:ext uri="{9D8B030D-6E8A-4147-A177-3AD203B41FA5}">
                      <a16:colId xmlns:a16="http://schemas.microsoft.com/office/drawing/2014/main" val="3251797006"/>
                    </a:ext>
                  </a:extLst>
                </a:gridCol>
              </a:tblGrid>
              <a:tr h="375573">
                <a:tc>
                  <a:txBody>
                    <a:bodyPr/>
                    <a:lstStyle/>
                    <a:p>
                      <a:r>
                        <a:rPr lang="en-DK" sz="1200" dirty="0"/>
                        <a:t>Opportunity Name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Sales rep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Vertical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Sales stage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Confidence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Created date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Expected date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200" dirty="0"/>
                        <a:t>Value ($K)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17239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LVMH Shops Nationwide</a:t>
                      </a:r>
                    </a:p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 three years frame contract win in Aug)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 Li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Retail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Win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575710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CICC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Natasha 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Financing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+mn-cs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Jan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+mn-cs"/>
                        </a:rPr>
                        <a:t>Aug</a:t>
                      </a:r>
                      <a:endParaRPr kumimoji="0" lang="zh-CN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2243096"/>
                  </a:ext>
                </a:extLst>
              </a:tr>
              <a:tr h="1877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Forever mark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Karl Kong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1073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 (expired before Oct)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 to Oct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9011"/>
                  </a:ext>
                </a:extLst>
              </a:tr>
              <a:tr h="187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355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6F31CB-999B-B08B-C04B-732295B80645}"/>
              </a:ext>
            </a:extLst>
          </p:cNvPr>
          <p:cNvSpPr txBox="1"/>
          <p:nvPr/>
        </p:nvSpPr>
        <p:spPr>
          <a:xfrm>
            <a:off x="6427177" y="1024685"/>
            <a:ext cx="1767254" cy="89203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1100" dirty="0"/>
              <a:t>请销售经理补充</a:t>
            </a:r>
            <a:r>
              <a:rPr lang="en-US" altLang="zh-CN" sz="1100" dirty="0"/>
              <a:t>sales stage</a:t>
            </a:r>
            <a:r>
              <a:rPr lang="zh-CN" altLang="en-US" sz="1100" dirty="0"/>
              <a:t>和</a:t>
            </a:r>
            <a:r>
              <a:rPr lang="en-US" altLang="zh-CN" sz="1100" dirty="0"/>
              <a:t>created date.</a:t>
            </a:r>
          </a:p>
          <a:p>
            <a:pPr algn="l"/>
            <a:r>
              <a:rPr lang="zh-CN" altLang="en-US" sz="1100" dirty="0"/>
              <a:t>其他信息请</a:t>
            </a:r>
            <a:r>
              <a:rPr lang="en-US" altLang="zh-CN" sz="1100" dirty="0"/>
              <a:t>review</a:t>
            </a:r>
            <a:r>
              <a:rPr lang="zh-CN" altLang="en-US" sz="1100" dirty="0"/>
              <a:t>如有更新请更改</a:t>
            </a:r>
            <a:endParaRPr lang="en-US" sz="1100" dirty="0" err="1"/>
          </a:p>
        </p:txBody>
      </p:sp>
    </p:spTree>
    <p:extLst>
      <p:ext uri="{BB962C8B-B14F-4D97-AF65-F5344CB8AC3E}">
        <p14:creationId xmlns:p14="http://schemas.microsoft.com/office/powerpoint/2010/main" val="270877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C0FE-F3D9-4821-B2E3-34843B3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2" y="319085"/>
            <a:ext cx="8977480" cy="705600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DK" dirty="0" err="1"/>
              <a:t>ajor</a:t>
            </a:r>
            <a:r>
              <a:rPr lang="en-DK" dirty="0"/>
              <a:t> </a:t>
            </a:r>
            <a:r>
              <a:rPr lang="en-DK" dirty="0">
                <a:solidFill>
                  <a:schemeClr val="accent5">
                    <a:lumMod val="50000"/>
                  </a:schemeClr>
                </a:solidFill>
              </a:rPr>
              <a:t>cancellations/lost </a:t>
            </a:r>
            <a:r>
              <a:rPr lang="en-DK" dirty="0"/>
              <a:t>contracts for </a:t>
            </a:r>
            <a:r>
              <a:rPr lang="en-US" dirty="0"/>
              <a:t>May</a:t>
            </a:r>
            <a:r>
              <a:rPr lang="en-DK" dirty="0"/>
              <a:t> in </a:t>
            </a:r>
            <a:r>
              <a:rPr lang="en-DK" dirty="0">
                <a:solidFill>
                  <a:srgbClr val="FF9900"/>
                </a:solidFill>
              </a:rPr>
              <a:t>electronic security</a:t>
            </a:r>
            <a:endParaRPr lang="en-DK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9891F7-8FDB-A659-803A-199A37038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8836"/>
              </p:ext>
            </p:extLst>
          </p:nvPr>
        </p:nvGraphicFramePr>
        <p:xfrm>
          <a:off x="567021" y="1736382"/>
          <a:ext cx="11057958" cy="399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054">
                  <a:extLst>
                    <a:ext uri="{9D8B030D-6E8A-4147-A177-3AD203B41FA5}">
                      <a16:colId xmlns:a16="http://schemas.microsoft.com/office/drawing/2014/main" val="1455851226"/>
                    </a:ext>
                  </a:extLst>
                </a:gridCol>
                <a:gridCol w="1152235">
                  <a:extLst>
                    <a:ext uri="{9D8B030D-6E8A-4147-A177-3AD203B41FA5}">
                      <a16:colId xmlns:a16="http://schemas.microsoft.com/office/drawing/2014/main" val="2428196185"/>
                    </a:ext>
                  </a:extLst>
                </a:gridCol>
                <a:gridCol w="1199008">
                  <a:extLst>
                    <a:ext uri="{9D8B030D-6E8A-4147-A177-3AD203B41FA5}">
                      <a16:colId xmlns:a16="http://schemas.microsoft.com/office/drawing/2014/main" val="2865338556"/>
                    </a:ext>
                  </a:extLst>
                </a:gridCol>
                <a:gridCol w="967995">
                  <a:extLst>
                    <a:ext uri="{9D8B030D-6E8A-4147-A177-3AD203B41FA5}">
                      <a16:colId xmlns:a16="http://schemas.microsoft.com/office/drawing/2014/main" val="1565188492"/>
                    </a:ext>
                  </a:extLst>
                </a:gridCol>
                <a:gridCol w="2016690">
                  <a:extLst>
                    <a:ext uri="{9D8B030D-6E8A-4147-A177-3AD203B41FA5}">
                      <a16:colId xmlns:a16="http://schemas.microsoft.com/office/drawing/2014/main" val="567012039"/>
                    </a:ext>
                  </a:extLst>
                </a:gridCol>
                <a:gridCol w="3356976">
                  <a:extLst>
                    <a:ext uri="{9D8B030D-6E8A-4147-A177-3AD203B41FA5}">
                      <a16:colId xmlns:a16="http://schemas.microsoft.com/office/drawing/2014/main" val="217573439"/>
                    </a:ext>
                  </a:extLst>
                </a:gridCol>
              </a:tblGrid>
              <a:tr h="375573">
                <a:tc>
                  <a:txBody>
                    <a:bodyPr/>
                    <a:lstStyle/>
                    <a:p>
                      <a:r>
                        <a:rPr lang="en-DK" sz="1200" dirty="0"/>
                        <a:t>Opportunity Name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Sales rep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dirty="0"/>
                        <a:t>Vertical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200" dirty="0"/>
                        <a:t>Value ($K)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17239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Spanish Santander Bank SH Branch</a:t>
                      </a:r>
                    </a:p>
                    <a:p>
                      <a:pPr algn="ctr" fontAlgn="ctr"/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西班牙桑坦德银行上海分行</a:t>
                      </a:r>
                      <a:endParaRPr lang="en-US" sz="105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薛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素慧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make renovation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545874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parking lot 2022maintenance</a:t>
                      </a:r>
                    </a:p>
                    <a:p>
                      <a:pPr algn="ctr" fontAlgn="ctr"/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大众停车场</a:t>
                      </a:r>
                      <a:r>
                        <a:rPr lang="en-US" altLang="zh-CN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年维护</a:t>
                      </a:r>
                      <a:endParaRPr lang="en-US" sz="105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Natasha 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budget canceled, non-renewal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575710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Taiwan SME Bank Wuhan Branch</a:t>
                      </a:r>
                    </a:p>
                    <a:p>
                      <a:pPr algn="ctr" fontAlgn="ctr"/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台湾中小企业银行武汉分行</a:t>
                      </a:r>
                      <a:endParaRPr lang="da-DK" sz="105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宋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506870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Shanghai Nap-Macquarie Shanghai Beijing Office Maintenance</a:t>
                      </a:r>
                    </a:p>
                    <a:p>
                      <a:pPr algn="ctr" fontAlgn="ctr"/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上海纳普</a:t>
                      </a:r>
                      <a:r>
                        <a:rPr lang="en-US" altLang="zh-CN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麦格理上海北京办公室维护</a:t>
                      </a:r>
                      <a:endParaRPr lang="en-US" sz="105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吴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文斌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demolition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4965618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Beijing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Fu'an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security system maintenance</a:t>
                      </a:r>
                    </a:p>
                    <a:p>
                      <a:pPr algn="ctr" fontAlgn="ctr"/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北京富安安保系统维护</a:t>
                      </a:r>
                      <a:endParaRPr lang="en-US" sz="105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邵彦娇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no longer renew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6744303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Peugeot Citroen Maintenance</a:t>
                      </a:r>
                    </a:p>
                    <a:p>
                      <a:pPr algn="ctr" fontAlgn="ctr"/>
                      <a:r>
                        <a:rPr lang="zh-CN" altLang="en-US" sz="105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标致雪铁龙维护</a:t>
                      </a:r>
                      <a:endParaRPr lang="en-US" sz="105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吴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文斌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make renovation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8705939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2243096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107302"/>
                  </a:ext>
                </a:extLst>
              </a:tr>
              <a:tr h="37557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90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7CD7BF-6B17-1E00-5A1A-EAE996AE3F5D}"/>
              </a:ext>
            </a:extLst>
          </p:cNvPr>
          <p:cNvSpPr txBox="1"/>
          <p:nvPr/>
        </p:nvSpPr>
        <p:spPr>
          <a:xfrm>
            <a:off x="6427177" y="1024685"/>
            <a:ext cx="1767254" cy="89203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1100" dirty="0"/>
              <a:t>请销售经理补充</a:t>
            </a:r>
            <a:r>
              <a:rPr lang="en-US" altLang="zh-CN" sz="1100" dirty="0"/>
              <a:t>Learning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9162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4F-3B65-4953-A5B0-099DE3C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HC movements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58227-C947-43AB-A476-6CA7031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29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C9D9D0-60C0-4FD7-9137-6425EB1D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DB0E4-DC62-F53D-8A3B-75DD3735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B0C0F-A890-DCAD-099D-55367A72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6A3F18-BA11-406E-C241-3688A142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97639C-E6B3-1970-7326-F91FB4B5B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538162"/>
            <a:ext cx="113442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5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C0FE-F3D9-4821-B2E3-34843B35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latin typeface="Calibri" panose="020F0502020204030204" pitchFamily="34" charset="0"/>
                <a:cs typeface="Calibri" panose="020F0502020204030204" pitchFamily="34" charset="0"/>
              </a:rPr>
              <a:t>HC Movements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B096-4A25-46EE-904B-E654EA7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62A6AE-26E7-FD3D-AFBA-C032B962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50634"/>
              </p:ext>
            </p:extLst>
          </p:nvPr>
        </p:nvGraphicFramePr>
        <p:xfrm>
          <a:off x="641350" y="1270000"/>
          <a:ext cx="10750545" cy="1748455"/>
        </p:xfrm>
        <a:graphic>
          <a:graphicData uri="http://schemas.openxmlformats.org/drawingml/2006/table">
            <a:tbl>
              <a:tblPr/>
              <a:tblGrid>
                <a:gridCol w="2551521">
                  <a:extLst>
                    <a:ext uri="{9D8B030D-6E8A-4147-A177-3AD203B41FA5}">
                      <a16:colId xmlns:a16="http://schemas.microsoft.com/office/drawing/2014/main" val="3146787092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270442207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2316038223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559257204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1713345738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3207101692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2045495777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1735753691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1183783637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1084009804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1825757336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1182335494"/>
                    </a:ext>
                  </a:extLst>
                </a:gridCol>
                <a:gridCol w="683252">
                  <a:extLst>
                    <a:ext uri="{9D8B030D-6E8A-4147-A177-3AD203B41FA5}">
                      <a16:colId xmlns:a16="http://schemas.microsoft.com/office/drawing/2014/main" val="3286188457"/>
                    </a:ext>
                  </a:extLst>
                </a:gridCol>
              </a:tblGrid>
              <a:tr h="6816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95276"/>
                  </a:ext>
                </a:extLst>
              </a:tr>
              <a:tr h="196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Sales - Indirect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75345"/>
                  </a:ext>
                </a:extLst>
              </a:tr>
              <a:tr h="19640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East China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91382"/>
                  </a:ext>
                </a:extLst>
              </a:tr>
              <a:tr h="19640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North China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16011"/>
                  </a:ext>
                </a:extLst>
              </a:tr>
              <a:tr h="19640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South China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991729"/>
                  </a:ext>
                </a:extLst>
              </a:tr>
              <a:tr h="196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Sales Support - Indirect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55433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D50E15-B530-5740-B4CF-693F3B77009D}"/>
              </a:ext>
            </a:extLst>
          </p:cNvPr>
          <p:cNvSpPr/>
          <p:nvPr/>
        </p:nvSpPr>
        <p:spPr>
          <a:xfrm>
            <a:off x="1238684" y="3400817"/>
            <a:ext cx="2950309" cy="2980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Leavers: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Leon Zhang, Account Manager in East China, will leave on 31 May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Wu Wenbin, Senior Account Manager in East China, will leave on 15 Jun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Spark Chai, Sales Manager in East China, will leave on 21 June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8C5F25-CAAB-CB4F-BB46-257626241CC6}"/>
              </a:ext>
            </a:extLst>
          </p:cNvPr>
          <p:cNvSpPr/>
          <p:nvPr/>
        </p:nvSpPr>
        <p:spPr>
          <a:xfrm>
            <a:off x="4750669" y="3400817"/>
            <a:ext cx="2707055" cy="29805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Joiners: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- Gong Hongli, Service Engineer, will transfer in sales team in East region as Service Sales Engineer on 1 July 2023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2B2793-9AF1-21EB-DF50-F75DA4B4D0C4}"/>
              </a:ext>
            </a:extLst>
          </p:cNvPr>
          <p:cNvSpPr/>
          <p:nvPr/>
        </p:nvSpPr>
        <p:spPr>
          <a:xfrm>
            <a:off x="8007784" y="3370505"/>
            <a:ext cx="2760832" cy="29805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Opening &amp;Status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N\A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20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4F-3B65-4953-A5B0-099DE3C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DK" dirty="0" err="1"/>
              <a:t>ther</a:t>
            </a:r>
            <a:r>
              <a:rPr lang="en-DK" dirty="0"/>
              <a:t> sales updates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58227-C947-43AB-A476-6CA70319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31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C9D9D0-60C0-4FD7-9137-6425EB1D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7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FB8F-4136-001D-DBE8-716401AD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Sales updates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06ACF-412F-BFC4-F9EC-9CD4F61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DDFECBF-8622-2528-C768-36AFAEA91325}"/>
              </a:ext>
            </a:extLst>
          </p:cNvPr>
          <p:cNvGraphicFramePr/>
          <p:nvPr/>
        </p:nvGraphicFramePr>
        <p:xfrm>
          <a:off x="1370128" y="819875"/>
          <a:ext cx="86005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701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0BC7D-8E0E-1EB7-B890-D916DAB2D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2B55-3679-CD17-4A4C-BD647768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F5066A-1209-0376-B8C6-32879094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C4624-7D2C-E882-D30B-FFE65C5E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638175"/>
            <a:ext cx="105060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4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BF3F-339C-FC47-F1E9-3DDADFC6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3BA8E-7DA4-AEB5-4AE7-03549F66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C72207-3FE1-E84C-D76E-C5B380D4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27358-FBE4-7E9B-0B9E-F5981D2F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619125"/>
            <a:ext cx="111537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6A2C-CC91-86E5-285B-92DD8A1C8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D857A-9700-3272-7102-65D09628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B52513-997C-AEA4-323E-75AE4A2C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AFC93-6BA4-4811-3B80-D78CAFB1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614362"/>
            <a:ext cx="109061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1354E-196F-AB05-28BF-8C31D7202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3B602-D418-7BB5-23B8-A9C2052D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D051E1-E0C6-8BEE-6CBE-BACF45BD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29B4E-7D6B-A9A9-0068-7DA158A9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685800"/>
            <a:ext cx="104584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460B8-5B87-A2C2-73C9-B97495E72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C226E-EBBD-BF66-27D8-3A3F8615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B70C49-35E4-2941-D7E2-65CDD02E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18EE1-8956-C547-4D0E-96B317FB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366712"/>
            <a:ext cx="109442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67D1-8734-8747-55BA-3A9DC169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A62FC-AF78-AB18-34DA-FABDF951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5096-6367-4A46-9B35-1C341654C780}" type="slidenum">
              <a:rPr 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ED742B-172E-7D11-CB5E-0B018A9C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E29B9-D937-96DC-B930-030696F1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1487"/>
            <a:ext cx="106680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8549"/>
      </p:ext>
    </p:extLst>
  </p:cSld>
  <p:clrMapOvr>
    <a:masterClrMapping/>
  </p:clrMapOvr>
</p:sld>
</file>

<file path=ppt/theme/theme1.xml><?xml version="1.0" encoding="utf-8"?>
<a:theme xmlns:a="http://schemas.openxmlformats.org/drawingml/2006/main" name="Chubb-Dec22">
  <a:themeElements>
    <a:clrScheme name="Chubb-test-dec22">
      <a:dk1>
        <a:srgbClr val="000000"/>
      </a:dk1>
      <a:lt1>
        <a:srgbClr val="FFFFFF"/>
      </a:lt1>
      <a:dk2>
        <a:srgbClr val="0067B1"/>
      </a:dk2>
      <a:lt2>
        <a:srgbClr val="FFFFFF"/>
      </a:lt2>
      <a:accent1>
        <a:srgbClr val="0067B1"/>
      </a:accent1>
      <a:accent2>
        <a:srgbClr val="97CDE1"/>
      </a:accent2>
      <a:accent3>
        <a:srgbClr val="C3C3C7"/>
      </a:accent3>
      <a:accent4>
        <a:srgbClr val="868686"/>
      </a:accent4>
      <a:accent5>
        <a:srgbClr val="F92745"/>
      </a:accent5>
      <a:accent6>
        <a:srgbClr val="1DB390"/>
      </a:accent6>
      <a:hlink>
        <a:srgbClr val="FF9900"/>
      </a:hlink>
      <a:folHlink>
        <a:srgbClr val="F927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100" dirty="0" err="1" smtClean="0"/>
        </a:defPPr>
      </a:lstStyle>
    </a:txDef>
  </a:objectDefaults>
  <a:extraClrSchemeLst/>
  <a:custClrLst>
    <a:custClr name="Chubb blue">
      <a:srgbClr val="0067B1"/>
    </a:custClr>
    <a:custClr name="Innovation blue">
      <a:srgbClr val="00A0E4"/>
    </a:custClr>
    <a:custClr name="Fire red">
      <a:srgbClr val="F92745"/>
    </a:custClr>
    <a:custClr name="ESG green">
      <a:srgbClr val="1DB390"/>
    </a:custClr>
    <a:custClr name="Security grey">
      <a:srgbClr val="868686"/>
    </a:custClr>
    <a:custClr name="People orange">
      <a:srgbClr val="FF9900"/>
    </a:custClr>
    <a:custClr name="Vision+ green">
      <a:srgbClr val="58B031"/>
    </a:custClr>
    <a:custClr name="Soft blue">
      <a:srgbClr val="97CDE1"/>
    </a:custClr>
    <a:custClr name="Yellow">
      <a:srgbClr val="F6CB46"/>
    </a:custClr>
    <a:custClr name="Soft grey">
      <a:srgbClr val="C3C3C7"/>
    </a:custClr>
    <a:custClr name="Seafoam">
      <a:srgbClr val="6BCC94"/>
    </a:custClr>
    <a:custClr name="Nude">
      <a:srgbClr val="E5CFBF"/>
    </a:custClr>
  </a:custClrLst>
  <a:extLst>
    <a:ext uri="{05A4C25C-085E-4340-85A3-A5531E510DB2}">
      <thm15:themeFamily xmlns:thm15="http://schemas.microsoft.com/office/thememl/2012/main" name="Romola-v1" id="{6F026CD1-82BA-4210-AA95-7C51B50889F2}" vid="{F145A1CA-3500-4D7F-B498-3DD93CC30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F83F18E70814080A8F707B351F23B" ma:contentTypeVersion="2" ma:contentTypeDescription="Create a new document." ma:contentTypeScope="" ma:versionID="33454b47d9a7fbce119da1abd8d3f019">
  <xsd:schema xmlns:xsd="http://www.w3.org/2001/XMLSchema" xmlns:xs="http://www.w3.org/2001/XMLSchema" xmlns:p="http://schemas.microsoft.com/office/2006/metadata/properties" xmlns:ns2="189acd18-c5f4-49dc-ba8a-43dc45b6cc09" targetNamespace="http://schemas.microsoft.com/office/2006/metadata/properties" ma:root="true" ma:fieldsID="f770a0d4473da2e80a037e5968ea79f3" ns2:_="">
    <xsd:import namespace="189acd18-c5f4-49dc-ba8a-43dc45b6c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acd18-c5f4-49dc-ba8a-43dc45b6c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2B32A0-4153-487A-B52F-20AEEC8AED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F9FA7F-D54E-4F9B-A841-4DAC62FB9B11}">
  <ds:schemaRefs>
    <ds:schemaRef ds:uri="cf01652b-2804-432b-a929-7142549b4cc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4093CD-C9C2-478C-B68C-C64DB245E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acd18-c5f4-49dc-ba8a-43dc45b6c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1575</Words>
  <Application>Microsoft Office PowerPoint</Application>
  <PresentationFormat>Widescreen</PresentationFormat>
  <Paragraphs>600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Chubb-Dec22</vt:lpstr>
      <vt:lpstr>MSR: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</vt:lpstr>
      <vt:lpstr>Regional bridge for Jul</vt:lpstr>
      <vt:lpstr>pipeline</vt:lpstr>
      <vt:lpstr>Top expected opportunities for current and next month</vt:lpstr>
      <vt:lpstr>Major cancelled/lost installations in Jul</vt:lpstr>
      <vt:lpstr>Portfolio</vt:lpstr>
      <vt:lpstr>Key New Contract Opportunities for current + 2 months for ES</vt:lpstr>
      <vt:lpstr>Key contract renewals for current + 2 months for electronic security</vt:lpstr>
      <vt:lpstr>Major cancellations/lost contracts for May in electronic security</vt:lpstr>
      <vt:lpstr>HC movements</vt:lpstr>
      <vt:lpstr>HC Movements</vt:lpstr>
      <vt:lpstr>Other sales updates</vt:lpstr>
      <vt:lpstr>Other Sales updates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Chubb global Sales Transformation</dc:title>
  <dc:creator>Orcun Kuyucuoglu</dc:creator>
  <cp:lastModifiedBy>Shi, Amy</cp:lastModifiedBy>
  <cp:revision>45</cp:revision>
  <dcterms:created xsi:type="dcterms:W3CDTF">2023-02-22T07:07:58Z</dcterms:created>
  <dcterms:modified xsi:type="dcterms:W3CDTF">2025-01-02T07:05:30Z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0x010100F00F83F18E70814080A8F707B351F23B</vt:lpwstr>
  </property>
  <property fmtid="{D5CDD505-2E9C-101B-9397-08002B2CF9AE}" pid="3" name="MSIP_Label_defa4170-0d19-0005-0002-bc88714345d2_Enabled">
    <vt:lpwstr>true</vt:lpwstr>
  </property>
  <property fmtid="{D5CDD505-2E9C-101B-9397-08002B2CF9AE}" pid="4" name="MSIP_Label_defa4170-0d19-0005-0002-bc88714345d2_SetDate">
    <vt:lpwstr>2025-01-02T07:05:29Z</vt:lpwstr>
  </property>
  <property fmtid="{D5CDD505-2E9C-101B-9397-08002B2CF9AE}" pid="5" name="MSIP_Label_defa4170-0d19-0005-0002-bc88714345d2_Method">
    <vt:lpwstr>Standard</vt:lpwstr>
  </property>
  <property fmtid="{D5CDD505-2E9C-101B-9397-08002B2CF9AE}" pid="6" name="MSIP_Label_defa4170-0d19-0005-0002-bc88714345d2_Name">
    <vt:lpwstr>defa4170-0d19-0005-0002-bc88714345d2</vt:lpwstr>
  </property>
  <property fmtid="{D5CDD505-2E9C-101B-9397-08002B2CF9AE}" pid="7" name="MSIP_Label_defa4170-0d19-0005-0002-bc88714345d2_SiteId">
    <vt:lpwstr>47995fc2-1f56-47ce-9137-a87caef4be74</vt:lpwstr>
  </property>
  <property fmtid="{D5CDD505-2E9C-101B-9397-08002B2CF9AE}" pid="8" name="MSIP_Label_defa4170-0d19-0005-0002-bc88714345d2_ActionId">
    <vt:lpwstr>f203c88a-feee-43bf-b095-49b403152e8b</vt:lpwstr>
  </property>
  <property fmtid="{D5CDD505-2E9C-101B-9397-08002B2CF9AE}" pid="9" name="MSIP_Label_defa4170-0d19-0005-0002-bc88714345d2_ContentBits">
    <vt:lpwstr>0</vt:lpwstr>
  </property>
</Properties>
</file>