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37"/>
  </p:notesMasterIdLst>
  <p:sldIdLst>
    <p:sldId id="302" r:id="rId5"/>
    <p:sldId id="432" r:id="rId6"/>
    <p:sldId id="305" r:id="rId7"/>
    <p:sldId id="296" r:id="rId8"/>
    <p:sldId id="306" r:id="rId9"/>
    <p:sldId id="382" r:id="rId10"/>
    <p:sldId id="375" r:id="rId11"/>
    <p:sldId id="443" r:id="rId12"/>
    <p:sldId id="433" r:id="rId13"/>
    <p:sldId id="424" r:id="rId14"/>
    <p:sldId id="270" r:id="rId15"/>
    <p:sldId id="445" r:id="rId16"/>
    <p:sldId id="400" r:id="rId17"/>
    <p:sldId id="441" r:id="rId18"/>
    <p:sldId id="442" r:id="rId19"/>
    <p:sldId id="404" r:id="rId20"/>
    <p:sldId id="405" r:id="rId21"/>
    <p:sldId id="406" r:id="rId22"/>
    <p:sldId id="435" r:id="rId23"/>
    <p:sldId id="444" r:id="rId24"/>
    <p:sldId id="276" r:id="rId25"/>
    <p:sldId id="299" r:id="rId26"/>
    <p:sldId id="411" r:id="rId27"/>
    <p:sldId id="412" r:id="rId28"/>
    <p:sldId id="279" r:id="rId29"/>
    <p:sldId id="280" r:id="rId30"/>
    <p:sldId id="300" r:id="rId31"/>
    <p:sldId id="282" r:id="rId32"/>
    <p:sldId id="283" r:id="rId33"/>
    <p:sldId id="284" r:id="rId34"/>
    <p:sldId id="301" r:id="rId35"/>
    <p:sldId id="286"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F9"/>
    <a:srgbClr val="7030A0"/>
    <a:srgbClr val="E7E7FC"/>
    <a:srgbClr val="565669"/>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 Amy" userId="S::amy.shi@chubbfs.com::4eb1ca20-1b26-4349-bc73-2127cedf453c" providerId="AD" clId="Web-{868D10B6-C8FB-42E6-6E43-D7CCDEC06780}"/>
    <pc:docChg chg="modSld">
      <pc:chgData name="Shi, Amy" userId="S::amy.shi@chubbfs.com::4eb1ca20-1b26-4349-bc73-2127cedf453c" providerId="AD" clId="Web-{868D10B6-C8FB-42E6-6E43-D7CCDEC06780}" dt="2026-05-25T02:54:52.303" v="98" actId="20577"/>
      <pc:docMkLst>
        <pc:docMk/>
      </pc:docMkLst>
      <pc:sldChg chg="modSp">
        <pc:chgData name="Shi, Amy" userId="S::amy.shi@chubbfs.com::4eb1ca20-1b26-4349-bc73-2127cedf453c" providerId="AD" clId="Web-{868D10B6-C8FB-42E6-6E43-D7CCDEC06780}" dt="2026-05-25T02:11:48.306" v="20" actId="20577"/>
        <pc:sldMkLst>
          <pc:docMk/>
          <pc:sldMk cId="3290209961" sldId="305"/>
        </pc:sldMkLst>
        <pc:spChg chg="mod">
          <ac:chgData name="Shi, Amy" userId="S::amy.shi@chubbfs.com::4eb1ca20-1b26-4349-bc73-2127cedf453c" providerId="AD" clId="Web-{868D10B6-C8FB-42E6-6E43-D7CCDEC06780}" dt="2026-05-25T02:11:48.306" v="20" actId="20577"/>
          <ac:spMkLst>
            <pc:docMk/>
            <pc:sldMk cId="3290209961" sldId="305"/>
            <ac:spMk id="26" creationId="{5509DA93-D3F9-8FB5-3BC9-248D62BCEA5D}"/>
          </ac:spMkLst>
        </pc:spChg>
        <pc:spChg chg="mod">
          <ac:chgData name="Shi, Amy" userId="S::amy.shi@chubbfs.com::4eb1ca20-1b26-4349-bc73-2127cedf453c" providerId="AD" clId="Web-{868D10B6-C8FB-42E6-6E43-D7CCDEC06780}" dt="2026-05-25T02:11:17.429" v="9" actId="20577"/>
          <ac:spMkLst>
            <pc:docMk/>
            <pc:sldMk cId="3290209961" sldId="305"/>
            <ac:spMk id="31" creationId="{C78F39C2-0C6B-01BB-B042-5E58F92E9D6E}"/>
          </ac:spMkLst>
        </pc:spChg>
      </pc:sldChg>
      <pc:sldChg chg="modSp">
        <pc:chgData name="Shi, Amy" userId="S::amy.shi@chubbfs.com::4eb1ca20-1b26-4349-bc73-2127cedf453c" providerId="AD" clId="Web-{868D10B6-C8FB-42E6-6E43-D7CCDEC06780}" dt="2026-05-25T02:22:32.415" v="23"/>
        <pc:sldMkLst>
          <pc:docMk/>
          <pc:sldMk cId="2399308497" sldId="375"/>
        </pc:sldMkLst>
        <pc:graphicFrameChg chg="modGraphic">
          <ac:chgData name="Shi, Amy" userId="S::amy.shi@chubbfs.com::4eb1ca20-1b26-4349-bc73-2127cedf453c" providerId="AD" clId="Web-{868D10B6-C8FB-42E6-6E43-D7CCDEC06780}" dt="2026-05-25T02:22:32.415" v="23"/>
          <ac:graphicFrameMkLst>
            <pc:docMk/>
            <pc:sldMk cId="2399308497" sldId="375"/>
            <ac:graphicFrameMk id="10" creationId="{D97C7C60-A4F7-6403-5CE0-BB7100B45CDE}"/>
          </ac:graphicFrameMkLst>
        </pc:graphicFrameChg>
      </pc:sldChg>
      <pc:sldChg chg="modSp">
        <pc:chgData name="Shi, Amy" userId="S::amy.shi@chubbfs.com::4eb1ca20-1b26-4349-bc73-2127cedf453c" providerId="AD" clId="Web-{868D10B6-C8FB-42E6-6E43-D7CCDEC06780}" dt="2026-05-25T02:54:52.303" v="98" actId="20577"/>
        <pc:sldMkLst>
          <pc:docMk/>
          <pc:sldMk cId="4071123109" sldId="405"/>
        </pc:sldMkLst>
        <pc:spChg chg="mod">
          <ac:chgData name="Shi, Amy" userId="S::amy.shi@chubbfs.com::4eb1ca20-1b26-4349-bc73-2127cedf453c" providerId="AD" clId="Web-{868D10B6-C8FB-42E6-6E43-D7CCDEC06780}" dt="2026-05-25T02:54:52.303" v="98" actId="20577"/>
          <ac:spMkLst>
            <pc:docMk/>
            <pc:sldMk cId="4071123109" sldId="405"/>
            <ac:spMk id="12" creationId="{897CDAF0-F59A-56DF-D02D-2C020108EECE}"/>
          </ac:spMkLst>
        </pc:spChg>
      </pc:sldChg>
      <pc:sldChg chg="modSp">
        <pc:chgData name="Shi, Amy" userId="S::amy.shi@chubbfs.com::4eb1ca20-1b26-4349-bc73-2127cedf453c" providerId="AD" clId="Web-{868D10B6-C8FB-42E6-6E43-D7CCDEC06780}" dt="2026-05-25T02:40:46.817" v="84" actId="20577"/>
        <pc:sldMkLst>
          <pc:docMk/>
          <pc:sldMk cId="1372916773" sldId="424"/>
        </pc:sldMkLst>
        <pc:spChg chg="mod">
          <ac:chgData name="Shi, Amy" userId="S::amy.shi@chubbfs.com::4eb1ca20-1b26-4349-bc73-2127cedf453c" providerId="AD" clId="Web-{868D10B6-C8FB-42E6-6E43-D7CCDEC06780}" dt="2026-05-25T02:40:46.817" v="84" actId="20577"/>
          <ac:spMkLst>
            <pc:docMk/>
            <pc:sldMk cId="1372916773" sldId="424"/>
            <ac:spMk id="13" creationId="{24D5F82A-EE23-99E5-AE46-6569CC224EC5}"/>
          </ac:spMkLst>
        </pc:spChg>
      </pc:sldChg>
    </pc:docChg>
  </pc:docChgLst>
  <pc:docChgLst>
    <pc:chgData name="Winnie, Li" userId="S::li.winnie@chubbfs.com::3338a3ff-65e1-4e24-a37e-29a845500c3f" providerId="AD" clId="Web-{36E8EEE1-EA13-203C-1972-3E605DE836E6}"/>
    <pc:docChg chg="addSld delSld modSld">
      <pc:chgData name="Winnie, Li" userId="S::li.winnie@chubbfs.com::3338a3ff-65e1-4e24-a37e-29a845500c3f" providerId="AD" clId="Web-{36E8EEE1-EA13-203C-1972-3E605DE836E6}" dt="2026-06-10T07:42:07.683" v="123"/>
      <pc:docMkLst>
        <pc:docMk/>
      </pc:docMkLst>
      <pc:sldChg chg="modSp add">
        <pc:chgData name="Winnie, Li" userId="S::li.winnie@chubbfs.com::3338a3ff-65e1-4e24-a37e-29a845500c3f" providerId="AD" clId="Web-{36E8EEE1-EA13-203C-1972-3E605DE836E6}" dt="2026-06-10T07:34:21.112" v="113" actId="14100"/>
        <pc:sldMkLst>
          <pc:docMk/>
          <pc:sldMk cId="3295995651" sldId="435"/>
        </pc:sldMkLst>
        <pc:spChg chg="mod">
          <ac:chgData name="Winnie, Li" userId="S::li.winnie@chubbfs.com::3338a3ff-65e1-4e24-a37e-29a845500c3f" providerId="AD" clId="Web-{36E8EEE1-EA13-203C-1972-3E605DE836E6}" dt="2026-06-10T07:34:21.112" v="113" actId="14100"/>
          <ac:spMkLst>
            <pc:docMk/>
            <pc:sldMk cId="3295995651" sldId="435"/>
            <ac:spMk id="4" creationId="{B2E85EA7-1359-4A37-0AE7-89418BE73F2E}"/>
          </ac:spMkLst>
        </pc:spChg>
      </pc:sldChg>
    </pc:docChg>
  </pc:docChgLst>
  <pc:docChgLst>
    <pc:chgData name="Xie, Zoe" userId="S::zoe.xie@chubbfs.com::51658c1a-e4cd-47d5-985d-dd29c4d50be3" providerId="AD" clId="Web-{5729F3B5-046B-AABB-2AB8-936AFAD3B7DC}"/>
    <pc:docChg chg="addSld delSld modSld">
      <pc:chgData name="Xie, Zoe" userId="S::zoe.xie@chubbfs.com::51658c1a-e4cd-47d5-985d-dd29c4d50be3" providerId="AD" clId="Web-{5729F3B5-046B-AABB-2AB8-936AFAD3B7DC}" dt="2026-06-12T11:27:33.480" v="459"/>
      <pc:docMkLst>
        <pc:docMk/>
      </pc:docMkLst>
      <pc:sldChg chg="addSp delSp modSp">
        <pc:chgData name="Xie, Zoe" userId="S::zoe.xie@chubbfs.com::51658c1a-e4cd-47d5-985d-dd29c4d50be3" providerId="AD" clId="Web-{5729F3B5-046B-AABB-2AB8-936AFAD3B7DC}" dt="2026-06-12T11:04:35.628" v="10"/>
        <pc:sldMkLst>
          <pc:docMk/>
          <pc:sldMk cId="0" sldId="296"/>
        </pc:sldMkLst>
        <pc:graphicFrameChg chg="mod modGraphic">
          <ac:chgData name="Xie, Zoe" userId="S::zoe.xie@chubbfs.com::51658c1a-e4cd-47d5-985d-dd29c4d50be3" providerId="AD" clId="Web-{5729F3B5-046B-AABB-2AB8-936AFAD3B7DC}" dt="2026-06-12T11:04:35.628" v="10"/>
          <ac:graphicFrameMkLst>
            <pc:docMk/>
            <pc:sldMk cId="0" sldId="296"/>
            <ac:graphicFrameMk id="11" creationId="{0C211091-E0E4-0C38-BC2A-CA0A0EB9A1A2}"/>
          </ac:graphicFrameMkLst>
        </pc:graphicFrameChg>
        <pc:picChg chg="add mod">
          <ac:chgData name="Xie, Zoe" userId="S::zoe.xie@chubbfs.com::51658c1a-e4cd-47d5-985d-dd29c4d50be3" providerId="AD" clId="Web-{5729F3B5-046B-AABB-2AB8-936AFAD3B7DC}" dt="2026-06-12T11:03:46.986" v="6" actId="1076"/>
          <ac:picMkLst>
            <pc:docMk/>
            <pc:sldMk cId="0" sldId="296"/>
            <ac:picMk id="3" creationId="{31804C97-E960-77A1-54DA-B2E1CEEC1564}"/>
          </ac:picMkLst>
        </pc:picChg>
      </pc:sldChg>
      <pc:sldChg chg="modSp">
        <pc:chgData name="Xie, Zoe" userId="S::zoe.xie@chubbfs.com::51658c1a-e4cd-47d5-985d-dd29c4d50be3" providerId="AD" clId="Web-{5729F3B5-046B-AABB-2AB8-936AFAD3B7DC}" dt="2026-06-12T11:06:28.100" v="47"/>
        <pc:sldMkLst>
          <pc:docMk/>
          <pc:sldMk cId="3451436414" sldId="306"/>
        </pc:sldMkLst>
        <pc:graphicFrameChg chg="mod modGraphic">
          <ac:chgData name="Xie, Zoe" userId="S::zoe.xie@chubbfs.com::51658c1a-e4cd-47d5-985d-dd29c4d50be3" providerId="AD" clId="Web-{5729F3B5-046B-AABB-2AB8-936AFAD3B7DC}" dt="2026-06-12T11:06:28.100" v="47"/>
          <ac:graphicFrameMkLst>
            <pc:docMk/>
            <pc:sldMk cId="3451436414" sldId="306"/>
            <ac:graphicFrameMk id="4" creationId="{4CAE8AF3-A585-D967-0693-D7EDE02A6689}"/>
          </ac:graphicFrameMkLst>
        </pc:graphicFrameChg>
      </pc:sldChg>
      <pc:sldChg chg="addSp delSp modSp">
        <pc:chgData name="Xie, Zoe" userId="S::zoe.xie@chubbfs.com::51658c1a-e4cd-47d5-985d-dd29c4d50be3" providerId="AD" clId="Web-{5729F3B5-046B-AABB-2AB8-936AFAD3B7DC}" dt="2026-06-12T11:20:59.485" v="377" actId="14100"/>
        <pc:sldMkLst>
          <pc:docMk/>
          <pc:sldMk cId="1622318981" sldId="404"/>
        </pc:sldMkLst>
        <pc:graphicFrameChg chg="mod modGraphic">
          <ac:chgData name="Xie, Zoe" userId="S::zoe.xie@chubbfs.com::51658c1a-e4cd-47d5-985d-dd29c4d50be3" providerId="AD" clId="Web-{5729F3B5-046B-AABB-2AB8-936AFAD3B7DC}" dt="2026-06-12T11:19:34.279" v="357"/>
          <ac:graphicFrameMkLst>
            <pc:docMk/>
            <pc:sldMk cId="1622318981" sldId="404"/>
            <ac:graphicFrameMk id="8" creationId="{B85338E8-D6D1-3E39-AC42-0A66FFAA4E3A}"/>
          </ac:graphicFrameMkLst>
        </pc:graphicFrameChg>
        <pc:picChg chg="add mod">
          <ac:chgData name="Xie, Zoe" userId="S::zoe.xie@chubbfs.com::51658c1a-e4cd-47d5-985d-dd29c4d50be3" providerId="AD" clId="Web-{5729F3B5-046B-AABB-2AB8-936AFAD3B7DC}" dt="2026-06-12T11:20:32.125" v="369" actId="14100"/>
          <ac:picMkLst>
            <pc:docMk/>
            <pc:sldMk cId="1622318981" sldId="404"/>
            <ac:picMk id="4" creationId="{C51A7A29-D384-4CC6-7A8B-E81020FB0B55}"/>
          </ac:picMkLst>
        </pc:picChg>
        <pc:picChg chg="add mod">
          <ac:chgData name="Xie, Zoe" userId="S::zoe.xie@chubbfs.com::51658c1a-e4cd-47d5-985d-dd29c4d50be3" providerId="AD" clId="Web-{5729F3B5-046B-AABB-2AB8-936AFAD3B7DC}" dt="2026-06-12T11:20:59.485" v="377" actId="14100"/>
          <ac:picMkLst>
            <pc:docMk/>
            <pc:sldMk cId="1622318981" sldId="404"/>
            <ac:picMk id="7" creationId="{BB7C490F-D603-E97A-846E-E55E37FDB98A}"/>
          </ac:picMkLst>
        </pc:picChg>
      </pc:sldChg>
      <pc:sldChg chg="addSp delSp modSp">
        <pc:chgData name="Xie, Zoe" userId="S::zoe.xie@chubbfs.com::51658c1a-e4cd-47d5-985d-dd29c4d50be3" providerId="AD" clId="Web-{5729F3B5-046B-AABB-2AB8-936AFAD3B7DC}" dt="2026-06-12T11:27:33.480" v="459"/>
        <pc:sldMkLst>
          <pc:docMk/>
          <pc:sldMk cId="4071123109" sldId="405"/>
        </pc:sldMkLst>
        <pc:spChg chg="mod">
          <ac:chgData name="Xie, Zoe" userId="S::zoe.xie@chubbfs.com::51658c1a-e4cd-47d5-985d-dd29c4d50be3" providerId="AD" clId="Web-{5729F3B5-046B-AABB-2AB8-936AFAD3B7DC}" dt="2026-06-12T11:24:29.522" v="386" actId="20577"/>
          <ac:spMkLst>
            <pc:docMk/>
            <pc:sldMk cId="4071123109" sldId="405"/>
            <ac:spMk id="12" creationId="{897CDAF0-F59A-56DF-D02D-2C020108EECE}"/>
          </ac:spMkLst>
        </pc:spChg>
        <pc:graphicFrameChg chg="add mod modGraphic">
          <ac:chgData name="Xie, Zoe" userId="S::zoe.xie@chubbfs.com::51658c1a-e4cd-47d5-985d-dd29c4d50be3" providerId="AD" clId="Web-{5729F3B5-046B-AABB-2AB8-936AFAD3B7DC}" dt="2026-06-12T11:27:31.355" v="458" actId="1076"/>
          <ac:graphicFrameMkLst>
            <pc:docMk/>
            <pc:sldMk cId="4071123109" sldId="405"/>
            <ac:graphicFrameMk id="17" creationId="{2D13EFDD-8E18-044C-990C-E3E78DCC2033}"/>
          </ac:graphicFrameMkLst>
        </pc:graphicFrameChg>
        <pc:picChg chg="add mod">
          <ac:chgData name="Xie, Zoe" userId="S::zoe.xie@chubbfs.com::51658c1a-e4cd-47d5-985d-dd29c4d50be3" providerId="AD" clId="Web-{5729F3B5-046B-AABB-2AB8-936AFAD3B7DC}" dt="2026-06-12T11:25:00.272" v="394" actId="14100"/>
          <ac:picMkLst>
            <pc:docMk/>
            <pc:sldMk cId="4071123109" sldId="405"/>
            <ac:picMk id="3" creationId="{F608CB3E-084A-67F7-E110-19C051096291}"/>
          </ac:picMkLst>
        </pc:picChg>
        <pc:picChg chg="add mod">
          <ac:chgData name="Xie, Zoe" userId="S::zoe.xie@chubbfs.com::51658c1a-e4cd-47d5-985d-dd29c4d50be3" providerId="AD" clId="Web-{5729F3B5-046B-AABB-2AB8-936AFAD3B7DC}" dt="2026-06-12T11:25:02.163" v="395" actId="1076"/>
          <ac:picMkLst>
            <pc:docMk/>
            <pc:sldMk cId="4071123109" sldId="405"/>
            <ac:picMk id="10" creationId="{AF12E972-29A8-4A78-314F-868378564D57}"/>
          </ac:picMkLst>
        </pc:picChg>
      </pc:sldChg>
      <pc:sldChg chg="modSp">
        <pc:chgData name="Xie, Zoe" userId="S::zoe.xie@chubbfs.com::51658c1a-e4cd-47d5-985d-dd29c4d50be3" providerId="AD" clId="Web-{5729F3B5-046B-AABB-2AB8-936AFAD3B7DC}" dt="2026-06-12T11:15:45.147" v="247" actId="20577"/>
        <pc:sldMkLst>
          <pc:docMk/>
          <pc:sldMk cId="14199525" sldId="441"/>
        </pc:sldMkLst>
        <pc:spChg chg="mod">
          <ac:chgData name="Xie, Zoe" userId="S::zoe.xie@chubbfs.com::51658c1a-e4cd-47d5-985d-dd29c4d50be3" providerId="AD" clId="Web-{5729F3B5-046B-AABB-2AB8-936AFAD3B7DC}" dt="2026-06-12T11:15:06.865" v="239" actId="20577"/>
          <ac:spMkLst>
            <pc:docMk/>
            <pc:sldMk cId="14199525" sldId="441"/>
            <ac:spMk id="3" creationId="{7D3ED55A-BB08-AC64-4EE1-E185A8303E30}"/>
          </ac:spMkLst>
        </pc:spChg>
        <pc:spChg chg="mod">
          <ac:chgData name="Xie, Zoe" userId="S::zoe.xie@chubbfs.com::51658c1a-e4cd-47d5-985d-dd29c4d50be3" providerId="AD" clId="Web-{5729F3B5-046B-AABB-2AB8-936AFAD3B7DC}" dt="2026-06-12T11:15:45.147" v="247" actId="20577"/>
          <ac:spMkLst>
            <pc:docMk/>
            <pc:sldMk cId="14199525" sldId="441"/>
            <ac:spMk id="4" creationId="{92259F87-A837-3B6E-C372-0EAD5D1B0F92}"/>
          </ac:spMkLst>
        </pc:spChg>
      </pc:sldChg>
      <pc:sldChg chg="modSp">
        <pc:chgData name="Xie, Zoe" userId="S::zoe.xie@chubbfs.com::51658c1a-e4cd-47d5-985d-dd29c4d50be3" providerId="AD" clId="Web-{5729F3B5-046B-AABB-2AB8-936AFAD3B7DC}" dt="2026-06-12T11:17:01.915" v="256" actId="20577"/>
        <pc:sldMkLst>
          <pc:docMk/>
          <pc:sldMk cId="218689583" sldId="442"/>
        </pc:sldMkLst>
        <pc:spChg chg="mod">
          <ac:chgData name="Xie, Zoe" userId="S::zoe.xie@chubbfs.com::51658c1a-e4cd-47d5-985d-dd29c4d50be3" providerId="AD" clId="Web-{5729F3B5-046B-AABB-2AB8-936AFAD3B7DC}" dt="2026-06-12T11:16:30.164" v="250" actId="20577"/>
          <ac:spMkLst>
            <pc:docMk/>
            <pc:sldMk cId="218689583" sldId="442"/>
            <ac:spMk id="7" creationId="{8785E0B5-FD4D-A6A8-97C8-6B06D8633547}"/>
          </ac:spMkLst>
        </pc:spChg>
        <pc:spChg chg="mod">
          <ac:chgData name="Xie, Zoe" userId="S::zoe.xie@chubbfs.com::51658c1a-e4cd-47d5-985d-dd29c4d50be3" providerId="AD" clId="Web-{5729F3B5-046B-AABB-2AB8-936AFAD3B7DC}" dt="2026-06-12T11:16:49.899" v="255" actId="20577"/>
          <ac:spMkLst>
            <pc:docMk/>
            <pc:sldMk cId="218689583" sldId="442"/>
            <ac:spMk id="11" creationId="{C0C07306-60D3-2A7F-B044-A64E634D5913}"/>
          </ac:spMkLst>
        </pc:spChg>
        <pc:spChg chg="mod">
          <ac:chgData name="Xie, Zoe" userId="S::zoe.xie@chubbfs.com::51658c1a-e4cd-47d5-985d-dd29c4d50be3" providerId="AD" clId="Web-{5729F3B5-046B-AABB-2AB8-936AFAD3B7DC}" dt="2026-06-12T11:17:01.915" v="256" actId="20577"/>
          <ac:spMkLst>
            <pc:docMk/>
            <pc:sldMk cId="218689583" sldId="442"/>
            <ac:spMk id="17" creationId="{0F9F2702-0080-8601-9D17-38FDDFD09C99}"/>
          </ac:spMkLst>
        </pc:spChg>
      </pc:sldChg>
      <pc:sldChg chg="addSp delSp modSp add">
        <pc:chgData name="Xie, Zoe" userId="S::zoe.xie@chubbfs.com::51658c1a-e4cd-47d5-985d-dd29c4d50be3" providerId="AD" clId="Web-{5729F3B5-046B-AABB-2AB8-936AFAD3B7DC}" dt="2026-06-12T11:14:04.629" v="232" actId="14100"/>
        <pc:sldMkLst>
          <pc:docMk/>
          <pc:sldMk cId="1281803038" sldId="445"/>
        </pc:sldMkLst>
        <pc:spChg chg="add mod">
          <ac:chgData name="Xie, Zoe" userId="S::zoe.xie@chubbfs.com::51658c1a-e4cd-47d5-985d-dd29c4d50be3" providerId="AD" clId="Web-{5729F3B5-046B-AABB-2AB8-936AFAD3B7DC}" dt="2026-06-12T11:14:04.629" v="232" actId="14100"/>
          <ac:spMkLst>
            <pc:docMk/>
            <pc:sldMk cId="1281803038" sldId="445"/>
            <ac:spMk id="9" creationId="{51DB982F-CDCC-AAB0-3988-931BD551004E}"/>
          </ac:spMkLst>
        </pc:spChg>
        <pc:graphicFrameChg chg="add del mod modGraphic">
          <ac:chgData name="Xie, Zoe" userId="S::zoe.xie@chubbfs.com::51658c1a-e4cd-47d5-985d-dd29c4d50be3" providerId="AD" clId="Web-{5729F3B5-046B-AABB-2AB8-936AFAD3B7DC}" dt="2026-06-12T11:13:04.158" v="226"/>
          <ac:graphicFrameMkLst>
            <pc:docMk/>
            <pc:sldMk cId="1281803038" sldId="445"/>
            <ac:graphicFrameMk id="4" creationId="{A97E3160-19D6-EB9D-347A-B0142ECB8BAD}"/>
          </ac:graphicFrameMkLst>
        </pc:graphicFrameChg>
      </pc:sldChg>
    </pc:docChg>
  </pc:docChgLst>
  <pc:docChgLst>
    <pc:chgData name="Zeng, Yannis" userId="f5e34bc4-68b3-4abb-999b-c0e703d6ff1d" providerId="ADAL" clId="{9550F435-AB3C-497A-B026-283C98AA8140}"/>
    <pc:docChg chg="undo redo custSel addSld delSld modSld">
      <pc:chgData name="Zeng, Yannis" userId="f5e34bc4-68b3-4abb-999b-c0e703d6ff1d" providerId="ADAL" clId="{9550F435-AB3C-497A-B026-283C98AA8140}" dt="2026-06-12T02:18:22.685" v="1670" actId="20577"/>
      <pc:docMkLst>
        <pc:docMk/>
      </pc:docMkLst>
      <pc:sldChg chg="addSp delSp modSp add del mod">
        <pc:chgData name="Zeng, Yannis" userId="f5e34bc4-68b3-4abb-999b-c0e703d6ff1d" providerId="ADAL" clId="{9550F435-AB3C-497A-B026-283C98AA8140}" dt="2026-06-11T09:06:47.881" v="1631" actId="20577"/>
        <pc:sldMkLst>
          <pc:docMk/>
          <pc:sldMk cId="2399308497" sldId="375"/>
        </pc:sldMkLst>
        <pc:spChg chg="mod">
          <ac:chgData name="Zeng, Yannis" userId="f5e34bc4-68b3-4abb-999b-c0e703d6ff1d" providerId="ADAL" clId="{9550F435-AB3C-497A-B026-283C98AA8140}" dt="2026-06-03T06:47:08.506" v="851"/>
          <ac:spMkLst>
            <pc:docMk/>
            <pc:sldMk cId="2399308497" sldId="375"/>
            <ac:spMk id="4" creationId="{C0AF4981-65FE-0BA1-B66F-B8E699E33B00}"/>
          </ac:spMkLst>
        </pc:spChg>
        <pc:spChg chg="mod">
          <ac:chgData name="Zeng, Yannis" userId="f5e34bc4-68b3-4abb-999b-c0e703d6ff1d" providerId="ADAL" clId="{9550F435-AB3C-497A-B026-283C98AA8140}" dt="2026-06-11T09:06:47.881" v="1631" actId="20577"/>
          <ac:spMkLst>
            <pc:docMk/>
            <pc:sldMk cId="2399308497" sldId="375"/>
            <ac:spMk id="6" creationId="{EC1C88E2-FC2B-70A3-5592-41320444349F}"/>
          </ac:spMkLst>
        </pc:spChg>
        <pc:spChg chg="mod">
          <ac:chgData name="Zeng, Yannis" userId="f5e34bc4-68b3-4abb-999b-c0e703d6ff1d" providerId="ADAL" clId="{9550F435-AB3C-497A-B026-283C98AA8140}" dt="2026-06-03T06:47:08.506" v="851"/>
          <ac:spMkLst>
            <pc:docMk/>
            <pc:sldMk cId="2399308497" sldId="375"/>
            <ac:spMk id="7" creationId="{FD852224-5571-3023-B80A-905C9F1A8C1B}"/>
          </ac:spMkLst>
        </pc:spChg>
        <pc:grpChg chg="add mod">
          <ac:chgData name="Zeng, Yannis" userId="f5e34bc4-68b3-4abb-999b-c0e703d6ff1d" providerId="ADAL" clId="{9550F435-AB3C-497A-B026-283C98AA8140}" dt="2026-06-03T06:47:13.778" v="853" actId="14100"/>
          <ac:grpSpMkLst>
            <pc:docMk/>
            <pc:sldMk cId="2399308497" sldId="375"/>
            <ac:grpSpMk id="3" creationId="{B9F1294D-404B-7D09-5D76-E27025FF748D}"/>
          </ac:grpSpMkLst>
        </pc:grpChg>
        <pc:graphicFrameChg chg="mod modGraphic">
          <ac:chgData name="Zeng, Yannis" userId="f5e34bc4-68b3-4abb-999b-c0e703d6ff1d" providerId="ADAL" clId="{9550F435-AB3C-497A-B026-283C98AA8140}" dt="2026-06-11T08:58:09.627" v="1541"/>
          <ac:graphicFrameMkLst>
            <pc:docMk/>
            <pc:sldMk cId="2399308497" sldId="375"/>
            <ac:graphicFrameMk id="10" creationId="{D97C7C60-A4F7-6403-5CE0-BB7100B45CDE}"/>
          </ac:graphicFrameMkLst>
        </pc:graphicFrameChg>
      </pc:sldChg>
      <pc:sldChg chg="addSp delSp modSp add mod">
        <pc:chgData name="Zeng, Yannis" userId="f5e34bc4-68b3-4abb-999b-c0e703d6ff1d" providerId="ADAL" clId="{9550F435-AB3C-497A-B026-283C98AA8140}" dt="2026-06-03T06:51:11.897" v="1032" actId="20577"/>
        <pc:sldMkLst>
          <pc:docMk/>
          <pc:sldMk cId="1372916773" sldId="424"/>
        </pc:sldMkLst>
        <pc:spChg chg="mod">
          <ac:chgData name="Zeng, Yannis" userId="f5e34bc4-68b3-4abb-999b-c0e703d6ff1d" providerId="ADAL" clId="{9550F435-AB3C-497A-B026-283C98AA8140}" dt="2026-06-03T06:51:11.897" v="1032" actId="20577"/>
          <ac:spMkLst>
            <pc:docMk/>
            <pc:sldMk cId="1372916773" sldId="424"/>
            <ac:spMk id="13" creationId="{24D5F82A-EE23-99E5-AE46-6569CC224EC5}"/>
          </ac:spMkLst>
        </pc:spChg>
        <pc:spChg chg="mod">
          <ac:chgData name="Zeng, Yannis" userId="f5e34bc4-68b3-4abb-999b-c0e703d6ff1d" providerId="ADAL" clId="{9550F435-AB3C-497A-B026-283C98AA8140}" dt="2026-06-03T06:44:41.189" v="807"/>
          <ac:spMkLst>
            <pc:docMk/>
            <pc:sldMk cId="1372916773" sldId="424"/>
            <ac:spMk id="14" creationId="{B4A77732-9E28-0E89-52A4-1292B91F122D}"/>
          </ac:spMkLst>
        </pc:spChg>
        <pc:spChg chg="mod">
          <ac:chgData name="Zeng, Yannis" userId="f5e34bc4-68b3-4abb-999b-c0e703d6ff1d" providerId="ADAL" clId="{9550F435-AB3C-497A-B026-283C98AA8140}" dt="2026-06-03T06:43:36.703" v="794" actId="1076"/>
          <ac:spMkLst>
            <pc:docMk/>
            <pc:sldMk cId="1372916773" sldId="424"/>
            <ac:spMk id="20" creationId="{11E7B42F-5B21-5B8F-E8BD-F7A50770AA96}"/>
          </ac:spMkLst>
        </pc:spChg>
        <pc:spChg chg="mod">
          <ac:chgData name="Zeng, Yannis" userId="f5e34bc4-68b3-4abb-999b-c0e703d6ff1d" providerId="ADAL" clId="{9550F435-AB3C-497A-B026-283C98AA8140}" dt="2026-06-03T06:45:51.578" v="841" actId="20577"/>
          <ac:spMkLst>
            <pc:docMk/>
            <pc:sldMk cId="1372916773" sldId="424"/>
            <ac:spMk id="21" creationId="{B5286506-E8FE-E6C4-05C5-C6BFFCD7329D}"/>
          </ac:spMkLst>
        </pc:spChg>
      </pc:sldChg>
      <pc:sldChg chg="addSp delSp modSp add mod">
        <pc:chgData name="Zeng, Yannis" userId="f5e34bc4-68b3-4abb-999b-c0e703d6ff1d" providerId="ADAL" clId="{9550F435-AB3C-497A-B026-283C98AA8140}" dt="2026-06-03T07:10:08.765" v="1540" actId="20577"/>
        <pc:sldMkLst>
          <pc:docMk/>
          <pc:sldMk cId="1797579679" sldId="432"/>
        </pc:sldMkLst>
        <pc:spChg chg="mod">
          <ac:chgData name="Zeng, Yannis" userId="f5e34bc4-68b3-4abb-999b-c0e703d6ff1d" providerId="ADAL" clId="{9550F435-AB3C-497A-B026-283C98AA8140}" dt="2026-05-28T08:45:55.632" v="361" actId="20577"/>
          <ac:spMkLst>
            <pc:docMk/>
            <pc:sldMk cId="1797579679" sldId="432"/>
            <ac:spMk id="60" creationId="{E79C2C17-51A2-495F-238D-DD6819AC1032}"/>
          </ac:spMkLst>
        </pc:spChg>
        <pc:spChg chg="mod">
          <ac:chgData name="Zeng, Yannis" userId="f5e34bc4-68b3-4abb-999b-c0e703d6ff1d" providerId="ADAL" clId="{9550F435-AB3C-497A-B026-283C98AA8140}" dt="2026-06-03T07:10:08.765" v="1540" actId="20577"/>
          <ac:spMkLst>
            <pc:docMk/>
            <pc:sldMk cId="1797579679" sldId="432"/>
            <ac:spMk id="63" creationId="{B9EABA55-C4D2-6CD7-D9A8-D30A62D8B358}"/>
          </ac:spMkLst>
        </pc:spChg>
        <pc:spChg chg="mod">
          <ac:chgData name="Zeng, Yannis" userId="f5e34bc4-68b3-4abb-999b-c0e703d6ff1d" providerId="ADAL" clId="{9550F435-AB3C-497A-B026-283C98AA8140}" dt="2026-06-03T06:48:51.180" v="881" actId="20577"/>
          <ac:spMkLst>
            <pc:docMk/>
            <pc:sldMk cId="1797579679" sldId="432"/>
            <ac:spMk id="64" creationId="{9C6E72B0-6B28-44CC-BE1B-C4F61B3F8D33}"/>
          </ac:spMkLst>
        </pc:spChg>
        <pc:graphicFrameChg chg="add mod">
          <ac:chgData name="Zeng, Yannis" userId="f5e34bc4-68b3-4abb-999b-c0e703d6ff1d" providerId="ADAL" clId="{9550F435-AB3C-497A-B026-283C98AA8140}" dt="2026-06-03T06:48:47.635" v="876" actId="1076"/>
          <ac:graphicFrameMkLst>
            <pc:docMk/>
            <pc:sldMk cId="1797579679" sldId="432"/>
            <ac:graphicFrameMk id="4" creationId="{FB814F67-0914-CC1D-577B-D84AA45437B6}"/>
          </ac:graphicFrameMkLst>
        </pc:graphicFrameChg>
        <pc:graphicFrameChg chg="add mod">
          <ac:chgData name="Zeng, Yannis" userId="f5e34bc4-68b3-4abb-999b-c0e703d6ff1d" providerId="ADAL" clId="{9550F435-AB3C-497A-B026-283C98AA8140}" dt="2026-05-28T08:56:37.987" v="423" actId="14100"/>
          <ac:graphicFrameMkLst>
            <pc:docMk/>
            <pc:sldMk cId="1797579679" sldId="432"/>
            <ac:graphicFrameMk id="17" creationId="{54702BCE-E9AC-A43F-41D6-FDC1B8A4A216}"/>
          </ac:graphicFrameMkLst>
        </pc:graphicFrameChg>
        <pc:graphicFrameChg chg="mod">
          <ac:chgData name="Zeng, Yannis" userId="f5e34bc4-68b3-4abb-999b-c0e703d6ff1d" providerId="ADAL" clId="{9550F435-AB3C-497A-B026-283C98AA8140}" dt="2026-05-28T08:57:12.286" v="426" actId="1076"/>
          <ac:graphicFrameMkLst>
            <pc:docMk/>
            <pc:sldMk cId="1797579679" sldId="432"/>
            <ac:graphicFrameMk id="68" creationId="{33A2330B-5628-B8A7-26EB-6A69CD7DB71D}"/>
          </ac:graphicFrameMkLst>
        </pc:graphicFrameChg>
      </pc:sldChg>
      <pc:sldChg chg="addSp delSp modSp add mod">
        <pc:chgData name="Zeng, Yannis" userId="f5e34bc4-68b3-4abb-999b-c0e703d6ff1d" providerId="ADAL" clId="{9550F435-AB3C-497A-B026-283C98AA8140}" dt="2026-05-28T09:09:34.287" v="728" actId="14100"/>
        <pc:sldMkLst>
          <pc:docMk/>
          <pc:sldMk cId="2548762197" sldId="433"/>
        </pc:sldMkLst>
        <pc:spChg chg="mod">
          <ac:chgData name="Zeng, Yannis" userId="f5e34bc4-68b3-4abb-999b-c0e703d6ff1d" providerId="ADAL" clId="{9550F435-AB3C-497A-B026-283C98AA8140}" dt="2026-05-28T08:22:43.275" v="272" actId="108"/>
          <ac:spMkLst>
            <pc:docMk/>
            <pc:sldMk cId="2548762197" sldId="433"/>
            <ac:spMk id="7" creationId="{4A1FCC4D-E6A9-2329-83A4-5BADA0C8C29C}"/>
          </ac:spMkLst>
        </pc:spChg>
        <pc:graphicFrameChg chg="mod modGraphic">
          <ac:chgData name="Zeng, Yannis" userId="f5e34bc4-68b3-4abb-999b-c0e703d6ff1d" providerId="ADAL" clId="{9550F435-AB3C-497A-B026-283C98AA8140}" dt="2026-05-28T08:19:02.477" v="218"/>
          <ac:graphicFrameMkLst>
            <pc:docMk/>
            <pc:sldMk cId="2548762197" sldId="433"/>
            <ac:graphicFrameMk id="3" creationId="{7EE409AC-69D5-49E7-E158-661306D65C3D}"/>
          </ac:graphicFrameMkLst>
        </pc:graphicFrameChg>
        <pc:picChg chg="add mod">
          <ac:chgData name="Zeng, Yannis" userId="f5e34bc4-68b3-4abb-999b-c0e703d6ff1d" providerId="ADAL" clId="{9550F435-AB3C-497A-B026-283C98AA8140}" dt="2026-05-28T09:09:34.287" v="728" actId="14100"/>
          <ac:picMkLst>
            <pc:docMk/>
            <pc:sldMk cId="2548762197" sldId="433"/>
            <ac:picMk id="10" creationId="{A6929C19-8C65-2D2E-8A73-2BE2726D54C4}"/>
          </ac:picMkLst>
        </pc:picChg>
      </pc:sldChg>
      <pc:sldChg chg="addSp delSp modSp add mod">
        <pc:chgData name="Zeng, Yannis" userId="f5e34bc4-68b3-4abb-999b-c0e703d6ff1d" providerId="ADAL" clId="{9550F435-AB3C-497A-B026-283C98AA8140}" dt="2026-06-12T02:18:22.685" v="1670" actId="20577"/>
        <pc:sldMkLst>
          <pc:docMk/>
          <pc:sldMk cId="570707077" sldId="443"/>
        </pc:sldMkLst>
        <pc:spChg chg="mod">
          <ac:chgData name="Zeng, Yannis" userId="f5e34bc4-68b3-4abb-999b-c0e703d6ff1d" providerId="ADAL" clId="{9550F435-AB3C-497A-B026-283C98AA8140}" dt="2026-06-03T06:46:51.416" v="844"/>
          <ac:spMkLst>
            <pc:docMk/>
            <pc:sldMk cId="570707077" sldId="443"/>
            <ac:spMk id="6" creationId="{212C9F29-08EB-66C8-3E6E-F6D4BF188742}"/>
          </ac:spMkLst>
        </pc:spChg>
        <pc:spChg chg="mod">
          <ac:chgData name="Zeng, Yannis" userId="f5e34bc4-68b3-4abb-999b-c0e703d6ff1d" providerId="ADAL" clId="{9550F435-AB3C-497A-B026-283C98AA8140}" dt="2026-06-12T02:18:22.685" v="1670" actId="20577"/>
          <ac:spMkLst>
            <pc:docMk/>
            <pc:sldMk cId="570707077" sldId="443"/>
            <ac:spMk id="7" creationId="{72F91E1C-1A67-B292-C0B4-681AB57FA4E7}"/>
          </ac:spMkLst>
        </pc:spChg>
        <pc:spChg chg="mod">
          <ac:chgData name="Zeng, Yannis" userId="f5e34bc4-68b3-4abb-999b-c0e703d6ff1d" providerId="ADAL" clId="{9550F435-AB3C-497A-B026-283C98AA8140}" dt="2026-06-03T06:46:51.416" v="844"/>
          <ac:spMkLst>
            <pc:docMk/>
            <pc:sldMk cId="570707077" sldId="443"/>
            <ac:spMk id="8" creationId="{A4ED2956-8DC7-49DE-D130-C41575D2B7DB}"/>
          </ac:spMkLst>
        </pc:spChg>
        <pc:grpChg chg="add mod">
          <ac:chgData name="Zeng, Yannis" userId="f5e34bc4-68b3-4abb-999b-c0e703d6ff1d" providerId="ADAL" clId="{9550F435-AB3C-497A-B026-283C98AA8140}" dt="2026-06-03T06:47:28.982" v="856" actId="14100"/>
          <ac:grpSpMkLst>
            <pc:docMk/>
            <pc:sldMk cId="570707077" sldId="443"/>
            <ac:grpSpMk id="4" creationId="{4C79F18B-C652-0905-6BEE-B2FE4AB0E9F1}"/>
          </ac:grpSpMkLst>
        </pc:grpChg>
        <pc:graphicFrameChg chg="mod modGraphic">
          <ac:chgData name="Zeng, Yannis" userId="f5e34bc4-68b3-4abb-999b-c0e703d6ff1d" providerId="ADAL" clId="{9550F435-AB3C-497A-B026-283C98AA8140}" dt="2026-06-12T02:17:39.870" v="1641" actId="20577"/>
          <ac:graphicFrameMkLst>
            <pc:docMk/>
            <pc:sldMk cId="570707077" sldId="443"/>
            <ac:graphicFrameMk id="11" creationId="{973BFDD2-5B37-26FA-B462-264FEF29546C}"/>
          </ac:graphicFrameMkLst>
        </pc:graphicFrameChg>
      </pc:sldChg>
    </pc:docChg>
  </pc:docChgLst>
  <pc:docChgLst>
    <pc:chgData name="Winnie, Li" userId="S::li.winnie@chubbfs.com::3338a3ff-65e1-4e24-a37e-29a845500c3f" providerId="AD" clId="Web-{6BE9B69C-F9BA-AF60-DF80-0C346B1A59B9}"/>
    <pc:docChg chg="addSld delSld modSld">
      <pc:chgData name="Winnie, Li" userId="S::li.winnie@chubbfs.com::3338a3ff-65e1-4e24-a37e-29a845500c3f" providerId="AD" clId="Web-{6BE9B69C-F9BA-AF60-DF80-0C346B1A59B9}" dt="2026-06-12T06:00:26.768" v="15"/>
      <pc:docMkLst>
        <pc:docMk/>
      </pc:docMkLst>
      <pc:sldChg chg="modSp add">
        <pc:chgData name="Winnie, Li" userId="S::li.winnie@chubbfs.com::3338a3ff-65e1-4e24-a37e-29a845500c3f" providerId="AD" clId="Web-{6BE9B69C-F9BA-AF60-DF80-0C346B1A59B9}" dt="2026-06-12T06:00:26.768" v="15"/>
        <pc:sldMkLst>
          <pc:docMk/>
          <pc:sldMk cId="1925918531" sldId="444"/>
        </pc:sldMkLst>
        <pc:graphicFrameChg chg="mod modGraphic">
          <ac:chgData name="Winnie, Li" userId="S::li.winnie@chubbfs.com::3338a3ff-65e1-4e24-a37e-29a845500c3f" providerId="AD" clId="Web-{6BE9B69C-F9BA-AF60-DF80-0C346B1A59B9}" dt="2026-06-12T06:00:26.768" v="15"/>
          <ac:graphicFrameMkLst>
            <pc:docMk/>
            <pc:sldMk cId="1925918531" sldId="444"/>
            <ac:graphicFrameMk id="6" creationId="{D8BA6551-F96E-EFA2-247B-384061B445D6}"/>
          </ac:graphicFrameMkLst>
        </pc:graphicFrameChg>
      </pc:sldChg>
    </pc:docChg>
  </pc:docChgLst>
  <pc:docChgLst>
    <pc:chgData name="Xie, Zoe" userId="51658c1a-e4cd-47d5-985d-dd29c4d50be3" providerId="ADAL" clId="{48350D72-F4C2-46D6-9126-24BDFB13AA23}"/>
    <pc:docChg chg="undo custSel modSld">
      <pc:chgData name="Xie, Zoe" userId="51658c1a-e4cd-47d5-985d-dd29c4d50be3" providerId="ADAL" clId="{48350D72-F4C2-46D6-9126-24BDFB13AA23}" dt="2026-06-12T11:47:06.999" v="114" actId="5793"/>
      <pc:docMkLst>
        <pc:docMk/>
      </pc:docMkLst>
      <pc:sldChg chg="addSp delSp modSp mod">
        <pc:chgData name="Xie, Zoe" userId="51658c1a-e4cd-47d5-985d-dd29c4d50be3" providerId="ADAL" clId="{48350D72-F4C2-46D6-9126-24BDFB13AA23}" dt="2026-06-12T11:36:25.951" v="22"/>
        <pc:sldMkLst>
          <pc:docMk/>
          <pc:sldMk cId="4071123109" sldId="405"/>
        </pc:sldMkLst>
        <pc:graphicFrameChg chg="add mod">
          <ac:chgData name="Xie, Zoe" userId="51658c1a-e4cd-47d5-985d-dd29c4d50be3" providerId="ADAL" clId="{48350D72-F4C2-46D6-9126-24BDFB13AA23}" dt="2026-06-12T11:36:25.951" v="22"/>
          <ac:graphicFrameMkLst>
            <pc:docMk/>
            <pc:sldMk cId="4071123109" sldId="405"/>
            <ac:graphicFrameMk id="14" creationId="{357F0F84-1428-7031-C755-00CFDEBA98F9}"/>
          </ac:graphicFrameMkLst>
        </pc:graphicFrameChg>
      </pc:sldChg>
      <pc:sldChg chg="addSp delSp modSp mod">
        <pc:chgData name="Xie, Zoe" userId="51658c1a-e4cd-47d5-985d-dd29c4d50be3" providerId="ADAL" clId="{48350D72-F4C2-46D6-9126-24BDFB13AA23}" dt="2026-06-12T11:47:06.999" v="114" actId="5793"/>
        <pc:sldMkLst>
          <pc:docMk/>
          <pc:sldMk cId="4204691308" sldId="406"/>
        </pc:sldMkLst>
        <pc:spChg chg="mod">
          <ac:chgData name="Xie, Zoe" userId="51658c1a-e4cd-47d5-985d-dd29c4d50be3" providerId="ADAL" clId="{48350D72-F4C2-46D6-9126-24BDFB13AA23}" dt="2026-06-12T11:37:33.789" v="33" actId="20577"/>
          <ac:spMkLst>
            <pc:docMk/>
            <pc:sldMk cId="4204691308" sldId="406"/>
            <ac:spMk id="4" creationId="{96F6A36B-32C8-0179-E8CF-FE27CA369DE8}"/>
          </ac:spMkLst>
        </pc:spChg>
        <pc:spChg chg="mod">
          <ac:chgData name="Xie, Zoe" userId="51658c1a-e4cd-47d5-985d-dd29c4d50be3" providerId="ADAL" clId="{48350D72-F4C2-46D6-9126-24BDFB13AA23}" dt="2026-06-12T11:47:06.999" v="114" actId="5793"/>
          <ac:spMkLst>
            <pc:docMk/>
            <pc:sldMk cId="4204691308" sldId="406"/>
            <ac:spMk id="25" creationId="{40C8271D-6F4F-471D-BE2A-3D24B90477D9}"/>
          </ac:spMkLst>
        </pc:spChg>
        <pc:graphicFrameChg chg="add mod">
          <ac:chgData name="Xie, Zoe" userId="51658c1a-e4cd-47d5-985d-dd29c4d50be3" providerId="ADAL" clId="{48350D72-F4C2-46D6-9126-24BDFB13AA23}" dt="2026-06-12T11:37:23.816" v="29" actId="1076"/>
          <ac:graphicFrameMkLst>
            <pc:docMk/>
            <pc:sldMk cId="4204691308" sldId="406"/>
            <ac:graphicFrameMk id="3" creationId="{9E65D99A-1A91-47CA-BA19-F8DF0F9AAB38}"/>
          </ac:graphicFrameMkLst>
        </pc:graphicFrameChg>
        <pc:graphicFrameChg chg="add mod">
          <ac:chgData name="Xie, Zoe" userId="51658c1a-e4cd-47d5-985d-dd29c4d50be3" providerId="ADAL" clId="{48350D72-F4C2-46D6-9126-24BDFB13AA23}" dt="2026-06-12T11:38:07.991" v="40" actId="1076"/>
          <ac:graphicFrameMkLst>
            <pc:docMk/>
            <pc:sldMk cId="4204691308" sldId="406"/>
            <ac:graphicFrameMk id="6" creationId="{DE947A60-96FA-E4FC-8FEE-33BDB9DF4676}"/>
          </ac:graphicFrameMkLst>
        </pc:graphicFrameChg>
        <pc:graphicFrameChg chg="add mod">
          <ac:chgData name="Xie, Zoe" userId="51658c1a-e4cd-47d5-985d-dd29c4d50be3" providerId="ADAL" clId="{48350D72-F4C2-46D6-9126-24BDFB13AA23}" dt="2026-06-12T11:38:25.634" v="46" actId="14100"/>
          <ac:graphicFrameMkLst>
            <pc:docMk/>
            <pc:sldMk cId="4204691308" sldId="406"/>
            <ac:graphicFrameMk id="7" creationId="{9155D3B5-0EBB-C026-F823-59435C7E34CA}"/>
          </ac:graphicFrameMkLst>
        </pc:graphicFrameChg>
        <pc:graphicFrameChg chg="add mod">
          <ac:chgData name="Xie, Zoe" userId="51658c1a-e4cd-47d5-985d-dd29c4d50be3" providerId="ADAL" clId="{48350D72-F4C2-46D6-9126-24BDFB13AA23}" dt="2026-06-12T11:38:45.851" v="54" actId="14100"/>
          <ac:graphicFrameMkLst>
            <pc:docMk/>
            <pc:sldMk cId="4204691308" sldId="406"/>
            <ac:graphicFrameMk id="8" creationId="{FEE9044B-1119-3713-D34E-69A9D80596FA}"/>
          </ac:graphicFrameMkLst>
        </pc:graphicFrameChg>
      </pc:sldChg>
      <pc:sldChg chg="modSp mod">
        <pc:chgData name="Xie, Zoe" userId="51658c1a-e4cd-47d5-985d-dd29c4d50be3" providerId="ADAL" clId="{48350D72-F4C2-46D6-9126-24BDFB13AA23}" dt="2026-06-12T11:30:13.544" v="6" actId="20577"/>
        <pc:sldMkLst>
          <pc:docMk/>
          <pc:sldMk cId="218689583" sldId="442"/>
        </pc:sldMkLst>
        <pc:spChg chg="mod">
          <ac:chgData name="Xie, Zoe" userId="51658c1a-e4cd-47d5-985d-dd29c4d50be3" providerId="ADAL" clId="{48350D72-F4C2-46D6-9126-24BDFB13AA23}" dt="2026-06-12T11:30:13.544" v="6" actId="20577"/>
          <ac:spMkLst>
            <pc:docMk/>
            <pc:sldMk cId="218689583" sldId="442"/>
            <ac:spMk id="11" creationId="{C0C07306-60D3-2A7F-B044-A64E634D5913}"/>
          </ac:spMkLst>
        </pc:spChg>
        <pc:grpChg chg="mod">
          <ac:chgData name="Xie, Zoe" userId="51658c1a-e4cd-47d5-985d-dd29c4d50be3" providerId="ADAL" clId="{48350D72-F4C2-46D6-9126-24BDFB13AA23}" dt="2026-06-12T11:30:05.227" v="0" actId="14100"/>
          <ac:grpSpMkLst>
            <pc:docMk/>
            <pc:sldMk cId="218689583" sldId="442"/>
            <ac:grpSpMk id="3" creationId="{83F041F5-F071-5B36-AB8B-560E0F655027}"/>
          </ac:grpSpMkLst>
        </pc:grpChg>
      </pc:sldChg>
    </pc:docChg>
  </pc:docChgLst>
  <pc:docChgLst>
    <pc:chgData name="Winnie, Li" userId="S::li.winnie@chubbfs.com::3338a3ff-65e1-4e24-a37e-29a845500c3f" providerId="AD" clId="Web-{5E9C85C5-D1ED-B8A5-A306-7B7D151B1099}"/>
    <pc:docChg chg="modSld">
      <pc:chgData name="Winnie, Li" userId="S::li.winnie@chubbfs.com::3338a3ff-65e1-4e24-a37e-29a845500c3f" providerId="AD" clId="Web-{5E9C85C5-D1ED-B8A5-A306-7B7D151B1099}" dt="2026-05-25T06:43:25.101" v="1" actId="1076"/>
      <pc:docMkLst>
        <pc:docMk/>
      </pc:docMkLst>
    </pc:docChg>
  </pc:docChgLst>
  <pc:docChgLst>
    <pc:chgData name="Shi, Amy" userId="S::amy.shi@chubbfs.com::4eb1ca20-1b26-4349-bc73-2127cedf453c" providerId="AD" clId="Web-{B5B17F54-21EB-9AE7-D9C3-24071B5DEDE6}"/>
    <pc:docChg chg="modSld">
      <pc:chgData name="Shi, Amy" userId="S::amy.shi@chubbfs.com::4eb1ca20-1b26-4349-bc73-2127cedf453c" providerId="AD" clId="Web-{B5B17F54-21EB-9AE7-D9C3-24071B5DEDE6}" dt="2026-06-12T02:29:44.244" v="134"/>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youy2\Downloads\Q1&#32479;&#35745;.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youy2\Downloads\Q1&#32479;&#35745;.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chubbglobal-my.sharepoint.com/personal/amy_shi_chubbfs_com/Documents/Chubb%20China%20Finance/CCC%20KPI%20Reports%20&amp;%20Weekly%20Meeting%20Munites/RTR%20Review%20(26.5.1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hubbglobal-my.sharepoint.com/personal/amy_shi_chubbfs_com/Documents/Chubb%20China%20Finance/CCC%20KPI%20Reports%20&amp;%20Weekly%20Meeting%20Munites/RTR%20Review%20(26.5.2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hubbglobal-my.sharepoint.com/personal/zoe_xie_chubbfs_com/Documents/Desktop/PPT6.4/3%20way%20match(26.6.3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hubbglobal-my.sharepoint.com/personal/zoe_xie_chubbfs_com/Documents/Desktop/PPT6.4/3%20way%20match(26.6.3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hubbglobal-my.sharepoint.com/personal/zoe_xie_chubbfs_com/Documents/Desktop/PPT6.4/3%20way%20match(26.6.3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hubbglobal-my.sharepoint.com/personal/zoe_xie_chubbfs_com/Documents/Desktop/PPT6.4/3%20way%20match(26.6.3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78-409C-927E-4E1B63EB1B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78-409C-927E-4E1B63EB1B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78-409C-927E-4E1B63EB1B42}"/>
              </c:ext>
            </c:extLst>
          </c:dPt>
          <c:dLbls>
            <c:dLbl>
              <c:idx val="0"/>
              <c:layout>
                <c:manualLayout>
                  <c:x val="-0.13428360423090208"/>
                  <c:y val="-7.317849371493538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78-409C-927E-4E1B63EB1B4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统计!$G$20:$I$20</c:f>
              <c:strCache>
                <c:ptCount val="3"/>
                <c:pt idx="0">
                  <c:v>CN</c:v>
                </c:pt>
                <c:pt idx="1">
                  <c:v>HK</c:v>
                </c:pt>
                <c:pt idx="2">
                  <c:v>MO</c:v>
                </c:pt>
              </c:strCache>
            </c:strRef>
          </c:cat>
          <c:val>
            <c:numRef>
              <c:f>统计!$G$21:$I$21</c:f>
              <c:numCache>
                <c:formatCode>General</c:formatCode>
                <c:ptCount val="3"/>
                <c:pt idx="0">
                  <c:v>217</c:v>
                </c:pt>
                <c:pt idx="1">
                  <c:v>140</c:v>
                </c:pt>
                <c:pt idx="2">
                  <c:v>13</c:v>
                </c:pt>
              </c:numCache>
            </c:numRef>
          </c:val>
          <c:extLst>
            <c:ext xmlns:c16="http://schemas.microsoft.com/office/drawing/2014/chart" uri="{C3380CC4-5D6E-409C-BE32-E72D297353CC}">
              <c16:uniqueId val="{00000006-0478-409C-927E-4E1B63EB1B4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'Record to Report Deck'!$A$73</c:f>
              <c:strCache>
                <c:ptCount val="1"/>
                <c:pt idx="0">
                  <c:v>CN</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1EE4-4E27-AA7A-77263F1CF191}"/>
              </c:ext>
            </c:extLst>
          </c:dPt>
          <c:dPt>
            <c:idx val="1"/>
            <c:bubble3D val="0"/>
            <c:spPr>
              <a:solidFill>
                <a:srgbClr val="9DC3E6"/>
              </a:solidFill>
              <a:ln w="19050">
                <a:solidFill>
                  <a:schemeClr val="lt1"/>
                </a:solidFill>
              </a:ln>
              <a:effectLst/>
            </c:spPr>
            <c:extLst>
              <c:ext xmlns:c16="http://schemas.microsoft.com/office/drawing/2014/chart" uri="{C3380CC4-5D6E-409C-BE32-E72D297353CC}">
                <c16:uniqueId val="{00000003-1EE4-4E27-AA7A-77263F1CF191}"/>
              </c:ext>
            </c:extLst>
          </c:dPt>
          <c:dPt>
            <c:idx val="2"/>
            <c:bubble3D val="0"/>
            <c:spPr>
              <a:solidFill>
                <a:srgbClr val="D9D9D9"/>
              </a:solidFill>
              <a:ln w="19050">
                <a:solidFill>
                  <a:schemeClr val="lt1"/>
                </a:solidFill>
              </a:ln>
              <a:effectLst/>
            </c:spPr>
            <c:extLst>
              <c:ext xmlns:c16="http://schemas.microsoft.com/office/drawing/2014/chart" uri="{C3380CC4-5D6E-409C-BE32-E72D297353CC}">
                <c16:uniqueId val="{00000005-1EE4-4E27-AA7A-77263F1CF191}"/>
              </c:ext>
            </c:extLst>
          </c:dPt>
          <c:dLbls>
            <c:dLbl>
              <c:idx val="0"/>
              <c:tx>
                <c:rich>
                  <a:bodyPr rot="0" spcFirstLastPara="1" vertOverflow="ellipsis" vert="horz" wrap="square" lIns="38100" tIns="19050" rIns="38100" bIns="19050" anchor="ctr" anchorCtr="1">
                    <a:spAutoFit/>
                  </a:bodyPr>
                  <a:lstStyle/>
                  <a:p>
                    <a:pPr>
                      <a:defRPr sz="900" b="1" i="0" u="none" strike="noStrike" kern="1200" baseline="0">
                        <a:ln>
                          <a:noFill/>
                        </a:ln>
                        <a:solidFill>
                          <a:schemeClr val="bg1"/>
                        </a:solidFill>
                        <a:latin typeface="Arial" panose="020B0604020202020204" pitchFamily="34" charset="0"/>
                        <a:ea typeface="+mn-ea"/>
                        <a:cs typeface="Arial" panose="020B0604020202020204" pitchFamily="34" charset="0"/>
                      </a:defRPr>
                    </a:pPr>
                    <a:r>
                      <a:rPr lang="en-US" altLang="zh-Hans" sz="900" b="1" baseline="0">
                        <a:solidFill>
                          <a:schemeClr val="bg1"/>
                        </a:solidFill>
                        <a:latin typeface="Arial" panose="020B0604020202020204" pitchFamily="34" charset="0"/>
                        <a:cs typeface="Arial" panose="020B0604020202020204" pitchFamily="34" charset="0"/>
                      </a:rPr>
                      <a:t> </a:t>
                    </a:r>
                    <a:fld id="{46E2EE92-8817-49F5-90A1-86E9015FB83D}" type="VALUE">
                      <a:rPr lang="en-US" altLang="zh-Hans" sz="900" b="1" baseline="0">
                        <a:solidFill>
                          <a:schemeClr val="bg1"/>
                        </a:solidFill>
                        <a:latin typeface="Arial" panose="020B0604020202020204" pitchFamily="34" charset="0"/>
                        <a:cs typeface="Arial" panose="020B0604020202020204" pitchFamily="34" charset="0"/>
                      </a:rPr>
                      <a:pPr>
                        <a:defRPr b="1">
                          <a:ln>
                            <a:noFill/>
                          </a:ln>
                          <a:solidFill>
                            <a:schemeClr val="bg1"/>
                          </a:solidFill>
                          <a:latin typeface="Arial" panose="020B0604020202020204" pitchFamily="34" charset="0"/>
                          <a:cs typeface="Arial" panose="020B0604020202020204" pitchFamily="34" charset="0"/>
                        </a:defRPr>
                      </a:pPr>
                      <a:t>[值]</a:t>
                    </a:fld>
                    <a:endParaRPr lang="en-US" altLang="zh-Hans" sz="900" b="1" baseline="0">
                      <a:solidFill>
                        <a:schemeClr val="bg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chemeClr val="bg1"/>
                      </a:solidFill>
                      <a:latin typeface="Arial" panose="020B0604020202020204" pitchFamily="34" charset="0"/>
                      <a:ea typeface="+mn-ea"/>
                      <a:cs typeface="Arial" panose="020B0604020202020204" pitchFamily="34" charset="0"/>
                    </a:defRPr>
                  </a:pPr>
                  <a:endParaRPr lang="en-US" altLang="zh-Han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E4-4E27-AA7A-77263F1CF191}"/>
                </c:ext>
              </c:extLst>
            </c:dLbl>
            <c:dLbl>
              <c:idx val="1"/>
              <c:tx>
                <c:rich>
                  <a:bodyPr/>
                  <a:lstStyle/>
                  <a:p>
                    <a:r>
                      <a:rPr lang="en-US" altLang="zh-Hans" sz="900" b="1" baseline="0">
                        <a:solidFill>
                          <a:schemeClr val="tx1"/>
                        </a:solidFill>
                        <a:latin typeface="Arial" panose="020B0604020202020204" pitchFamily="34" charset="0"/>
                        <a:cs typeface="Arial" panose="020B0604020202020204" pitchFamily="34" charset="0"/>
                      </a:rPr>
                      <a:t> </a:t>
                    </a:r>
                    <a:fld id="{B88A4473-4300-41EA-B3C9-E37AD5FABDEB}" type="VALUE">
                      <a:rPr lang="en-US" altLang="zh-Hans" sz="900" b="1" baseline="0">
                        <a:solidFill>
                          <a:schemeClr val="tx1"/>
                        </a:solidFill>
                        <a:latin typeface="Arial" panose="020B0604020202020204" pitchFamily="34" charset="0"/>
                        <a:cs typeface="Arial" panose="020B0604020202020204" pitchFamily="34" charset="0"/>
                      </a:rPr>
                      <a:pPr/>
                      <a:t>[值]</a:t>
                    </a:fld>
                    <a:endParaRPr lang="en-US" altLang="zh-Hans" sz="900" b="1" baseline="0">
                      <a:solidFill>
                        <a:schemeClr val="tx1"/>
                      </a:solidFill>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E4-4E27-AA7A-77263F1CF191}"/>
                </c:ext>
              </c:extLst>
            </c:dLbl>
            <c:dLbl>
              <c:idx val="2"/>
              <c:tx>
                <c:rich>
                  <a:bodyPr/>
                  <a:lstStyle/>
                  <a:p>
                    <a:fld id="{3714AEEC-88E3-49E7-BD20-3F7C8B73AFE4}" type="VALUE">
                      <a:rPr lang="en-US" altLang="zh-Hans" baseline="0"/>
                      <a:pPr/>
                      <a:t>[值]</a:t>
                    </a:fld>
                    <a:endParaRPr lang="zh-CN"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E4-4E27-AA7A-77263F1CF19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'Record to Report Deck'!$A$73:$A$75</c:f>
              <c:strCache>
                <c:ptCount val="3"/>
                <c:pt idx="0">
                  <c:v>CN</c:v>
                </c:pt>
                <c:pt idx="1">
                  <c:v>HK</c:v>
                </c:pt>
                <c:pt idx="2">
                  <c:v>Mo</c:v>
                </c:pt>
              </c:strCache>
            </c:strRef>
          </c:cat>
          <c:val>
            <c:numRef>
              <c:f>'Record to Report Deck'!$N$73:$N$75</c:f>
              <c:numCache>
                <c:formatCode>#,##0</c:formatCode>
                <c:ptCount val="3"/>
                <c:pt idx="0" formatCode="General">
                  <c:v>203</c:v>
                </c:pt>
                <c:pt idx="1">
                  <c:v>255</c:v>
                </c:pt>
                <c:pt idx="2" formatCode="General">
                  <c:v>70</c:v>
                </c:pt>
              </c:numCache>
            </c:numRef>
          </c:val>
          <c:extLst>
            <c:ext xmlns:c16="http://schemas.microsoft.com/office/drawing/2014/chart" uri="{C3380CC4-5D6E-409C-BE32-E72D297353CC}">
              <c16:uniqueId val="{00000006-1EE4-4E27-AA7A-77263F1CF191}"/>
            </c:ext>
          </c:extLst>
        </c:ser>
        <c:ser>
          <c:idx val="1"/>
          <c:order val="1"/>
          <c:tx>
            <c:strRef>
              <c:f>'Record to Report Deck'!$A$75</c:f>
              <c:strCache>
                <c:ptCount val="1"/>
                <c:pt idx="0">
                  <c:v>Mo</c:v>
                </c:pt>
              </c:strCache>
            </c:strRef>
          </c:tx>
          <c:dPt>
            <c:idx val="0"/>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8-1EE4-4E27-AA7A-77263F1CF19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A-1EE4-4E27-AA7A-77263F1CF191}"/>
              </c:ext>
            </c:extLst>
          </c:dPt>
          <c:dPt>
            <c:idx val="2"/>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C-1EE4-4E27-AA7A-77263F1CF1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'Record to Report Deck'!$A$73:$A$75</c:f>
              <c:strCache>
                <c:ptCount val="3"/>
                <c:pt idx="0">
                  <c:v>CN</c:v>
                </c:pt>
                <c:pt idx="1">
                  <c:v>HK</c:v>
                </c:pt>
                <c:pt idx="2">
                  <c:v>Mo</c:v>
                </c:pt>
              </c:strCache>
            </c:strRef>
          </c:cat>
          <c:val>
            <c:numRef>
              <c:f>'Record to Report Deck'!$B$75:$D$75</c:f>
              <c:numCache>
                <c:formatCode>#,##0</c:formatCode>
                <c:ptCount val="3"/>
                <c:pt idx="0">
                  <c:v>14</c:v>
                </c:pt>
                <c:pt idx="1">
                  <c:v>14</c:v>
                </c:pt>
                <c:pt idx="2">
                  <c:v>28</c:v>
                </c:pt>
              </c:numCache>
            </c:numRef>
          </c:val>
          <c:extLst>
            <c:ext xmlns:c16="http://schemas.microsoft.com/office/drawing/2014/chart" uri="{C3380CC4-5D6E-409C-BE32-E72D297353CC}">
              <c16:uniqueId val="{0000000D-1EE4-4E27-AA7A-77263F1CF191}"/>
            </c:ext>
          </c:extLst>
        </c:ser>
        <c:ser>
          <c:idx val="2"/>
          <c:order val="2"/>
          <c:tx>
            <c:strRef>
              <c:f>'Record to Report Deck'!$A$73</c:f>
              <c:strCache>
                <c:ptCount val="1"/>
                <c:pt idx="0">
                  <c:v>CN</c:v>
                </c:pt>
              </c:strCache>
            </c:strRef>
          </c:tx>
          <c:dPt>
            <c:idx val="0"/>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F-1EE4-4E27-AA7A-77263F1CF19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11-1EE4-4E27-AA7A-77263F1CF191}"/>
              </c:ext>
            </c:extLst>
          </c:dPt>
          <c:dPt>
            <c:idx val="2"/>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13-1EE4-4E27-AA7A-77263F1CF1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'Record to Report Deck'!$A$73:$A$75</c:f>
              <c:strCache>
                <c:ptCount val="3"/>
                <c:pt idx="0">
                  <c:v>CN</c:v>
                </c:pt>
                <c:pt idx="1">
                  <c:v>HK</c:v>
                </c:pt>
                <c:pt idx="2">
                  <c:v>Mo</c:v>
                </c:pt>
              </c:strCache>
            </c:strRef>
          </c:cat>
          <c:val>
            <c:numRef>
              <c:f>'Record to Report Deck'!$B$73:$D$73</c:f>
              <c:numCache>
                <c:formatCode>#,##0</c:formatCode>
                <c:ptCount val="3"/>
                <c:pt idx="0">
                  <c:v>46</c:v>
                </c:pt>
                <c:pt idx="1">
                  <c:v>39</c:v>
                </c:pt>
                <c:pt idx="2">
                  <c:v>76</c:v>
                </c:pt>
              </c:numCache>
            </c:numRef>
          </c:val>
          <c:extLst>
            <c:ext xmlns:c16="http://schemas.microsoft.com/office/drawing/2014/chart" uri="{C3380CC4-5D6E-409C-BE32-E72D297353CC}">
              <c16:uniqueId val="{00000014-1EE4-4E27-AA7A-77263F1CF191}"/>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927478376580173E-2"/>
          <c:y val="6.6355613841676556E-2"/>
          <c:w val="0.93761982086869511"/>
          <c:h val="0.82712185793027426"/>
        </c:manualLayout>
      </c:layout>
      <c:barChart>
        <c:barDir val="col"/>
        <c:grouping val="stacked"/>
        <c:varyColors val="0"/>
        <c:ser>
          <c:idx val="0"/>
          <c:order val="0"/>
          <c:tx>
            <c:strRef>
              <c:f>'Record to Report Deck'!$A$96</c:f>
              <c:strCache>
                <c:ptCount val="1"/>
                <c:pt idx="0">
                  <c:v>Account Reconciliation Timeliness%</c:v>
                </c:pt>
              </c:strCache>
            </c:strRef>
          </c:tx>
          <c:spPr>
            <a:solidFill>
              <a:srgbClr val="0070C0"/>
            </a:solidFill>
            <a:ln>
              <a:noFill/>
            </a:ln>
            <a:effectLst/>
          </c:spPr>
          <c:invertIfNegative val="0"/>
          <c:dLbls>
            <c:dLbl>
              <c:idx val="0"/>
              <c:layout>
                <c:manualLayout>
                  <c:x val="2.6613439787092482E-3"/>
                  <c:y val="-0.4642156452952824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F4-40D4-A8F0-D518801C4460}"/>
                </c:ext>
              </c:extLst>
            </c:dLbl>
            <c:dLbl>
              <c:idx val="1"/>
              <c:layout>
                <c:manualLayout>
                  <c:x val="0"/>
                  <c:y val="-0.45688615832344964"/>
                </c:manualLayout>
              </c:layout>
              <c:tx>
                <c:rich>
                  <a:bodyPr rot="0" spcFirstLastPara="1" vertOverflow="ellipsis" vert="horz" wrap="square" lIns="38100" tIns="19050" rIns="38100" bIns="19050" anchor="ctr" anchorCtr="0">
                    <a:spAutoFit/>
                  </a:bodyPr>
                  <a:lstStyle/>
                  <a:p>
                    <a:pPr algn="ctr" rtl="0">
                      <a:defRPr lang="en-US" altLang="zh-Hans" sz="900" b="1" i="0" u="none" strike="noStrike" kern="1200" baseline="0">
                        <a:ln>
                          <a:noFill/>
                        </a:ln>
                        <a:solidFill>
                          <a:sysClr val="windowText" lastClr="000000">
                            <a:lumMod val="75000"/>
                            <a:lumOff val="25000"/>
                          </a:sysClr>
                        </a:solidFill>
                        <a:latin typeface="Arial" panose="020B0604020202020204" pitchFamily="34" charset="0"/>
                        <a:ea typeface="+mn-ea"/>
                        <a:cs typeface="Arial" panose="020B0604020202020204" pitchFamily="34" charset="0"/>
                      </a:defRPr>
                    </a:pPr>
                    <a:fld id="{14C317AF-F63D-48B9-90D4-3B22A96D31CB}" type="VALUE">
                      <a:rPr lang="en-US" altLang="zh-Hans" sz="900" b="1" i="0" u="none" strike="noStrike" kern="1200" baseline="0">
                        <a:ln>
                          <a:noFill/>
                        </a:ln>
                        <a:solidFill>
                          <a:sysClr val="windowText" lastClr="000000">
                            <a:lumMod val="75000"/>
                            <a:lumOff val="25000"/>
                          </a:sysClr>
                        </a:solidFill>
                        <a:latin typeface="Arial" panose="020B0604020202020204" pitchFamily="34" charset="0"/>
                        <a:ea typeface="+mn-ea"/>
                        <a:cs typeface="Arial" panose="020B0604020202020204" pitchFamily="34" charset="0"/>
                      </a:rPr>
                      <a:pPr algn="ctr" rtl="0">
                        <a:defRPr lang="en-US" altLang="zh-Hans" b="1">
                          <a:ln>
                            <a:noFill/>
                          </a:ln>
                          <a:solidFill>
                            <a:sysClr val="windowText" lastClr="000000">
                              <a:lumMod val="75000"/>
                              <a:lumOff val="25000"/>
                            </a:sysClr>
                          </a:solidFill>
                          <a:latin typeface="Arial" panose="020B0604020202020204" pitchFamily="34" charset="0"/>
                          <a:cs typeface="Arial" panose="020B0604020202020204" pitchFamily="34" charset="0"/>
                        </a:defRPr>
                      </a:pPr>
                      <a:t>[值]</a:t>
                    </a:fld>
                    <a:endParaRPr lang="zh-CN" altLang="en-US"/>
                  </a:p>
                </c:rich>
              </c:tx>
              <c:spPr>
                <a:noFill/>
                <a:ln>
                  <a:noFill/>
                </a:ln>
                <a:effectLst/>
              </c:spPr>
              <c:txPr>
                <a:bodyPr rot="0" spcFirstLastPara="1" vertOverflow="ellipsis" vert="horz" wrap="square" lIns="38100" tIns="19050" rIns="38100" bIns="19050" anchor="ctr" anchorCtr="0">
                  <a:spAutoFit/>
                </a:bodyPr>
                <a:lstStyle/>
                <a:p>
                  <a:pPr algn="ctr" rtl="0">
                    <a:defRPr lang="en-US" altLang="zh-Hans" sz="900" b="1" i="0" u="none" strike="noStrike" kern="1200" baseline="0">
                      <a:ln>
                        <a:noFill/>
                      </a:ln>
                      <a:solidFill>
                        <a:sysClr val="windowText" lastClr="000000">
                          <a:lumMod val="75000"/>
                          <a:lumOff val="25000"/>
                        </a:sysClr>
                      </a:solidFill>
                      <a:latin typeface="Arial" panose="020B0604020202020204" pitchFamily="34" charset="0"/>
                      <a:ea typeface="+mn-ea"/>
                      <a:cs typeface="Arial" panose="020B0604020202020204" pitchFamily="34" charset="0"/>
                    </a:defRPr>
                  </a:pPr>
                  <a:endParaRPr lang="zh-CN" alt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3F4-40D4-A8F0-D518801C4460}"/>
                </c:ext>
              </c:extLst>
            </c:dLbl>
            <c:dLbl>
              <c:idx val="2"/>
              <c:layout>
                <c:manualLayout>
                  <c:x val="-9.7581485283027495E-17"/>
                  <c:y val="-0.364955876129221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F4-40D4-A8F0-D518801C4460}"/>
                </c:ext>
              </c:extLst>
            </c:dLbl>
            <c:dLbl>
              <c:idx val="3"/>
              <c:layout>
                <c:manualLayout>
                  <c:x val="0"/>
                  <c:y val="-0.3530211209692835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F4-40D4-A8F0-D518801C446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'Record to Report Deck'!$B$95:$E$95</c:f>
              <c:strCache>
                <c:ptCount val="4"/>
                <c:pt idx="0">
                  <c:v>Jan</c:v>
                </c:pt>
                <c:pt idx="1">
                  <c:v>Feb</c:v>
                </c:pt>
                <c:pt idx="2">
                  <c:v>Mar</c:v>
                </c:pt>
                <c:pt idx="3">
                  <c:v>Apr</c:v>
                </c:pt>
              </c:strCache>
            </c:strRef>
          </c:cat>
          <c:val>
            <c:numRef>
              <c:f>'Record to Report Deck'!$B$96:$E$96</c:f>
              <c:numCache>
                <c:formatCode>0%</c:formatCode>
                <c:ptCount val="4"/>
                <c:pt idx="0">
                  <c:v>1</c:v>
                </c:pt>
                <c:pt idx="1">
                  <c:v>1</c:v>
                </c:pt>
                <c:pt idx="2">
                  <c:v>0.97517730496453903</c:v>
                </c:pt>
                <c:pt idx="3">
                  <c:v>0.97354497354497349</c:v>
                </c:pt>
              </c:numCache>
            </c:numRef>
          </c:val>
          <c:extLst>
            <c:ext xmlns:c16="http://schemas.microsoft.com/office/drawing/2014/chart" uri="{C3380CC4-5D6E-409C-BE32-E72D297353CC}">
              <c16:uniqueId val="{00000004-A3F4-40D4-A8F0-D518801C4460}"/>
            </c:ext>
          </c:extLst>
        </c:ser>
        <c:dLbls>
          <c:dLblPos val="ctr"/>
          <c:showLegendKey val="0"/>
          <c:showVal val="1"/>
          <c:showCatName val="0"/>
          <c:showSerName val="0"/>
          <c:showPercent val="0"/>
          <c:showBubbleSize val="0"/>
        </c:dLbls>
        <c:gapWidth val="150"/>
        <c:overlap val="100"/>
        <c:axId val="1188052928"/>
        <c:axId val="1188044768"/>
      </c:barChart>
      <c:catAx>
        <c:axId val="118805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88044768"/>
        <c:crosses val="autoZero"/>
        <c:auto val="1"/>
        <c:lblAlgn val="ctr"/>
        <c:lblOffset val="100"/>
        <c:noMultiLvlLbl val="1"/>
      </c:catAx>
      <c:valAx>
        <c:axId val="1188044768"/>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88052928"/>
        <c:crosses val="autoZero"/>
        <c:crossBetween val="between"/>
        <c:majorUnit val="0.1"/>
        <c:minorUnit val="5.000000000000001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altLang="zh-CN" sz="1400" b="1" i="0" u="none" strike="noStrike" kern="0" spc="0" baseline="0">
                <a:solidFill>
                  <a:schemeClr val="tx1">
                    <a:lumMod val="65000"/>
                    <a:lumOff val="35000"/>
                  </a:schemeClr>
                </a:solidFill>
                <a:latin typeface="Graphik" panose="020B0503030202060203" pitchFamily="34" charset="0"/>
                <a:ea typeface="+mn-ea"/>
                <a:cs typeface="Arial" panose="020B0604020202020204" pitchFamily="34" charset="0"/>
              </a:defRPr>
            </a:pPr>
            <a:r>
              <a:rPr lang="en-US" altLang="zh-CN" sz="1400" b="1" i="0" u="none" strike="noStrike" kern="0" spc="0" baseline="0">
                <a:solidFill>
                  <a:schemeClr val="tx1">
                    <a:lumMod val="65000"/>
                    <a:lumOff val="35000"/>
                  </a:schemeClr>
                </a:solidFill>
                <a:latin typeface="Graphik" panose="020B0503030202060203" pitchFamily="34" charset="0"/>
                <a:ea typeface="+mn-ea"/>
                <a:cs typeface="Arial" panose="020B0604020202020204" pitchFamily="34" charset="0"/>
              </a:rPr>
              <a:t>OP Volume</a:t>
            </a:r>
          </a:p>
        </c:rich>
      </c:tx>
      <c:overlay val="0"/>
      <c:spPr>
        <a:noFill/>
        <a:ln>
          <a:noFill/>
        </a:ln>
        <a:effectLst/>
      </c:spPr>
      <c:txPr>
        <a:bodyPr rot="0" spcFirstLastPara="1" vertOverflow="ellipsis" vert="horz" wrap="square" anchor="ctr" anchorCtr="1"/>
        <a:lstStyle/>
        <a:p>
          <a:pPr>
            <a:defRPr lang="en-US" altLang="zh-CN" sz="1400" b="1" i="0" u="none" strike="noStrike" kern="0" spc="0" baseline="0">
              <a:solidFill>
                <a:schemeClr val="tx1">
                  <a:lumMod val="65000"/>
                  <a:lumOff val="35000"/>
                </a:schemeClr>
              </a:solidFill>
              <a:latin typeface="Graphik" panose="020B0503030202060203" pitchFamily="34" charset="0"/>
              <a:ea typeface="+mn-ea"/>
              <a:cs typeface="Arial" panose="020B0604020202020204" pitchFamily="34" charset="0"/>
            </a:defRPr>
          </a:pPr>
          <a:endParaRPr lang="zh-CN"/>
        </a:p>
      </c:txPr>
    </c:title>
    <c:autoTitleDeleted val="0"/>
    <c:plotArea>
      <c:layout/>
      <c:barChart>
        <c:barDir val="col"/>
        <c:grouping val="stacked"/>
        <c:varyColors val="0"/>
        <c:ser>
          <c:idx val="0"/>
          <c:order val="0"/>
          <c:tx>
            <c:strRef>
              <c:f>'17收票的完成情况'!$W$2</c:f>
              <c:strCache>
                <c:ptCount val="1"/>
                <c:pt idx="0">
                  <c:v>ACS</c:v>
                </c:pt>
              </c:strCache>
            </c:strRef>
          </c:tx>
          <c:spPr>
            <a:solidFill>
              <a:schemeClr val="accent2"/>
            </a:solidFill>
            <a:ln>
              <a:noFill/>
            </a:ln>
            <a:effectLst/>
          </c:spPr>
          <c:invertIfNegative val="0"/>
          <c:cat>
            <c:strRef>
              <c:f>'17收票的完成情况'!$V$3:$V$8</c:f>
              <c:strCache>
                <c:ptCount val="6"/>
                <c:pt idx="0">
                  <c:v>Historical Years</c:v>
                </c:pt>
                <c:pt idx="1">
                  <c:v>Jan-26</c:v>
                </c:pt>
                <c:pt idx="2">
                  <c:v>Feb-26</c:v>
                </c:pt>
                <c:pt idx="3">
                  <c:v>Mar-26</c:v>
                </c:pt>
                <c:pt idx="4">
                  <c:v>Apr-26</c:v>
                </c:pt>
                <c:pt idx="5">
                  <c:v>May-26</c:v>
                </c:pt>
              </c:strCache>
            </c:strRef>
          </c:cat>
          <c:val>
            <c:numRef>
              <c:f>'17收票的完成情况'!$W$3:$W$8</c:f>
              <c:numCache>
                <c:formatCode>General</c:formatCode>
                <c:ptCount val="6"/>
                <c:pt idx="0">
                  <c:v>0</c:v>
                </c:pt>
                <c:pt idx="1">
                  <c:v>0</c:v>
                </c:pt>
                <c:pt idx="2">
                  <c:v>0</c:v>
                </c:pt>
                <c:pt idx="3">
                  <c:v>0</c:v>
                </c:pt>
                <c:pt idx="4">
                  <c:v>0</c:v>
                </c:pt>
                <c:pt idx="5">
                  <c:v>5</c:v>
                </c:pt>
              </c:numCache>
            </c:numRef>
          </c:val>
          <c:extLst>
            <c:ext xmlns:c16="http://schemas.microsoft.com/office/drawing/2014/chart" uri="{C3380CC4-5D6E-409C-BE32-E72D297353CC}">
              <c16:uniqueId val="{00000000-301B-43DD-9E87-30608C744B6C}"/>
            </c:ext>
          </c:extLst>
        </c:ser>
        <c:ser>
          <c:idx val="1"/>
          <c:order val="1"/>
          <c:tx>
            <c:strRef>
              <c:f>'17收票的完成情况'!$X$2</c:f>
              <c:strCache>
                <c:ptCount val="1"/>
                <c:pt idx="0">
                  <c:v>China</c:v>
                </c:pt>
              </c:strCache>
            </c:strRef>
          </c:tx>
          <c:spPr>
            <a:solidFill>
              <a:schemeClr val="accent4"/>
            </a:solidFill>
            <a:ln>
              <a:noFill/>
            </a:ln>
            <a:effectLst/>
          </c:spPr>
          <c:invertIfNegative val="0"/>
          <c:cat>
            <c:strRef>
              <c:f>'17收票的完成情况'!$V$3:$V$8</c:f>
              <c:strCache>
                <c:ptCount val="6"/>
                <c:pt idx="0">
                  <c:v>Historical Years</c:v>
                </c:pt>
                <c:pt idx="1">
                  <c:v>Jan-26</c:v>
                </c:pt>
                <c:pt idx="2">
                  <c:v>Feb-26</c:v>
                </c:pt>
                <c:pt idx="3">
                  <c:v>Mar-26</c:v>
                </c:pt>
                <c:pt idx="4">
                  <c:v>Apr-26</c:v>
                </c:pt>
                <c:pt idx="5">
                  <c:v>May-26</c:v>
                </c:pt>
              </c:strCache>
            </c:strRef>
          </c:cat>
          <c:val>
            <c:numRef>
              <c:f>'17收票的完成情况'!$X$3:$X$8</c:f>
              <c:numCache>
                <c:formatCode>General</c:formatCode>
                <c:ptCount val="6"/>
                <c:pt idx="0">
                  <c:v>278</c:v>
                </c:pt>
                <c:pt idx="1">
                  <c:v>160</c:v>
                </c:pt>
                <c:pt idx="2">
                  <c:v>65</c:v>
                </c:pt>
                <c:pt idx="3">
                  <c:v>116</c:v>
                </c:pt>
                <c:pt idx="4">
                  <c:v>82</c:v>
                </c:pt>
                <c:pt idx="5">
                  <c:v>61</c:v>
                </c:pt>
              </c:numCache>
            </c:numRef>
          </c:val>
          <c:extLst>
            <c:ext xmlns:c16="http://schemas.microsoft.com/office/drawing/2014/chart" uri="{C3380CC4-5D6E-409C-BE32-E72D297353CC}">
              <c16:uniqueId val="{00000001-301B-43DD-9E87-30608C744B6C}"/>
            </c:ext>
          </c:extLst>
        </c:ser>
        <c:ser>
          <c:idx val="2"/>
          <c:order val="2"/>
          <c:tx>
            <c:strRef>
              <c:f>'17收票的完成情况'!$Y$2</c:f>
              <c:strCache>
                <c:ptCount val="1"/>
                <c:pt idx="0">
                  <c:v>Macau</c:v>
                </c:pt>
              </c:strCache>
            </c:strRef>
          </c:tx>
          <c:spPr>
            <a:solidFill>
              <a:schemeClr val="accent6"/>
            </a:solidFill>
            <a:ln>
              <a:noFill/>
            </a:ln>
            <a:effectLst/>
          </c:spPr>
          <c:invertIfNegative val="0"/>
          <c:cat>
            <c:strRef>
              <c:f>'17收票的完成情况'!$V$3:$V$8</c:f>
              <c:strCache>
                <c:ptCount val="6"/>
                <c:pt idx="0">
                  <c:v>Historical Years</c:v>
                </c:pt>
                <c:pt idx="1">
                  <c:v>Jan-26</c:v>
                </c:pt>
                <c:pt idx="2">
                  <c:v>Feb-26</c:v>
                </c:pt>
                <c:pt idx="3">
                  <c:v>Mar-26</c:v>
                </c:pt>
                <c:pt idx="4">
                  <c:v>Apr-26</c:v>
                </c:pt>
                <c:pt idx="5">
                  <c:v>May-26</c:v>
                </c:pt>
              </c:strCache>
            </c:strRef>
          </c:cat>
          <c:val>
            <c:numRef>
              <c:f>'17收票的完成情况'!$Y$3:$Y$8</c:f>
              <c:numCache>
                <c:formatCode>General</c:formatCode>
                <c:ptCount val="6"/>
                <c:pt idx="0">
                  <c:v>0</c:v>
                </c:pt>
                <c:pt idx="1">
                  <c:v>0</c:v>
                </c:pt>
                <c:pt idx="2">
                  <c:v>0</c:v>
                </c:pt>
                <c:pt idx="3">
                  <c:v>0</c:v>
                </c:pt>
                <c:pt idx="4">
                  <c:v>0</c:v>
                </c:pt>
                <c:pt idx="5">
                  <c:v>67</c:v>
                </c:pt>
              </c:numCache>
            </c:numRef>
          </c:val>
          <c:extLst>
            <c:ext xmlns:c16="http://schemas.microsoft.com/office/drawing/2014/chart" uri="{C3380CC4-5D6E-409C-BE32-E72D297353CC}">
              <c16:uniqueId val="{00000002-301B-43DD-9E87-30608C744B6C}"/>
            </c:ext>
          </c:extLst>
        </c:ser>
        <c:dLbls>
          <c:showLegendKey val="0"/>
          <c:showVal val="0"/>
          <c:showCatName val="0"/>
          <c:showSerName val="0"/>
          <c:showPercent val="0"/>
          <c:showBubbleSize val="0"/>
        </c:dLbls>
        <c:gapWidth val="150"/>
        <c:overlap val="100"/>
        <c:axId val="97333887"/>
        <c:axId val="97335807"/>
      </c:barChart>
      <c:catAx>
        <c:axId val="9733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7335807"/>
        <c:crosses val="autoZero"/>
        <c:auto val="1"/>
        <c:lblAlgn val="ctr"/>
        <c:lblOffset val="100"/>
        <c:noMultiLvlLbl val="0"/>
      </c:catAx>
      <c:valAx>
        <c:axId val="973358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733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1" i="0" u="none" strike="noStrike" kern="0" spc="0" baseline="0">
                <a:solidFill>
                  <a:schemeClr val="tx1">
                    <a:lumMod val="65000"/>
                    <a:lumOff val="35000"/>
                  </a:schemeClr>
                </a:solidFill>
                <a:latin typeface="Graphik" panose="020B0503030202060203" pitchFamily="34" charset="0"/>
                <a:ea typeface="+mn-ea"/>
                <a:cs typeface="Arial" panose="020B0604020202020204" pitchFamily="34" charset="0"/>
              </a:rPr>
              <a:t>OS</a:t>
            </a:r>
            <a:r>
              <a:rPr lang="en-US" altLang="zh-CN" sz="1400" b="0" i="0" u="none" strike="noStrike" kern="1200" spc="0" baseline="0">
                <a:solidFill>
                  <a:sysClr val="windowText" lastClr="000000">
                    <a:lumMod val="65000"/>
                    <a:lumOff val="35000"/>
                  </a:sysClr>
                </a:solidFill>
              </a:rPr>
              <a:t> </a:t>
            </a:r>
            <a:r>
              <a:rPr lang="en-US" altLang="zh-CN" sz="1400" b="1" i="0" u="none" strike="noStrike" kern="0" spc="0" baseline="0" dirty="0">
                <a:solidFill>
                  <a:schemeClr val="tx1">
                    <a:lumMod val="65000"/>
                    <a:lumOff val="35000"/>
                  </a:schemeClr>
                </a:solidFill>
                <a:latin typeface="Graphik" panose="020B0503030202060203" pitchFamily="34" charset="0"/>
                <a:cs typeface="Arial" panose="020B0604020202020204" pitchFamily="34" charset="0"/>
              </a:rPr>
              <a:t>Volume</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stacked"/>
        <c:varyColors val="0"/>
        <c:ser>
          <c:idx val="0"/>
          <c:order val="0"/>
          <c:tx>
            <c:strRef>
              <c:f>'17收票的完成情况'!$W$18</c:f>
              <c:strCache>
                <c:ptCount val="1"/>
                <c:pt idx="0">
                  <c:v>ACS</c:v>
                </c:pt>
              </c:strCache>
            </c:strRef>
          </c:tx>
          <c:spPr>
            <a:solidFill>
              <a:schemeClr val="accent2"/>
            </a:solidFill>
            <a:ln>
              <a:noFill/>
            </a:ln>
            <a:effectLst/>
          </c:spPr>
          <c:invertIfNegative val="0"/>
          <c:cat>
            <c:strRef>
              <c:f>'17收票的完成情况'!$V$19:$V$24</c:f>
              <c:strCache>
                <c:ptCount val="6"/>
                <c:pt idx="0">
                  <c:v>Historical Years</c:v>
                </c:pt>
                <c:pt idx="1">
                  <c:v>Jan-26</c:v>
                </c:pt>
                <c:pt idx="2">
                  <c:v>Feb-26</c:v>
                </c:pt>
                <c:pt idx="3">
                  <c:v>Mar-26</c:v>
                </c:pt>
                <c:pt idx="4">
                  <c:v>Apr-26</c:v>
                </c:pt>
                <c:pt idx="5">
                  <c:v>May-26</c:v>
                </c:pt>
              </c:strCache>
            </c:strRef>
          </c:cat>
          <c:val>
            <c:numRef>
              <c:f>'17收票的完成情况'!$W$19:$W$24</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0-ACB6-4476-8BC5-F0CD28062D30}"/>
            </c:ext>
          </c:extLst>
        </c:ser>
        <c:ser>
          <c:idx val="1"/>
          <c:order val="1"/>
          <c:tx>
            <c:strRef>
              <c:f>'17收票的完成情况'!$X$18</c:f>
              <c:strCache>
                <c:ptCount val="1"/>
                <c:pt idx="0">
                  <c:v>China</c:v>
                </c:pt>
              </c:strCache>
            </c:strRef>
          </c:tx>
          <c:spPr>
            <a:solidFill>
              <a:schemeClr val="accent4"/>
            </a:solidFill>
            <a:ln>
              <a:noFill/>
            </a:ln>
            <a:effectLst/>
          </c:spPr>
          <c:invertIfNegative val="0"/>
          <c:cat>
            <c:strRef>
              <c:f>'17收票的完成情况'!$V$19:$V$24</c:f>
              <c:strCache>
                <c:ptCount val="6"/>
                <c:pt idx="0">
                  <c:v>Historical Years</c:v>
                </c:pt>
                <c:pt idx="1">
                  <c:v>Jan-26</c:v>
                </c:pt>
                <c:pt idx="2">
                  <c:v>Feb-26</c:v>
                </c:pt>
                <c:pt idx="3">
                  <c:v>Mar-26</c:v>
                </c:pt>
                <c:pt idx="4">
                  <c:v>Apr-26</c:v>
                </c:pt>
                <c:pt idx="5">
                  <c:v>May-26</c:v>
                </c:pt>
              </c:strCache>
            </c:strRef>
          </c:cat>
          <c:val>
            <c:numRef>
              <c:f>'17收票的完成情况'!$X$19:$X$24</c:f>
              <c:numCache>
                <c:formatCode>General</c:formatCode>
                <c:ptCount val="6"/>
                <c:pt idx="0">
                  <c:v>109</c:v>
                </c:pt>
                <c:pt idx="1">
                  <c:v>82</c:v>
                </c:pt>
                <c:pt idx="2">
                  <c:v>69</c:v>
                </c:pt>
                <c:pt idx="3">
                  <c:v>112</c:v>
                </c:pt>
                <c:pt idx="4">
                  <c:v>133</c:v>
                </c:pt>
                <c:pt idx="5">
                  <c:v>35</c:v>
                </c:pt>
              </c:numCache>
            </c:numRef>
          </c:val>
          <c:extLst>
            <c:ext xmlns:c16="http://schemas.microsoft.com/office/drawing/2014/chart" uri="{C3380CC4-5D6E-409C-BE32-E72D297353CC}">
              <c16:uniqueId val="{00000001-ACB6-4476-8BC5-F0CD28062D30}"/>
            </c:ext>
          </c:extLst>
        </c:ser>
        <c:ser>
          <c:idx val="2"/>
          <c:order val="2"/>
          <c:tx>
            <c:strRef>
              <c:f>'17收票的完成情况'!$Y$18</c:f>
              <c:strCache>
                <c:ptCount val="1"/>
                <c:pt idx="0">
                  <c:v>Macau</c:v>
                </c:pt>
              </c:strCache>
            </c:strRef>
          </c:tx>
          <c:spPr>
            <a:solidFill>
              <a:schemeClr val="accent6"/>
            </a:solidFill>
            <a:ln>
              <a:noFill/>
            </a:ln>
            <a:effectLst/>
          </c:spPr>
          <c:invertIfNegative val="0"/>
          <c:cat>
            <c:strRef>
              <c:f>'17收票的完成情况'!$V$19:$V$24</c:f>
              <c:strCache>
                <c:ptCount val="6"/>
                <c:pt idx="0">
                  <c:v>Historical Years</c:v>
                </c:pt>
                <c:pt idx="1">
                  <c:v>Jan-26</c:v>
                </c:pt>
                <c:pt idx="2">
                  <c:v>Feb-26</c:v>
                </c:pt>
                <c:pt idx="3">
                  <c:v>Mar-26</c:v>
                </c:pt>
                <c:pt idx="4">
                  <c:v>Apr-26</c:v>
                </c:pt>
                <c:pt idx="5">
                  <c:v>May-26</c:v>
                </c:pt>
              </c:strCache>
            </c:strRef>
          </c:cat>
          <c:val>
            <c:numRef>
              <c:f>'17收票的完成情况'!$Y$19:$Y$24</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2-ACB6-4476-8BC5-F0CD28062D30}"/>
            </c:ext>
          </c:extLst>
        </c:ser>
        <c:dLbls>
          <c:showLegendKey val="0"/>
          <c:showVal val="0"/>
          <c:showCatName val="0"/>
          <c:showSerName val="0"/>
          <c:showPercent val="0"/>
          <c:showBubbleSize val="0"/>
        </c:dLbls>
        <c:gapWidth val="150"/>
        <c:overlap val="100"/>
        <c:axId val="925181295"/>
        <c:axId val="925181775"/>
      </c:barChart>
      <c:catAx>
        <c:axId val="925181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25181775"/>
        <c:crosses val="autoZero"/>
        <c:auto val="1"/>
        <c:lblAlgn val="ctr"/>
        <c:lblOffset val="100"/>
        <c:noMultiLvlLbl val="0"/>
      </c:catAx>
      <c:valAx>
        <c:axId val="9251817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25181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pivotSource>
    <c:name>[3 way match(26.6.30).xlsx]17收票的完成情况!数据透视表3</c:name>
    <c:fmtId val="1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baseline="0"/>
              <a:t>OP&amp;OS  Weekly Trend</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ivotFmts>
      <c:pivotFmt>
        <c:idx val="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'17收票的完成情况'!$W$40:$W$41</c:f>
              <c:strCache>
                <c:ptCount val="1"/>
                <c:pt idx="0">
                  <c:v>ACS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'17收票的完成情况'!$V$42:$V$46</c:f>
              <c:strCache>
                <c:ptCount val="4"/>
                <c:pt idx="0">
                  <c:v>Week2-May</c:v>
                </c:pt>
                <c:pt idx="1">
                  <c:v>Week3-May</c:v>
                </c:pt>
                <c:pt idx="2">
                  <c:v>Week4-May</c:v>
                </c:pt>
                <c:pt idx="3">
                  <c:v>Week5-May</c:v>
                </c:pt>
              </c:strCache>
            </c:strRef>
          </c:cat>
          <c:val>
            <c:numRef>
              <c:f>'17收票的完成情况'!$W$42:$W$46</c:f>
              <c:numCache>
                <c:formatCode>General</c:formatCode>
                <c:ptCount val="4"/>
                <c:pt idx="2">
                  <c:v>13</c:v>
                </c:pt>
                <c:pt idx="3">
                  <c:v>30</c:v>
                </c:pt>
              </c:numCache>
            </c:numRef>
          </c:val>
          <c:extLst>
            <c:ext xmlns:c16="http://schemas.microsoft.com/office/drawing/2014/chart" uri="{C3380CC4-5D6E-409C-BE32-E72D297353CC}">
              <c16:uniqueId val="{00000000-32D2-43AF-854A-FCBFDB318A86}"/>
            </c:ext>
          </c:extLst>
        </c:ser>
        <c:ser>
          <c:idx val="1"/>
          <c:order val="1"/>
          <c:tx>
            <c:strRef>
              <c:f>'17收票的完成情况'!$X$40:$X$41</c:f>
              <c:strCache>
                <c:ptCount val="1"/>
                <c:pt idx="0">
                  <c:v>China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'17收票的完成情况'!$V$42:$V$46</c:f>
              <c:strCache>
                <c:ptCount val="4"/>
                <c:pt idx="0">
                  <c:v>Week2-May</c:v>
                </c:pt>
                <c:pt idx="1">
                  <c:v>Week3-May</c:v>
                </c:pt>
                <c:pt idx="2">
                  <c:v>Week4-May</c:v>
                </c:pt>
                <c:pt idx="3">
                  <c:v>Week5-May</c:v>
                </c:pt>
              </c:strCache>
            </c:strRef>
          </c:cat>
          <c:val>
            <c:numRef>
              <c:f>'17收票的完成情况'!$X$42:$X$46</c:f>
              <c:numCache>
                <c:formatCode>General</c:formatCode>
                <c:ptCount val="4"/>
                <c:pt idx="0">
                  <c:v>29</c:v>
                </c:pt>
                <c:pt idx="1">
                  <c:v>36</c:v>
                </c:pt>
                <c:pt idx="2">
                  <c:v>32</c:v>
                </c:pt>
                <c:pt idx="3">
                  <c:v>39</c:v>
                </c:pt>
              </c:numCache>
            </c:numRef>
          </c:val>
          <c:extLst>
            <c:ext xmlns:c16="http://schemas.microsoft.com/office/drawing/2014/chart" uri="{C3380CC4-5D6E-409C-BE32-E72D297353CC}">
              <c16:uniqueId val="{00000001-32D2-43AF-854A-FCBFDB318A86}"/>
            </c:ext>
          </c:extLst>
        </c:ser>
        <c:ser>
          <c:idx val="2"/>
          <c:order val="2"/>
          <c:tx>
            <c:strRef>
              <c:f>'17收票的完成情况'!$Y$40:$Y$41</c:f>
              <c:strCache>
                <c:ptCount val="1"/>
                <c:pt idx="0">
                  <c:v>Macau</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'17收票的完成情况'!$V$42:$V$46</c:f>
              <c:strCache>
                <c:ptCount val="4"/>
                <c:pt idx="0">
                  <c:v>Week2-May</c:v>
                </c:pt>
                <c:pt idx="1">
                  <c:v>Week3-May</c:v>
                </c:pt>
                <c:pt idx="2">
                  <c:v>Week4-May</c:v>
                </c:pt>
                <c:pt idx="3">
                  <c:v>Week5-May</c:v>
                </c:pt>
              </c:strCache>
            </c:strRef>
          </c:cat>
          <c:val>
            <c:numRef>
              <c:f>'17收票的完成情况'!$Y$42:$Y$46</c:f>
              <c:numCache>
                <c:formatCode>General</c:formatCode>
                <c:ptCount val="4"/>
                <c:pt idx="0">
                  <c:v>29</c:v>
                </c:pt>
                <c:pt idx="1">
                  <c:v>13</c:v>
                </c:pt>
                <c:pt idx="2">
                  <c:v>25</c:v>
                </c:pt>
              </c:numCache>
            </c:numRef>
          </c:val>
          <c:extLst>
            <c:ext xmlns:c16="http://schemas.microsoft.com/office/drawing/2014/chart" uri="{C3380CC4-5D6E-409C-BE32-E72D297353CC}">
              <c16:uniqueId val="{00000002-32D2-43AF-854A-FCBFDB318A86}"/>
            </c:ext>
          </c:extLst>
        </c:ser>
        <c:dLbls>
          <c:showLegendKey val="0"/>
          <c:showVal val="0"/>
          <c:showCatName val="0"/>
          <c:showSerName val="0"/>
          <c:showPercent val="0"/>
          <c:showBubbleSize val="0"/>
        </c:dLbls>
        <c:gapWidth val="150"/>
        <c:overlap val="100"/>
        <c:axId val="180085728"/>
        <c:axId val="180089568"/>
      </c:barChart>
      <c:catAx>
        <c:axId val="18008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80089568"/>
        <c:crossesAt val="0"/>
        <c:auto val="1"/>
        <c:lblAlgn val="ctr"/>
        <c:lblOffset val="100"/>
        <c:noMultiLvlLbl val="0"/>
      </c:catAx>
      <c:valAx>
        <c:axId val="180089568"/>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8008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Invoice</a:t>
            </a:r>
            <a:r>
              <a:rPr lang="en-US" altLang="zh-CN" baseline="0"/>
              <a:t> Discrepancy</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stacked"/>
        <c:varyColors val="0"/>
        <c:ser>
          <c:idx val="0"/>
          <c:order val="0"/>
          <c:tx>
            <c:strRef>
              <c:f>'17收票的完成情况'!$AA$58</c:f>
              <c:strCache>
                <c:ptCount val="1"/>
                <c:pt idx="0">
                  <c:v>Completed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'17收票的完成情况'!$Y$59:$Y$60</c:f>
              <c:strCache>
                <c:ptCount val="2"/>
                <c:pt idx="0">
                  <c:v>OP</c:v>
                </c:pt>
                <c:pt idx="1">
                  <c:v>OS</c:v>
                </c:pt>
              </c:strCache>
            </c:strRef>
          </c:cat>
          <c:val>
            <c:numRef>
              <c:f>'17收票的完成情况'!$AA$59:$AA$60</c:f>
              <c:numCache>
                <c:formatCode>General</c:formatCode>
                <c:ptCount val="2"/>
                <c:pt idx="0">
                  <c:v>834</c:v>
                </c:pt>
                <c:pt idx="1">
                  <c:v>540</c:v>
                </c:pt>
              </c:numCache>
            </c:numRef>
          </c:val>
          <c:extLst>
            <c:ext xmlns:c16="http://schemas.microsoft.com/office/drawing/2014/chart" uri="{C3380CC4-5D6E-409C-BE32-E72D297353CC}">
              <c16:uniqueId val="{00000000-4DF3-4149-9DE3-879C372F9682}"/>
            </c:ext>
          </c:extLst>
        </c:ser>
        <c:ser>
          <c:idx val="1"/>
          <c:order val="1"/>
          <c:tx>
            <c:strRef>
              <c:f>'17收票的完成情况'!$AB$58</c:f>
              <c:strCache>
                <c:ptCount val="1"/>
                <c:pt idx="0">
                  <c:v>Turn Back</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'17收票的完成情况'!$Y$59:$Y$60</c:f>
              <c:strCache>
                <c:ptCount val="2"/>
                <c:pt idx="0">
                  <c:v>OP</c:v>
                </c:pt>
                <c:pt idx="1">
                  <c:v>OS</c:v>
                </c:pt>
              </c:strCache>
            </c:strRef>
          </c:cat>
          <c:val>
            <c:numRef>
              <c:f>'17收票的完成情况'!$AB$59:$AB$60</c:f>
              <c:numCache>
                <c:formatCode>General</c:formatCode>
                <c:ptCount val="2"/>
                <c:pt idx="0">
                  <c:v>52</c:v>
                </c:pt>
                <c:pt idx="1">
                  <c:v>10</c:v>
                </c:pt>
              </c:numCache>
            </c:numRef>
          </c:val>
          <c:extLst>
            <c:ext xmlns:c16="http://schemas.microsoft.com/office/drawing/2014/chart" uri="{C3380CC4-5D6E-409C-BE32-E72D297353CC}">
              <c16:uniqueId val="{00000001-4DF3-4149-9DE3-879C372F9682}"/>
            </c:ext>
          </c:extLst>
        </c:ser>
        <c:dLbls>
          <c:showLegendKey val="0"/>
          <c:showVal val="0"/>
          <c:showCatName val="0"/>
          <c:showSerName val="0"/>
          <c:showPercent val="0"/>
          <c:showBubbleSize val="0"/>
        </c:dLbls>
        <c:gapWidth val="150"/>
        <c:overlap val="100"/>
        <c:axId val="417834832"/>
        <c:axId val="417818992"/>
      </c:barChart>
      <c:catAx>
        <c:axId val="41783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17818992"/>
        <c:crosses val="autoZero"/>
        <c:auto val="1"/>
        <c:lblAlgn val="ctr"/>
        <c:lblOffset val="100"/>
        <c:noMultiLvlLbl val="0"/>
      </c:catAx>
      <c:valAx>
        <c:axId val="4178189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1783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Sheet1!$C$1</c:f>
              <c:strCache>
                <c:ptCount val="1"/>
                <c:pt idx="0">
                  <c:v>Processed without dependency</c:v>
                </c:pt>
              </c:strCache>
            </c:strRef>
          </c:tx>
          <c:spPr>
            <a:solidFill>
              <a:srgbClr val="215F9A"/>
            </a:solidFill>
            <a:ln>
              <a:noFill/>
            </a:ln>
            <a:effectLst/>
          </c:spPr>
          <c:invertIfNegative val="0"/>
          <c:dLbls>
            <c:dLbl>
              <c:idx val="8"/>
              <c:layout>
                <c:manualLayout>
                  <c:x val="-1.177226106759391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27-4CBB-8AE3-D09B5C79E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Sheet1!$A$2:$B$16</c:f>
              <c:multiLvlStrCache>
                <c:ptCount val="15"/>
                <c:lvl>
                  <c:pt idx="0">
                    <c:v>CN</c:v>
                  </c:pt>
                  <c:pt idx="1">
                    <c:v>HK</c:v>
                  </c:pt>
                  <c:pt idx="2">
                    <c:v>MO</c:v>
                  </c:pt>
                  <c:pt idx="3">
                    <c:v>CN</c:v>
                  </c:pt>
                  <c:pt idx="4">
                    <c:v>HK</c:v>
                  </c:pt>
                  <c:pt idx="5">
                    <c:v>MO</c:v>
                  </c:pt>
                  <c:pt idx="6">
                    <c:v>CN</c:v>
                  </c:pt>
                  <c:pt idx="7">
                    <c:v>HK</c:v>
                  </c:pt>
                  <c:pt idx="8">
                    <c:v>MO</c:v>
                  </c:pt>
                  <c:pt idx="9">
                    <c:v>CN</c:v>
                  </c:pt>
                  <c:pt idx="10">
                    <c:v>HK</c:v>
                  </c:pt>
                  <c:pt idx="11">
                    <c:v>MO</c:v>
                  </c:pt>
                  <c:pt idx="12">
                    <c:v>CN</c:v>
                  </c:pt>
                  <c:pt idx="13">
                    <c:v>HK</c:v>
                  </c:pt>
                  <c:pt idx="14">
                    <c:v>MO</c:v>
                  </c:pt>
                </c:lvl>
                <c:lvl>
                  <c:pt idx="0">
                    <c:v>P1</c:v>
                  </c:pt>
                  <c:pt idx="3">
                    <c:v>P2</c:v>
                  </c:pt>
                  <c:pt idx="6">
                    <c:v>P3</c:v>
                  </c:pt>
                  <c:pt idx="9">
                    <c:v>P4</c:v>
                  </c:pt>
                  <c:pt idx="12">
                    <c:v>P5</c:v>
                  </c:pt>
                </c:lvl>
              </c:multiLvlStrCache>
            </c:multiLvlStrRef>
          </c:cat>
          <c:val>
            <c:numRef>
              <c:f>Sheet1!$C$2:$C$16</c:f>
              <c:numCache>
                <c:formatCode>General</c:formatCode>
                <c:ptCount val="15"/>
                <c:pt idx="0">
                  <c:v>65</c:v>
                </c:pt>
                <c:pt idx="1">
                  <c:v>0</c:v>
                </c:pt>
                <c:pt idx="2">
                  <c:v>0</c:v>
                </c:pt>
                <c:pt idx="3">
                  <c:v>46</c:v>
                </c:pt>
                <c:pt idx="4">
                  <c:v>99</c:v>
                </c:pt>
                <c:pt idx="5">
                  <c:v>5</c:v>
                </c:pt>
                <c:pt idx="6">
                  <c:v>50</c:v>
                </c:pt>
                <c:pt idx="7">
                  <c:v>28</c:v>
                </c:pt>
                <c:pt idx="8">
                  <c:v>8</c:v>
                </c:pt>
                <c:pt idx="9">
                  <c:v>46</c:v>
                </c:pt>
                <c:pt idx="10">
                  <c:v>77</c:v>
                </c:pt>
                <c:pt idx="11">
                  <c:v>7</c:v>
                </c:pt>
                <c:pt idx="12">
                  <c:v>48</c:v>
                </c:pt>
                <c:pt idx="13">
                  <c:v>119</c:v>
                </c:pt>
                <c:pt idx="14">
                  <c:v>4</c:v>
                </c:pt>
              </c:numCache>
            </c:numRef>
          </c:val>
          <c:extLst>
            <c:ext xmlns:c16="http://schemas.microsoft.com/office/drawing/2014/chart" uri="{C3380CC4-5D6E-409C-BE32-E72D297353CC}">
              <c16:uniqueId val="{00000001-7CA7-41DE-90A1-7C559CB6205F}"/>
            </c:ext>
          </c:extLst>
        </c:ser>
        <c:ser>
          <c:idx val="2"/>
          <c:order val="1"/>
          <c:tx>
            <c:strRef>
              <c:f>Sheet1!$D$1</c:f>
              <c:strCache>
                <c:ptCount val="1"/>
                <c:pt idx="0">
                  <c:v>Processed with dependency</c:v>
                </c:pt>
              </c:strCache>
            </c:strRef>
          </c:tx>
          <c:spPr>
            <a:solidFill>
              <a:srgbClr val="F07030"/>
            </a:solidFill>
            <a:ln>
              <a:noFill/>
            </a:ln>
            <a:effectLst/>
          </c:spPr>
          <c:invertIfNegative val="0"/>
          <c:dLbls>
            <c:dLbl>
              <c:idx val="5"/>
              <c:layout>
                <c:manualLayout>
                  <c:x val="8.2405827473157386E-3"/>
                  <c:y val="-3.57742699901058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7-4CBB-8AE3-D09B5C79E7FB}"/>
                </c:ext>
              </c:extLst>
            </c:dLbl>
            <c:dLbl>
              <c:idx val="8"/>
              <c:layout>
                <c:manualLayout>
                  <c:x val="-1.5303939387872173E-2"/>
                  <c:y val="-1.78871349950528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27-4CBB-8AE3-D09B5C79E7FB}"/>
                </c:ext>
              </c:extLst>
            </c:dLbl>
            <c:dLbl>
              <c:idx val="9"/>
              <c:layout>
                <c:manualLayout>
                  <c:x val="0"/>
                  <c:y val="1.78871349950528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427-4CBB-8AE3-D09B5C79E7FB}"/>
                </c:ext>
              </c:extLst>
            </c:dLbl>
            <c:dLbl>
              <c:idx val="11"/>
              <c:layout>
                <c:manualLayout>
                  <c:x val="9.4178088540750448E-3"/>
                  <c:y val="-2.68307024925793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27-4CBB-8AE3-D09B5C79E7FB}"/>
                </c:ext>
              </c:extLst>
            </c:dLbl>
            <c:dLbl>
              <c:idx val="14"/>
              <c:layout>
                <c:manualLayout>
                  <c:x val="-1.1772261067593912E-2"/>
                  <c:y val="-2.68307024925793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27-4CBB-8AE3-D09B5C79E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Sheet1!$A$2:$B$16</c:f>
              <c:multiLvlStrCache>
                <c:ptCount val="15"/>
                <c:lvl>
                  <c:pt idx="0">
                    <c:v>CN</c:v>
                  </c:pt>
                  <c:pt idx="1">
                    <c:v>HK</c:v>
                  </c:pt>
                  <c:pt idx="2">
                    <c:v>MO</c:v>
                  </c:pt>
                  <c:pt idx="3">
                    <c:v>CN</c:v>
                  </c:pt>
                  <c:pt idx="4">
                    <c:v>HK</c:v>
                  </c:pt>
                  <c:pt idx="5">
                    <c:v>MO</c:v>
                  </c:pt>
                  <c:pt idx="6">
                    <c:v>CN</c:v>
                  </c:pt>
                  <c:pt idx="7">
                    <c:v>HK</c:v>
                  </c:pt>
                  <c:pt idx="8">
                    <c:v>MO</c:v>
                  </c:pt>
                  <c:pt idx="9">
                    <c:v>CN</c:v>
                  </c:pt>
                  <c:pt idx="10">
                    <c:v>HK</c:v>
                  </c:pt>
                  <c:pt idx="11">
                    <c:v>MO</c:v>
                  </c:pt>
                  <c:pt idx="12">
                    <c:v>CN</c:v>
                  </c:pt>
                  <c:pt idx="13">
                    <c:v>HK</c:v>
                  </c:pt>
                  <c:pt idx="14">
                    <c:v>MO</c:v>
                  </c:pt>
                </c:lvl>
                <c:lvl>
                  <c:pt idx="0">
                    <c:v>P1</c:v>
                  </c:pt>
                  <c:pt idx="3">
                    <c:v>P2</c:v>
                  </c:pt>
                  <c:pt idx="6">
                    <c:v>P3</c:v>
                  </c:pt>
                  <c:pt idx="9">
                    <c:v>P4</c:v>
                  </c:pt>
                  <c:pt idx="12">
                    <c:v>P5</c:v>
                  </c:pt>
                </c:lvl>
              </c:multiLvlStrCache>
            </c:multiLvlStrRef>
          </c:cat>
          <c:val>
            <c:numRef>
              <c:f>Sheet1!$D$2:$D$16</c:f>
              <c:numCache>
                <c:formatCode>General</c:formatCode>
                <c:ptCount val="15"/>
                <c:pt idx="0">
                  <c:v>15</c:v>
                </c:pt>
                <c:pt idx="1">
                  <c:v>0</c:v>
                </c:pt>
                <c:pt idx="2">
                  <c:v>0</c:v>
                </c:pt>
                <c:pt idx="3">
                  <c:v>16</c:v>
                </c:pt>
                <c:pt idx="4">
                  <c:v>10</c:v>
                </c:pt>
                <c:pt idx="5">
                  <c:v>0</c:v>
                </c:pt>
                <c:pt idx="6">
                  <c:v>25</c:v>
                </c:pt>
                <c:pt idx="7">
                  <c:v>3</c:v>
                </c:pt>
                <c:pt idx="8">
                  <c:v>0</c:v>
                </c:pt>
                <c:pt idx="9">
                  <c:v>1</c:v>
                </c:pt>
                <c:pt idx="10">
                  <c:v>12</c:v>
                </c:pt>
                <c:pt idx="11">
                  <c:v>0</c:v>
                </c:pt>
                <c:pt idx="12">
                  <c:v>9</c:v>
                </c:pt>
                <c:pt idx="13">
                  <c:v>7</c:v>
                </c:pt>
                <c:pt idx="14">
                  <c:v>0</c:v>
                </c:pt>
              </c:numCache>
            </c:numRef>
          </c:val>
          <c:extLst>
            <c:ext xmlns:c16="http://schemas.microsoft.com/office/drawing/2014/chart" uri="{C3380CC4-5D6E-409C-BE32-E72D297353CC}">
              <c16:uniqueId val="{00000002-7CA7-41DE-90A1-7C559CB6205F}"/>
            </c:ext>
          </c:extLst>
        </c:ser>
        <c:dLbls>
          <c:showLegendKey val="0"/>
          <c:showVal val="0"/>
          <c:showCatName val="0"/>
          <c:showSerName val="0"/>
          <c:showPercent val="0"/>
          <c:showBubbleSize val="0"/>
        </c:dLbls>
        <c:gapWidth val="50"/>
        <c:overlap val="100"/>
        <c:axId val="1223157119"/>
        <c:axId val="1223158079"/>
      </c:barChart>
      <c:catAx>
        <c:axId val="1223157119"/>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23158079"/>
        <c:crosses val="autoZero"/>
        <c:auto val="1"/>
        <c:lblAlgn val="ctr"/>
        <c:lblOffset val="100"/>
        <c:noMultiLvlLbl val="0"/>
      </c:catAx>
      <c:valAx>
        <c:axId val="1223158079"/>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2315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0.42032</cdr:x>
      <cdr:y>0.03138</cdr:y>
    </cdr:from>
    <cdr:to>
      <cdr:x>0.42032</cdr:x>
      <cdr:y>0.90948</cdr:y>
    </cdr:to>
    <cdr:cxnSp macro="">
      <cdr:nvCxnSpPr>
        <cdr:cNvPr id="3" name="直接连接符 2">
          <a:extLst xmlns:a="http://schemas.openxmlformats.org/drawingml/2006/main">
            <a:ext uri="{FF2B5EF4-FFF2-40B4-BE49-F238E27FC236}">
              <a16:creationId xmlns:a16="http://schemas.microsoft.com/office/drawing/2014/main" id="{C6C15FD9-F694-8B9D-6F4C-0A231EDFA6A8}"/>
            </a:ext>
          </a:extLst>
        </cdr:cNvPr>
        <cdr:cNvCxnSpPr/>
      </cdr:nvCxnSpPr>
      <cdr:spPr>
        <a:xfrm xmlns:a="http://schemas.openxmlformats.org/drawingml/2006/main">
          <a:off x="4534470" y="133689"/>
          <a:ext cx="0" cy="3740745"/>
        </a:xfrm>
        <a:prstGeom xmlns:a="http://schemas.openxmlformats.org/drawingml/2006/main" prst="line">
          <a:avLst/>
        </a:prstGeom>
        <a:ln xmlns:a="http://schemas.openxmlformats.org/drawingml/2006/main">
          <a:solidFill>
            <a:schemeClr val="bg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0.60917</cdr:x>
      <cdr:y>0.03193</cdr:y>
    </cdr:from>
    <cdr:to>
      <cdr:x>0.60917</cdr:x>
      <cdr:y>0.91002</cdr:y>
    </cdr:to>
    <cdr:cxnSp macro="">
      <cdr:nvCxnSpPr>
        <cdr:cNvPr id="4" name="直接连接符 3">
          <a:extLst xmlns:a="http://schemas.openxmlformats.org/drawingml/2006/main">
            <a:ext uri="{FF2B5EF4-FFF2-40B4-BE49-F238E27FC236}">
              <a16:creationId xmlns:a16="http://schemas.microsoft.com/office/drawing/2014/main" id="{681198FC-0AAA-1722-3B73-1A4A8CD21787}"/>
            </a:ext>
          </a:extLst>
        </cdr:cNvPr>
        <cdr:cNvCxnSpPr/>
      </cdr:nvCxnSpPr>
      <cdr:spPr>
        <a:xfrm xmlns:a="http://schemas.openxmlformats.org/drawingml/2006/main">
          <a:off x="6571724" y="136023"/>
          <a:ext cx="0" cy="3740703"/>
        </a:xfrm>
        <a:prstGeom xmlns:a="http://schemas.openxmlformats.org/drawingml/2006/main" prst="line">
          <a:avLst/>
        </a:prstGeom>
        <a:ln xmlns:a="http://schemas.openxmlformats.org/drawingml/2006/main">
          <a:solidFill>
            <a:schemeClr val="bg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0.79896</cdr:x>
      <cdr:y>0.03301</cdr:y>
    </cdr:from>
    <cdr:to>
      <cdr:x>0.79896</cdr:x>
      <cdr:y>0.91111</cdr:y>
    </cdr:to>
    <cdr:cxnSp macro="">
      <cdr:nvCxnSpPr>
        <cdr:cNvPr id="5" name="直接连接符 4">
          <a:extLst xmlns:a="http://schemas.openxmlformats.org/drawingml/2006/main">
            <a:ext uri="{FF2B5EF4-FFF2-40B4-BE49-F238E27FC236}">
              <a16:creationId xmlns:a16="http://schemas.microsoft.com/office/drawing/2014/main" id="{2A6E7332-84EC-AC4A-4962-14C7773BFF00}"/>
            </a:ext>
          </a:extLst>
        </cdr:cNvPr>
        <cdr:cNvCxnSpPr/>
      </cdr:nvCxnSpPr>
      <cdr:spPr>
        <a:xfrm xmlns:a="http://schemas.openxmlformats.org/drawingml/2006/main">
          <a:off x="8619228" y="140617"/>
          <a:ext cx="0" cy="3740745"/>
        </a:xfrm>
        <a:prstGeom xmlns:a="http://schemas.openxmlformats.org/drawingml/2006/main" prst="line">
          <a:avLst/>
        </a:prstGeom>
        <a:ln xmlns:a="http://schemas.openxmlformats.org/drawingml/2006/main">
          <a:solidFill>
            <a:schemeClr val="bg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0.98685</cdr:x>
      <cdr:y>0.03296</cdr:y>
    </cdr:from>
    <cdr:to>
      <cdr:x>0.98685</cdr:x>
      <cdr:y>0.91106</cdr:y>
    </cdr:to>
    <cdr:cxnSp macro="">
      <cdr:nvCxnSpPr>
        <cdr:cNvPr id="6" name="直接连接符 5">
          <a:extLst xmlns:a="http://schemas.openxmlformats.org/drawingml/2006/main">
            <a:ext uri="{FF2B5EF4-FFF2-40B4-BE49-F238E27FC236}">
              <a16:creationId xmlns:a16="http://schemas.microsoft.com/office/drawing/2014/main" id="{545AE9C0-B41C-F5FB-5825-D6C310ACB2E9}"/>
            </a:ext>
          </a:extLst>
        </cdr:cNvPr>
        <cdr:cNvCxnSpPr/>
      </cdr:nvCxnSpPr>
      <cdr:spPr>
        <a:xfrm xmlns:a="http://schemas.openxmlformats.org/drawingml/2006/main">
          <a:off x="10646234" y="140406"/>
          <a:ext cx="0" cy="3740745"/>
        </a:xfrm>
        <a:prstGeom xmlns:a="http://schemas.openxmlformats.org/drawingml/2006/main" prst="line">
          <a:avLst/>
        </a:prstGeom>
        <a:ln xmlns:a="http://schemas.openxmlformats.org/drawingml/2006/main">
          <a:solidFill>
            <a:schemeClr val="bg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0.23233</cdr:x>
      <cdr:y>0.03193</cdr:y>
    </cdr:from>
    <cdr:to>
      <cdr:x>0.23233</cdr:x>
      <cdr:y>0.91002</cdr:y>
    </cdr:to>
    <cdr:cxnSp macro="">
      <cdr:nvCxnSpPr>
        <cdr:cNvPr id="7" name="直接连接符 6">
          <a:extLst xmlns:a="http://schemas.openxmlformats.org/drawingml/2006/main">
            <a:ext uri="{FF2B5EF4-FFF2-40B4-BE49-F238E27FC236}">
              <a16:creationId xmlns:a16="http://schemas.microsoft.com/office/drawing/2014/main" id="{BB50A88A-0A43-C369-065D-2B6DAE3233F3}"/>
            </a:ext>
          </a:extLst>
        </cdr:cNvPr>
        <cdr:cNvCxnSpPr/>
      </cdr:nvCxnSpPr>
      <cdr:spPr>
        <a:xfrm xmlns:a="http://schemas.openxmlformats.org/drawingml/2006/main">
          <a:off x="2506342" y="136015"/>
          <a:ext cx="0" cy="3740703"/>
        </a:xfrm>
        <a:prstGeom xmlns:a="http://schemas.openxmlformats.org/drawingml/2006/main" prst="line">
          <a:avLst/>
        </a:prstGeom>
        <a:ln xmlns:a="http://schemas.openxmlformats.org/drawingml/2006/main">
          <a:solidFill>
            <a:schemeClr val="bg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5A29B-020F-4CE6-AD1A-E4CD1F04600B}" type="datetimeFigureOut">
              <a:rPr lang="zh-CN" altLang="en-US" smtClean="0"/>
              <a:t>2026/6/16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0C0DC-AC18-4046-B047-CB1B11F218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7999"/>
          </a:xfrm>
          <a:prstGeom prst="rect">
            <a:avLst/>
          </a:prstGeom>
        </p:spPr>
      </p:pic>
      <p:pic>
        <p:nvPicPr>
          <p:cNvPr id="2" name="图片 1"/>
          <p:cNvPicPr>
            <a:picLocks noChangeAspect="1"/>
          </p:cNvPicPr>
          <p:nvPr userDrawn="1"/>
        </p:nvPicPr>
        <p:blipFill>
          <a:blip r:embed="rId3"/>
          <a:stretch>
            <a:fillRect/>
          </a:stretch>
        </p:blipFill>
        <p:spPr>
          <a:xfrm>
            <a:off x="0" y="-2"/>
            <a:ext cx="8467345" cy="6858000"/>
          </a:xfrm>
          <a:prstGeom prst="rect">
            <a:avLst/>
          </a:prstGeom>
        </p:spPr>
      </p:pic>
      <p:sp>
        <p:nvSpPr>
          <p:cNvPr id="9" name="文本占位符 8"/>
          <p:cNvSpPr>
            <a:spLocks noGrp="1"/>
          </p:cNvSpPr>
          <p:nvPr>
            <p:ph type="body" sz="quarter" idx="13"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ea typeface="+mn-ea"/>
                <a:cs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CHUBB BLUE</a:t>
            </a:r>
          </a:p>
          <a:p>
            <a:pPr lvl="0"/>
            <a:r>
              <a:rPr lang="en-US" altLang="zh-CN"/>
              <a:t>[TITLE: ARIAL BOLD, ALL CAPS, 56PT]</a:t>
            </a:r>
          </a:p>
          <a:p>
            <a:pPr lvl="0"/>
            <a:endParaRPr lang="zh-CN" altLang="en-US"/>
          </a:p>
        </p:txBody>
      </p:sp>
      <p:sp>
        <p:nvSpPr>
          <p:cNvPr id="10" name="文本占位符 9"/>
          <p:cNvSpPr>
            <a:spLocks noGrp="1"/>
          </p:cNvSpPr>
          <p:nvPr>
            <p:ph type="body" sz="quarter" idx="14" hasCustomPrompt="1"/>
          </p:nvPr>
        </p:nvSpPr>
        <p:spPr>
          <a:xfrm>
            <a:off x="1893650" y="4576494"/>
            <a:ext cx="1934162" cy="1003500"/>
          </a:xfrm>
          <a:prstGeom prst="rect">
            <a:avLst/>
          </a:prstGeom>
          <a:effectLst/>
        </p:spPr>
        <p:txBody>
          <a:bodyPr vert="horz" lIns="91440" tIns="45720" rIns="91440" bIns="45720" anchor="t"/>
          <a:lstStyle>
            <a:lvl1pPr indent="-228600" algn="ctr" defTabSz="914400" rtl="0" eaLnBrk="1" latinLnBrk="0" hangingPunct="1">
              <a:lnSpc>
                <a:spcPct val="90000"/>
              </a:lnSpc>
              <a:spcBef>
                <a:spcPts val="1000"/>
              </a:spcBef>
              <a:spcAft>
                <a:spcPts val="0"/>
              </a:spcAft>
              <a:buFont typeface="Arial" panose="020B0604020202020204" pitchFamily="34" charset="0"/>
              <a:buNone/>
              <a:defRPr sz="2400" b="0" u="none">
                <a:solidFill>
                  <a:srgbClr val="FFFFFF"/>
                </a:solidFill>
                <a:latin typeface="Arial" panose="020B0604020202020204" pitchFamily="34" charset="0"/>
                <a:ea typeface="+mn-ea"/>
                <a:cs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Focus areas</a:t>
            </a:r>
          </a:p>
          <a:p>
            <a:pPr lvl="0"/>
            <a:endParaRPr lang="zh-CN" altLang="en-US"/>
          </a:p>
        </p:txBody>
      </p:sp>
      <p:pic>
        <p:nvPicPr>
          <p:cNvPr id="11" name="图片 10"/>
          <p:cNvPicPr>
            <a:picLocks noChangeAspect="1"/>
          </p:cNvPicPr>
          <p:nvPr userDrawn="1"/>
        </p:nvPicPr>
        <p:blipFill>
          <a:blip r:embed="rId4"/>
          <a:stretch>
            <a:fillRect/>
          </a:stretch>
        </p:blipFill>
        <p:spPr>
          <a:xfrm>
            <a:off x="10228003" y="362177"/>
            <a:ext cx="1591194" cy="6218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92745"/>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3" descr="A group of people sitting around a table&#10;&#10;AI-generated content may be incorr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4" name="Picture 4" descr="A yellow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0"/>
            <a:ext cx="8467906" cy="6858000"/>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a:t>Focus areas</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PEOPLE ORANGE</a:t>
            </a:r>
          </a:p>
          <a:p>
            <a:pPr lvl="0"/>
            <a:r>
              <a:rPr lang="en-US" altLang="zh-CN"/>
              <a:t>[TITLE: ARIAL BOLD, ALL CAPS, 56PT]</a:t>
            </a:r>
          </a:p>
          <a:p>
            <a:pPr lvl="0"/>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F99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sym typeface="+mn-ea"/>
              </a:rPr>
              <a:t>[TITLE: ARIAL BOLD, ALL CAPS, 36PT]</a:t>
            </a:r>
            <a:endParaRPr lang="en-US" altLang="zh-CN"/>
          </a:p>
          <a:p>
            <a:pPr lvl="0"/>
            <a:endParaRPr lang="zh-CN" altLang="en-US"/>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a:solidFill>
                  <a:schemeClr val="bg1">
                    <a:lumMod val="50000"/>
                  </a:schemeClr>
                </a:solidFill>
              </a:rPr>
              <a:t>PROPRIETARY AND CONFIDENTIAL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People orang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0" i="0" u="none" strike="noStrike" kern="1200" cap="none" spc="0" normalizeH="0" baseline="0" noProof="1" dirty="0">
                <a:solidFill>
                  <a:srgbClr val="FF9900"/>
                </a:solidFill>
                <a:latin typeface="+mn-lt"/>
                <a:ea typeface="+mn-ea"/>
                <a:cs typeface="+mn-cs"/>
              </a:defRPr>
            </a:lvl1pPr>
          </a:lstStyle>
          <a:p>
            <a:r>
              <a:rPr b="1">
                <a:sym typeface="+mn-ea"/>
              </a:rPr>
              <a:t>[TITLE: ARIAL BOLD, ALL CAPS, 36PT]</a:t>
            </a:r>
            <a:endParaRPr lang="en-US"/>
          </a:p>
        </p:txBody>
      </p:sp>
      <p:sp>
        <p:nvSpPr>
          <p:cNvPr id="5" name="Slide Number Placeholder 4"/>
          <p:cNvSpPr>
            <a:spLocks noGrp="1"/>
          </p:cNvSpPr>
          <p:nvPr>
            <p:ph type="sldNum" sz="quarter" idx="12"/>
          </p:nvPr>
        </p:nvSpPr>
        <p:spPr>
          <a:xfrm>
            <a:off x="11649075" y="6466840"/>
            <a:ext cx="245110" cy="187325"/>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en-US" altLang="zh-CN"/>
          </a:p>
          <a:p>
            <a:pPr lvl="0"/>
            <a:endParaRPr lang="zh-CN" altLang="en-US"/>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9287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F990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图片 1"/>
          <p:cNvPicPr/>
          <p:nvPr userDrawn="1"/>
        </p:nvPicPr>
        <p:blipFill>
          <a:blip r:embed="rId4"/>
          <a:stretch>
            <a:fillRect/>
          </a:stretch>
        </p:blipFill>
        <p:spPr>
          <a:xfrm>
            <a:off x="0" y="0"/>
            <a:ext cx="8467906" cy="6858000"/>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a:t>Focus areas</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SECURITY GREY</a:t>
            </a:r>
          </a:p>
          <a:p>
            <a:pPr lvl="0"/>
            <a:r>
              <a:rPr lang="en-US" altLang="zh-CN"/>
              <a:t>[TITLE: ARIAL BOLD, ALL CAPS, 56PT]</a:t>
            </a:r>
          </a:p>
          <a:p>
            <a:pPr lvl="0"/>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868787"/>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36PT]</a:t>
            </a:r>
          </a:p>
          <a:p>
            <a:pPr lvl="0"/>
            <a:endParaRPr lang="zh-CN" altLang="en-US"/>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a:solidFill>
                  <a:schemeClr val="bg1">
                    <a:lumMod val="50000"/>
                  </a:schemeClr>
                </a:solidFill>
              </a:rPr>
              <a:t>PROPRIETARY AND CONFIDENTIAL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Security grey">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868787"/>
                </a:solidFill>
                <a:latin typeface="+mn-lt"/>
                <a:ea typeface="+mn-ea"/>
                <a:cs typeface="+mn-cs"/>
              </a:defRPr>
            </a:lvl1pPr>
          </a:lstStyle>
          <a:p>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en-US" altLang="zh-CN"/>
          </a:p>
          <a:p>
            <a:pPr lvl="0"/>
            <a:endParaRPr lang="zh-CN" altLang="en-US"/>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231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53718" y="15389"/>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70C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36PT]</a:t>
            </a:r>
          </a:p>
          <a:p>
            <a:pPr lvl="0"/>
            <a:endParaRPr lang="zh-CN" alt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868686"/>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5" name="Picture 3" descr="A group of people sitting at a table&#10;&#10;AI-generated content may be incorrect."/>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4" name="Picture 4" descr="A green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0"/>
            <a:ext cx="8467906" cy="6858002"/>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a:t>Focus areas</a:t>
            </a:r>
          </a:p>
          <a:p>
            <a:pPr lvl="0"/>
            <a:endParaRPr lang="zh-CN" altLang="en-US"/>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ESG GREEN</a:t>
            </a:r>
          </a:p>
          <a:p>
            <a:pPr lvl="0"/>
            <a:r>
              <a:rPr lang="en-US" altLang="zh-CN"/>
              <a:t>[TITLE: ARIAL BOLD, ALL CAPS, 56PT]</a:t>
            </a:r>
          </a:p>
          <a:p>
            <a:pPr lvl="0"/>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6B49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36PT]</a:t>
            </a:r>
          </a:p>
          <a:p>
            <a:pPr lvl="0"/>
            <a:endParaRPr lang="zh-CN" altLang="en-US"/>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a:solidFill>
                  <a:schemeClr val="bg1">
                    <a:lumMod val="50000"/>
                  </a:schemeClr>
                </a:solidFill>
              </a:rPr>
              <a:t>PROPRIETARY AND CONFIDENTIAL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slide-ESG green">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1D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16B490"/>
                </a:solidFill>
                <a:latin typeface="+mn-lt"/>
                <a:ea typeface="+mn-ea"/>
                <a:cs typeface="+mn-cs"/>
              </a:defRPr>
            </a:lvl1pPr>
          </a:lstStyle>
          <a:p>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图片 2"/>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en-US" altLang="zh-CN"/>
          </a:p>
          <a:p>
            <a:pPr lvl="0"/>
            <a:endParaRPr lang="zh-CN" altLang="en-US"/>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271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图片 2"/>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DB39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图片 5"/>
          <p:cNvPicPr/>
          <p:nvPr userDrawn="1"/>
        </p:nvPicPr>
        <p:blipFill>
          <a:blip r:embed="rId2"/>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图片 1"/>
          <p:cNvPicPr/>
          <p:nvPr userDrawn="1"/>
        </p:nvPicPr>
        <p:blipFill>
          <a:blip r:embed="rId4"/>
          <a:stretch>
            <a:fillRect/>
          </a:stretch>
        </p:blipFill>
        <p:spPr>
          <a:xfrm>
            <a:off x="-1" y="0"/>
            <a:ext cx="8467906" cy="6858002"/>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a:t>Focus areas</a:t>
            </a:r>
          </a:p>
          <a:p>
            <a:pPr lvl="0"/>
            <a:endParaRPr lang="zh-CN" altLang="en-US"/>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INNOVATION BLUE</a:t>
            </a:r>
          </a:p>
          <a:p>
            <a:pPr lvl="0"/>
            <a:r>
              <a:rPr lang="en-US" altLang="zh-CN"/>
              <a:t>[TITLE: ARIAL BOLD, ALL CAPS, 56PT]</a:t>
            </a:r>
          </a:p>
          <a:p>
            <a:pPr lvl="0"/>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D9FD9"/>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36PT]</a:t>
            </a:r>
          </a:p>
          <a:p>
            <a:pPr lvl="0"/>
            <a:endParaRPr lang="zh-CN" altLang="en-US"/>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a:solidFill>
                  <a:schemeClr val="bg1">
                    <a:lumMod val="50000"/>
                  </a:schemeClr>
                </a:solidFill>
              </a:rPr>
              <a:t>PROPRIETARY AND CONFIDENTIAL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Innovation blu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00A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1D9FD9"/>
                </a:solidFill>
                <a:latin typeface="+mn-lt"/>
                <a:ea typeface="+mn-ea"/>
                <a:cs typeface="+mn-cs"/>
              </a:defRPr>
            </a:lvl1pPr>
          </a:lstStyle>
          <a:p>
            <a:pPr marL="228600" indent="-228600" algn="l">
              <a:lnSpc>
                <a:spcPct val="100000"/>
              </a:lnSpc>
              <a:spcBef>
                <a:spcPts val="0"/>
              </a:spcBef>
              <a:spcAft>
                <a:spcPts val="0"/>
              </a:spcAft>
              <a:buClrTx/>
              <a:buSzTx/>
              <a:buFont typeface="Arial" panose="020B0604020202020204" pitchFamily="34" charset="0"/>
            </a:pPr>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en-US" altLang="zh-CN"/>
          </a:p>
          <a:p>
            <a:pPr lvl="0"/>
            <a:endParaRPr lang="zh-CN" altLang="en-US"/>
          </a:p>
        </p:txBody>
      </p:sp>
      <p:sp>
        <p:nvSpPr>
          <p:cNvPr id="16" name="文本占位符 15"/>
          <p:cNvSpPr>
            <a:spLocks noGrp="1"/>
          </p:cNvSpPr>
          <p:nvPr>
            <p:ph type="body" sz="quarter" idx="16" hasCustomPrompt="1"/>
          </p:nvPr>
        </p:nvSpPr>
        <p:spPr>
          <a:xfrm>
            <a:off x="449343" y="1654403"/>
            <a:ext cx="11221041" cy="1206499"/>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814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Chubb blu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0070C0"/>
                </a:solidFill>
                <a:latin typeface="+mn-lt"/>
                <a:ea typeface="+mn-ea"/>
                <a:cs typeface="+mn-cs"/>
              </a:defRPr>
            </a:lvl1pPr>
          </a:lstStyle>
          <a:p>
            <a:pPr marL="228600" indent="-228600" algn="l">
              <a:lnSpc>
                <a:spcPct val="100000"/>
              </a:lnSpc>
              <a:spcBef>
                <a:spcPts val="0"/>
              </a:spcBef>
              <a:spcAft>
                <a:spcPts val="0"/>
              </a:spcAft>
              <a:buClrTx/>
              <a:buSzTx/>
              <a:buFont typeface="Arial" panose="020B0604020202020204" pitchFamily="34" charset="0"/>
            </a:pPr>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A0E4"/>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1207008"/>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zh-CN" altLang="en-US"/>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marL="0" algn="l" rtl="0" eaLnBrk="1" latinLnBrk="0" hangingPunct="1">
              <a:buNone/>
            </a:pPr>
            <a:r>
              <a:rPr lang="en-US" altLang="zh-CN" sz="1800" kern="1200">
                <a:solidFill>
                  <a:srgbClr val="000000"/>
                </a:solidFill>
                <a:effectLst/>
                <a:latin typeface="Arial (Body)"/>
                <a:ea typeface="+mn-ea"/>
                <a:cs typeface="+mn-cs"/>
              </a:rPr>
              <a:t>Lorem ipsum dolor sit </a:t>
            </a:r>
            <a:r>
              <a:rPr lang="en-US" altLang="zh-CN" sz="1800" kern="1200" err="1">
                <a:solidFill>
                  <a:srgbClr val="000000"/>
                </a:solidFill>
                <a:effectLst/>
                <a:latin typeface="Arial (Body)"/>
                <a:ea typeface="+mn-ea"/>
                <a:cs typeface="+mn-cs"/>
              </a:rPr>
              <a:t>amet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consectetuer</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adipiscing</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elit</a:t>
            </a:r>
            <a:r>
              <a:rPr lang="en-US" altLang="zh-CN" sz="1800" kern="1200">
                <a:solidFill>
                  <a:srgbClr val="000000"/>
                </a:solidFill>
                <a:effectLst/>
                <a:latin typeface="Arial (Body)"/>
                <a:ea typeface="+mn-ea"/>
                <a:cs typeface="+mn-cs"/>
              </a:rPr>
              <a:t>, sed diam </a:t>
            </a:r>
            <a:r>
              <a:rPr lang="en-US" altLang="zh-CN" sz="1800" kern="1200" err="1">
                <a:solidFill>
                  <a:srgbClr val="000000"/>
                </a:solidFill>
                <a:effectLst/>
                <a:latin typeface="Arial (Body)"/>
                <a:ea typeface="+mn-ea"/>
                <a:cs typeface="+mn-cs"/>
              </a:rPr>
              <a:t>nonummy</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nibh</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euismod</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tincidunt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laoreet</a:t>
            </a:r>
            <a:r>
              <a:rPr lang="en-US" altLang="zh-CN" sz="1800" kern="1200">
                <a:solidFill>
                  <a:srgbClr val="000000"/>
                </a:solidFill>
                <a:effectLst/>
                <a:latin typeface="Arial (Body)"/>
                <a:ea typeface="+mn-ea"/>
                <a:cs typeface="+mn-cs"/>
              </a:rPr>
              <a:t> dolore magna </a:t>
            </a:r>
            <a:r>
              <a:rPr lang="en-US" altLang="zh-CN" sz="1800" kern="1200" err="1">
                <a:solidFill>
                  <a:srgbClr val="000000"/>
                </a:solidFill>
                <a:effectLst/>
                <a:latin typeface="Arial (Body)"/>
                <a:ea typeface="+mn-ea"/>
                <a:cs typeface="+mn-cs"/>
              </a:rPr>
              <a:t>aliquam</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erat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volutpat</a:t>
            </a:r>
            <a:r>
              <a:rPr lang="en-US" altLang="zh-CN" sz="1800" kern="1200">
                <a:solidFill>
                  <a:srgbClr val="000000"/>
                </a:solidFill>
                <a:effectLst/>
                <a:latin typeface="Arial (Body)"/>
                <a:ea typeface="+mn-ea"/>
                <a:cs typeface="+mn-cs"/>
              </a:rPr>
              <a:t>. Ut </a:t>
            </a:r>
            <a:r>
              <a:rPr lang="en-US" altLang="zh-CN" sz="1800" kern="1200" err="1">
                <a:solidFill>
                  <a:srgbClr val="000000"/>
                </a:solidFill>
                <a:effectLst/>
                <a:latin typeface="Arial (Body)"/>
                <a:ea typeface="+mn-ea"/>
                <a:cs typeface="+mn-cs"/>
              </a:rPr>
              <a:t>wisi</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enim</a:t>
            </a:r>
            <a:r>
              <a:rPr lang="en-US" altLang="zh-CN" sz="1800" kern="1200">
                <a:solidFill>
                  <a:srgbClr val="000000"/>
                </a:solidFill>
                <a:effectLst/>
                <a:latin typeface="Arial (Body)"/>
                <a:ea typeface="+mn-ea"/>
                <a:cs typeface="+mn-cs"/>
              </a:rPr>
              <a:t> ad minim </a:t>
            </a:r>
            <a:r>
              <a:rPr lang="en-US" altLang="zh-CN" sz="1800" kern="1200" err="1">
                <a:solidFill>
                  <a:srgbClr val="000000"/>
                </a:solidFill>
                <a:effectLst/>
                <a:latin typeface="Arial (Body)"/>
                <a:ea typeface="+mn-ea"/>
                <a:cs typeface="+mn-cs"/>
              </a:rPr>
              <a:t>veniam</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quis</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nostrud</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exerci</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tation</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ullamcorper</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suscipit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lobortis</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nisl</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aliquip</a:t>
            </a:r>
            <a:r>
              <a:rPr lang="en-US" altLang="zh-CN" sz="1800" kern="1200">
                <a:solidFill>
                  <a:srgbClr val="000000"/>
                </a:solidFill>
                <a:effectLst/>
                <a:latin typeface="Arial (Body)"/>
                <a:ea typeface="+mn-ea"/>
                <a:cs typeface="+mn-cs"/>
              </a:rPr>
              <a:t> ex </a:t>
            </a:r>
            <a:r>
              <a:rPr lang="en-US" altLang="zh-CN" sz="1800" kern="1200" err="1">
                <a:solidFill>
                  <a:srgbClr val="000000"/>
                </a:solidFill>
                <a:effectLst/>
                <a:latin typeface="Arial (Body)"/>
                <a:ea typeface="+mn-ea"/>
                <a:cs typeface="+mn-cs"/>
              </a:rPr>
              <a:t>ea</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commodo</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consequat</a:t>
            </a:r>
            <a:r>
              <a:rPr lang="en-US" altLang="zh-CN" sz="1800" kern="1200">
                <a:solidFill>
                  <a:srgbClr val="000000"/>
                </a:solidFill>
                <a:effectLst/>
                <a:latin typeface="Arial (Body)"/>
                <a:ea typeface="+mn-ea"/>
                <a:cs typeface="+mn-cs"/>
              </a:rPr>
              <a:t>.</a:t>
            </a:r>
            <a:endParaRPr lang="zh-CN" altLang="zh-CN">
              <a:effectLst/>
            </a:endParaRPr>
          </a:p>
          <a:p>
            <a:pPr lvl="0"/>
            <a:endParaRPr lang="zh-CN" altLang="en-US"/>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52427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图片 6"/>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ue letter c with a black stripe&#10;&#10;AI-generated content may be incorrect."/>
          <p:cNvPicPr>
            <a:picLocks noChangeAspect="1"/>
          </p:cNvPicPr>
          <p:nvPr userDrawn="1"/>
        </p:nvPicPr>
        <p:blipFill>
          <a:blip r:embed="rId3" cstate="print">
            <a:alphaModFix amt="71000"/>
            <a:lum bright="70000" contrast="-70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2493" r="-1" b="13169"/>
          <a:stretch>
            <a:fillRect/>
          </a:stretch>
        </p:blipFill>
        <p:spPr>
          <a:xfrm>
            <a:off x="416312" y="4178300"/>
            <a:ext cx="2840665" cy="2679700"/>
          </a:xfrm>
          <a:prstGeom prst="rect">
            <a:avLst/>
          </a:prstGeom>
        </p:spPr>
      </p:pic>
      <p:pic>
        <p:nvPicPr>
          <p:cNvPr id="12" name="图片 11"/>
          <p:cNvPicPr>
            <a:picLocks noChangeAspect="1"/>
          </p:cNvPicPr>
          <p:nvPr userDrawn="1"/>
        </p:nvPicPr>
        <p:blipFill>
          <a:blip r:embed="rId5"/>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493811" cy="1924326"/>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70C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&lt;THANK YOU</a:t>
            </a:r>
          </a:p>
          <a:p>
            <a:pPr lvl="0"/>
            <a:r>
              <a:rPr lang="en-US" altLang="zh-CN"/>
              <a:t>ENDING SLIDE,</a:t>
            </a:r>
          </a:p>
          <a:p>
            <a:pPr lvl="0"/>
            <a:r>
              <a:rPr lang="en-US" altLang="zh-CN"/>
              <a:t>36PT&gt;</a:t>
            </a:r>
          </a:p>
          <a:p>
            <a:pPr lvl="0"/>
            <a:endParaRPr lang="zh-CN" altLang="en-US"/>
          </a:p>
        </p:txBody>
      </p:sp>
      <p:pic>
        <p:nvPicPr>
          <p:cNvPr id="11" name="图片 10"/>
          <p:cNvPicPr>
            <a:picLocks noChangeAspect="1"/>
          </p:cNvPicPr>
          <p:nvPr userDrawn="1"/>
        </p:nvPicPr>
        <p:blipFill>
          <a:blip r:embed="rId6"/>
          <a:stretch>
            <a:fillRect/>
          </a:stretch>
        </p:blipFill>
        <p:spPr>
          <a:xfrm>
            <a:off x="10355003" y="244829"/>
            <a:ext cx="1591194" cy="6279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Picture 8" descr="A red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2"/>
            <a:ext cx="8467906" cy="6858002"/>
          </a:xfrm>
          <a:prstGeom prst="rect">
            <a:avLst/>
          </a:prstGeom>
        </p:spPr>
      </p:pic>
      <p:sp>
        <p:nvSpPr>
          <p:cNvPr id="18" name="文本占位符 17"/>
          <p:cNvSpPr>
            <a:spLocks noGrp="1"/>
          </p:cNvSpPr>
          <p:nvPr>
            <p:ph type="body" sz="quarter" idx="11" hasCustomPrompt="1"/>
          </p:nvPr>
        </p:nvSpPr>
        <p:spPr>
          <a:xfrm>
            <a:off x="1893650" y="4576494"/>
            <a:ext cx="2056050"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non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a:t>Focus areas</a:t>
            </a:r>
          </a:p>
          <a:p>
            <a:pPr lvl="0"/>
            <a:endParaRPr lang="en-US" altLang="zh-CN"/>
          </a:p>
          <a:p>
            <a:pPr lvl="0"/>
            <a:r>
              <a:rPr lang="zh-CN" altLang="en-US"/>
              <a:t> </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FIRE RED</a:t>
            </a:r>
          </a:p>
          <a:p>
            <a:pPr lvl="0"/>
            <a:r>
              <a:rPr lang="en-US" altLang="zh-CN"/>
              <a:t>[TITLE: ARIAL BOLD, ALL CAPS, 56PT]</a:t>
            </a:r>
          </a:p>
          <a:p>
            <a:pPr lvl="0"/>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7" name="文本占位符 6"/>
          <p:cNvSpPr>
            <a:spLocks noGrp="1"/>
          </p:cNvSpPr>
          <p:nvPr>
            <p:ph type="body" sz="quarter" idx="19"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92745"/>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36PT]</a:t>
            </a:r>
          </a:p>
          <a:p>
            <a:pPr lvl="0"/>
            <a:endParaRPr lang="zh-CN" altLang="en-US"/>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a:solidFill>
                  <a:schemeClr val="bg1">
                    <a:lumMod val="50000"/>
                  </a:schemeClr>
                </a:solidFill>
              </a:rPr>
              <a:t>PROPRIETARY AND CONFIDENTIAL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Fire red">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F9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sz="3800"/>
            </a:lvl1pPr>
          </a:lstStyle>
          <a:p>
            <a:r>
              <a:rPr lang="en-US" altLang="zh-CN" sz="3600" b="1">
                <a:solidFill>
                  <a:srgbClr val="F92745"/>
                </a:solidFill>
                <a:latin typeface="+mn-lt"/>
                <a:ea typeface="+mn-ea"/>
                <a:cs typeface="+mn-cs"/>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图片 1" descr="A blue letter c with a black stripe&#10;&#10;AI-generated content may be incorrect."/>
          <p:cNvPicPr>
            <a:picLocks noChangeAspect="1"/>
          </p:cNvPicPr>
          <p:nvPr userDrawn="1"/>
        </p:nvPicPr>
        <p:blipFill>
          <a:blip r:embed="rId2">
            <a:alphaModFix amt="14000"/>
            <a:lum bright="70000" contrast="-70000"/>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val="0"/>
              </a:ext>
            </a:extLst>
          </a:blip>
          <a:srcRect l="-45798" t="87392" r="47820" b="3912"/>
          <a:stretch>
            <a:fillRect/>
          </a:stretch>
        </p:blipFill>
        <p:spPr>
          <a:xfrm>
            <a:off x="0" y="0"/>
            <a:ext cx="12192000" cy="1219200"/>
          </a:xfrm>
          <a:custGeom>
            <a:avLst/>
            <a:gdLst>
              <a:gd name="csX0" fmla="*/ 0 w 12192000"/>
              <a:gd name="csY0" fmla="*/ 0 h 1219200"/>
              <a:gd name="csX1" fmla="*/ 7038753 w 12192000"/>
              <a:gd name="csY1" fmla="*/ 0 h 1219200"/>
              <a:gd name="csX2" fmla="*/ 12192000 w 12192000"/>
              <a:gd name="csY2" fmla="*/ 0 h 1219200"/>
              <a:gd name="csX3" fmla="*/ 12192000 w 12192000"/>
              <a:gd name="csY3" fmla="*/ 1219200 h 1219200"/>
              <a:gd name="csX4" fmla="*/ 7038753 w 12192000"/>
              <a:gd name="csY4" fmla="*/ 1219200 h 1219200"/>
              <a:gd name="csX5" fmla="*/ 0 w 12192000"/>
              <a:gd name="csY5" fmla="*/ 1219200 h 1219200"/>
            </a:gdLst>
            <a:ahLst/>
            <a:cxnLst>
              <a:cxn ang="0">
                <a:pos x="csX0" y="csY0"/>
              </a:cxn>
              <a:cxn ang="0">
                <a:pos x="csX1" y="csY1"/>
              </a:cxn>
              <a:cxn ang="0">
                <a:pos x="csX2" y="csY2"/>
              </a:cxn>
              <a:cxn ang="0">
                <a:pos x="csX3" y="csY3"/>
              </a:cxn>
              <a:cxn ang="0">
                <a:pos x="csX4" y="csY4"/>
              </a:cxn>
              <a:cxn ang="0">
                <a:pos x="csX5" y="csY5"/>
              </a:cxn>
            </a:cxnLst>
            <a:rect l="l" t="t" r="r" b="b"/>
            <a:pathLst>
              <a:path w="12192000" h="1219200">
                <a:moveTo>
                  <a:pt x="0" y="0"/>
                </a:moveTo>
                <a:lnTo>
                  <a:pt x="7038753" y="0"/>
                </a:lnTo>
                <a:lnTo>
                  <a:pt x="12192000" y="0"/>
                </a:lnTo>
                <a:lnTo>
                  <a:pt x="12192000" y="1219200"/>
                </a:lnTo>
                <a:lnTo>
                  <a:pt x="7038753" y="1219200"/>
                </a:lnTo>
                <a:lnTo>
                  <a:pt x="0" y="1219200"/>
                </a:lnTo>
                <a:close/>
              </a:path>
            </a:pathLst>
          </a:custGeom>
          <a:solidFill>
            <a:srgbClr val="F92745"/>
          </a:solidFill>
          <a:ln>
            <a:noFill/>
          </a:ln>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a:t>[TITLE: ARIAL BOLD, ALL CAPS, 28PT]</a:t>
            </a:r>
          </a:p>
          <a:p>
            <a:pPr lvl="0"/>
            <a:endParaRPr lang="en-US" altLang="zh-CN"/>
          </a:p>
          <a:p>
            <a:pPr lvl="0"/>
            <a:endParaRPr lang="zh-CN" altLang="en-US"/>
          </a:p>
        </p:txBody>
      </p:sp>
      <p:pic>
        <p:nvPicPr>
          <p:cNvPr id="11" name="Picture 4" descr="A black and white logo&#10;&#10;AI-generated content may be incorrec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3" name="文本占位符 2"/>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marL="0" algn="l" rtl="0" eaLnBrk="1" latinLnBrk="0" hangingPunct="1">
              <a:buNone/>
            </a:pPr>
            <a:r>
              <a:rPr lang="en-US" altLang="zh-CN" sz="1800" kern="1200">
                <a:solidFill>
                  <a:srgbClr val="000000"/>
                </a:solidFill>
                <a:effectLst/>
                <a:latin typeface="Arial (Body)"/>
                <a:ea typeface="+mn-ea"/>
                <a:cs typeface="+mn-cs"/>
              </a:rPr>
              <a:t>Lorem ipsum dolor sit </a:t>
            </a:r>
            <a:r>
              <a:rPr lang="en-US" altLang="zh-CN" sz="1800" kern="1200" err="1">
                <a:solidFill>
                  <a:srgbClr val="000000"/>
                </a:solidFill>
                <a:effectLst/>
                <a:latin typeface="Arial (Body)"/>
                <a:ea typeface="+mn-ea"/>
                <a:cs typeface="+mn-cs"/>
              </a:rPr>
              <a:t>amet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consectetuer</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adipiscing</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elit</a:t>
            </a:r>
            <a:r>
              <a:rPr lang="en-US" altLang="zh-CN" sz="1800" kern="1200">
                <a:solidFill>
                  <a:srgbClr val="000000"/>
                </a:solidFill>
                <a:effectLst/>
                <a:latin typeface="Arial (Body)"/>
                <a:ea typeface="+mn-ea"/>
                <a:cs typeface="+mn-cs"/>
              </a:rPr>
              <a:t>, sed diam </a:t>
            </a:r>
            <a:r>
              <a:rPr lang="en-US" altLang="zh-CN" sz="1800" kern="1200" err="1">
                <a:solidFill>
                  <a:srgbClr val="000000"/>
                </a:solidFill>
                <a:effectLst/>
                <a:latin typeface="Arial (Body)"/>
                <a:ea typeface="+mn-ea"/>
                <a:cs typeface="+mn-cs"/>
              </a:rPr>
              <a:t>nonummy</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nibh</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euismod</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tincidunt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laoreet</a:t>
            </a:r>
            <a:r>
              <a:rPr lang="en-US" altLang="zh-CN" sz="1800" kern="1200">
                <a:solidFill>
                  <a:srgbClr val="000000"/>
                </a:solidFill>
                <a:effectLst/>
                <a:latin typeface="Arial (Body)"/>
                <a:ea typeface="+mn-ea"/>
                <a:cs typeface="+mn-cs"/>
              </a:rPr>
              <a:t> dolore magna </a:t>
            </a:r>
            <a:r>
              <a:rPr lang="en-US" altLang="zh-CN" sz="1800" kern="1200" err="1">
                <a:solidFill>
                  <a:srgbClr val="000000"/>
                </a:solidFill>
                <a:effectLst/>
                <a:latin typeface="Arial (Body)"/>
                <a:ea typeface="+mn-ea"/>
                <a:cs typeface="+mn-cs"/>
              </a:rPr>
              <a:t>aliquam</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erat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volutpat</a:t>
            </a:r>
            <a:r>
              <a:rPr lang="en-US" altLang="zh-CN" sz="1800" kern="1200">
                <a:solidFill>
                  <a:srgbClr val="000000"/>
                </a:solidFill>
                <a:effectLst/>
                <a:latin typeface="Arial (Body)"/>
                <a:ea typeface="+mn-ea"/>
                <a:cs typeface="+mn-cs"/>
              </a:rPr>
              <a:t>. Ut </a:t>
            </a:r>
            <a:r>
              <a:rPr lang="en-US" altLang="zh-CN" sz="1800" kern="1200" err="1">
                <a:solidFill>
                  <a:srgbClr val="000000"/>
                </a:solidFill>
                <a:effectLst/>
                <a:latin typeface="Arial (Body)"/>
                <a:ea typeface="+mn-ea"/>
                <a:cs typeface="+mn-cs"/>
              </a:rPr>
              <a:t>wisi</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enim</a:t>
            </a:r>
            <a:r>
              <a:rPr lang="en-US" altLang="zh-CN" sz="1800" kern="1200">
                <a:solidFill>
                  <a:srgbClr val="000000"/>
                </a:solidFill>
                <a:effectLst/>
                <a:latin typeface="Arial (Body)"/>
                <a:ea typeface="+mn-ea"/>
                <a:cs typeface="+mn-cs"/>
              </a:rPr>
              <a:t> ad minim </a:t>
            </a:r>
            <a:r>
              <a:rPr lang="en-US" altLang="zh-CN" sz="1800" kern="1200" err="1">
                <a:solidFill>
                  <a:srgbClr val="000000"/>
                </a:solidFill>
                <a:effectLst/>
                <a:latin typeface="Arial (Body)"/>
                <a:ea typeface="+mn-ea"/>
                <a:cs typeface="+mn-cs"/>
              </a:rPr>
              <a:t>veniam</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quis</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nostrud</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exerci</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tation</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ullamcorper</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suscipit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lobortis</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nisl</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ut</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aliquip</a:t>
            </a:r>
            <a:r>
              <a:rPr lang="en-US" altLang="zh-CN" sz="1800" kern="1200">
                <a:solidFill>
                  <a:srgbClr val="000000"/>
                </a:solidFill>
                <a:effectLst/>
                <a:latin typeface="Arial (Body)"/>
                <a:ea typeface="+mn-ea"/>
                <a:cs typeface="+mn-cs"/>
              </a:rPr>
              <a:t> ex </a:t>
            </a:r>
            <a:r>
              <a:rPr lang="en-US" altLang="zh-CN" sz="1800" kern="1200" err="1">
                <a:solidFill>
                  <a:srgbClr val="000000"/>
                </a:solidFill>
                <a:effectLst/>
                <a:latin typeface="Arial (Body)"/>
                <a:ea typeface="+mn-ea"/>
                <a:cs typeface="+mn-cs"/>
              </a:rPr>
              <a:t>ea</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commodo</a:t>
            </a:r>
            <a:r>
              <a:rPr lang="en-US" altLang="zh-CN" sz="1800" kern="1200">
                <a:solidFill>
                  <a:srgbClr val="000000"/>
                </a:solidFill>
                <a:effectLst/>
                <a:latin typeface="Arial (Body)"/>
                <a:ea typeface="+mn-ea"/>
                <a:cs typeface="+mn-cs"/>
              </a:rPr>
              <a:t> </a:t>
            </a:r>
            <a:r>
              <a:rPr lang="en-US" altLang="zh-CN" sz="1800" kern="1200" err="1">
                <a:solidFill>
                  <a:srgbClr val="000000"/>
                </a:solidFill>
                <a:effectLst/>
                <a:latin typeface="Arial (Body)"/>
                <a:ea typeface="+mn-ea"/>
                <a:cs typeface="+mn-cs"/>
              </a:rPr>
              <a:t>consequat</a:t>
            </a:r>
            <a:r>
              <a:rPr lang="en-US" altLang="zh-CN" sz="1800" kern="1200">
                <a:solidFill>
                  <a:srgbClr val="000000"/>
                </a:solidFill>
                <a:effectLst/>
                <a:latin typeface="Arial (Body)"/>
                <a:ea typeface="+mn-ea"/>
                <a:cs typeface="+mn-cs"/>
              </a:rPr>
              <a:t>.</a:t>
            </a:r>
            <a:endParaRPr lang="zh-CN" altLang="zh-CN">
              <a:effectLst/>
            </a:endParaRPr>
          </a:p>
          <a:p>
            <a:pPr lvl="0"/>
            <a:endParaRPr lang="zh-CN" altLang="en-US"/>
          </a:p>
        </p:txBody>
      </p:sp>
      <p:sp>
        <p:nvSpPr>
          <p:cNvPr id="5" name="灯片编号占位符 1"/>
          <p:cNvSpPr>
            <a:spLocks noGrp="1"/>
          </p:cNvSpPr>
          <p:nvPr>
            <p:ph type="sldNum" sz="quarter" idx="4"/>
          </p:nvPr>
        </p:nvSpPr>
        <p:spPr>
          <a:xfrm>
            <a:off x="9087699" y="649830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1"/>
          <p:cNvSpPr txBox="1"/>
          <p:nvPr userDrawn="1"/>
        </p:nvSpPr>
        <p:spPr>
          <a:xfrm>
            <a:off x="423814" y="6674485"/>
            <a:ext cx="9985193" cy="107722"/>
          </a:xfrm>
          <a:prstGeom prst="rect">
            <a:avLst/>
          </a:prstGeom>
          <a:noFill/>
        </p:spPr>
        <p:txBody>
          <a:bodyPr wrap="square" lIns="0" tIns="0" rIns="0" bIns="0" anchor="b" anchorCtr="0">
            <a:spAutoFit/>
          </a:bodyPr>
          <a:lstStyle/>
          <a:p>
            <a:pPr marL="0"/>
            <a:r>
              <a:rPr lang="en-US" sz="700">
                <a:solidFill>
                  <a:schemeClr val="bg1">
                    <a:lumMod val="50000"/>
                  </a:schemeClr>
                </a:solidFill>
              </a:rPr>
              <a:t>PROPRIETARY AND CONFIDENTIAL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2.emf"/><Relationship Id="rId4" Type="http://schemas.openxmlformats.org/officeDocument/2006/relationships/package" Target="../embeddings/Microsoft_Excel_Worksheet.xlsx"/></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4"/>
          </p:nvPr>
        </p:nvSpPr>
        <p:spPr/>
        <p:txBody>
          <a:bodyPr/>
          <a:lstStyle/>
          <a:p>
            <a:pPr algn="l"/>
            <a:r>
              <a:rPr lang="en-US" altLang="zh-CN"/>
              <a:t>Mar 2026</a:t>
            </a:r>
            <a:endParaRPr lang="zh-CN" altLang="en-US"/>
          </a:p>
        </p:txBody>
      </p:sp>
      <p:sp>
        <p:nvSpPr>
          <p:cNvPr id="5" name="Text Placeholder 4">
            <a:extLst>
              <a:ext uri="{FF2B5EF4-FFF2-40B4-BE49-F238E27FC236}">
                <a16:creationId xmlns:a16="http://schemas.microsoft.com/office/drawing/2014/main" id="{EB4E2EEA-7C7F-BB2F-0486-34341B771988}"/>
              </a:ext>
            </a:extLst>
          </p:cNvPr>
          <p:cNvSpPr>
            <a:spLocks noGrp="1"/>
          </p:cNvSpPr>
          <p:nvPr>
            <p:ph type="body" sz="quarter" idx="13"/>
          </p:nvPr>
        </p:nvSpPr>
        <p:spPr>
          <a:xfrm>
            <a:off x="1893650" y="749809"/>
            <a:ext cx="9554638" cy="3156244"/>
          </a:xfrm>
        </p:spPr>
        <p:txBody>
          <a:bodyPr/>
          <a:lstStyle/>
          <a:p>
            <a:r>
              <a:rPr lang="en-US"/>
              <a:t>MCHKM Service</a:t>
            </a:r>
          </a:p>
          <a:p>
            <a:r>
              <a:rPr lang="en-US"/>
              <a:t>Performance Report </a:t>
            </a:r>
            <a:r>
              <a:rPr lang="en-US" altLang="zh-CN"/>
              <a:t>–</a:t>
            </a:r>
          </a:p>
          <a:p>
            <a:r>
              <a:rPr lang="en-US"/>
              <a:t>China Capability Center</a:t>
            </a:r>
          </a:p>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E4B65-402A-F540-5B45-416202A90A42}"/>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755BF268-A985-0325-0C3F-148D6D8C6647}"/>
              </a:ext>
            </a:extLst>
          </p:cNvPr>
          <p:cNvSpPr>
            <a:spLocks noGrp="1"/>
          </p:cNvSpPr>
          <p:nvPr>
            <p:ph type="body" sz="quarter" idx="15"/>
          </p:nvPr>
        </p:nvSpPr>
        <p:spPr/>
        <p:txBody>
          <a:bodyPr/>
          <a:lstStyle/>
          <a:p>
            <a:r>
              <a:rPr lang="en-US" altLang="zh-CN"/>
              <a:t>RECORD TO REPORT</a:t>
            </a:r>
            <a:endParaRPr lang="zh-CN" altLang="en-US"/>
          </a:p>
        </p:txBody>
      </p:sp>
      <p:sp>
        <p:nvSpPr>
          <p:cNvPr id="5" name="灯片编号占位符 4">
            <a:extLst>
              <a:ext uri="{FF2B5EF4-FFF2-40B4-BE49-F238E27FC236}">
                <a16:creationId xmlns:a16="http://schemas.microsoft.com/office/drawing/2014/main" id="{56334DF3-089C-9177-9B87-BDD3AD50EBDC}"/>
              </a:ext>
            </a:extLst>
          </p:cNvPr>
          <p:cNvSpPr>
            <a:spLocks noGrp="1"/>
          </p:cNvSpPr>
          <p:nvPr>
            <p:ph type="sldNum" sz="quarter" idx="4"/>
          </p:nvPr>
        </p:nvSpPr>
        <p:spPr/>
        <p:txBody>
          <a:bodyPr/>
          <a:lstStyle/>
          <a:p>
            <a:fld id="{199137DB-8ECE-4117-81EA-4F1DB4ABB2A7}" type="slidenum">
              <a:rPr lang="zh-CN" altLang="en-US" smtClean="0"/>
              <a:t>10</a:t>
            </a:fld>
            <a:endParaRPr lang="zh-CN" altLang="en-US"/>
          </a:p>
        </p:txBody>
      </p:sp>
      <p:grpSp>
        <p:nvGrpSpPr>
          <p:cNvPr id="10" name="Group 9">
            <a:extLst>
              <a:ext uri="{FF2B5EF4-FFF2-40B4-BE49-F238E27FC236}">
                <a16:creationId xmlns:a16="http://schemas.microsoft.com/office/drawing/2014/main" id="{77D863FD-DE77-A738-416E-8347E1AC0588}"/>
              </a:ext>
            </a:extLst>
          </p:cNvPr>
          <p:cNvGrpSpPr/>
          <p:nvPr/>
        </p:nvGrpSpPr>
        <p:grpSpPr>
          <a:xfrm>
            <a:off x="806580" y="1837559"/>
            <a:ext cx="10734946" cy="2308323"/>
            <a:chOff x="984864" y="2117438"/>
            <a:chExt cx="13380422" cy="1167478"/>
          </a:xfrm>
          <a:solidFill>
            <a:srgbClr val="E7E7FC"/>
          </a:solidFill>
        </p:grpSpPr>
        <p:sp>
          <p:nvSpPr>
            <p:cNvPr id="12" name="AutoShape 4">
              <a:extLst>
                <a:ext uri="{FF2B5EF4-FFF2-40B4-BE49-F238E27FC236}">
                  <a16:creationId xmlns:a16="http://schemas.microsoft.com/office/drawing/2014/main" id="{E088C6CE-E0A9-C885-7673-0C62F4EE7D5A}"/>
                </a:ext>
              </a:extLst>
            </p:cNvPr>
            <p:cNvSpPr>
              <a:spLocks noChangeArrowheads="1"/>
            </p:cNvSpPr>
            <p:nvPr/>
          </p:nvSpPr>
          <p:spPr bwMode="auto">
            <a:xfrm>
              <a:off x="984864" y="2117692"/>
              <a:ext cx="1354027" cy="1167224"/>
            </a:xfrm>
            <a:prstGeom prst="homePlate">
              <a:avLst>
                <a:gd name="adj" fmla="val 18890"/>
              </a:avLst>
            </a:prstGeom>
            <a:solidFill>
              <a:srgbClr val="376092"/>
            </a:solidFill>
            <a:ln w="6350">
              <a:noFill/>
              <a:miter lim="800000"/>
              <a:headEnd/>
              <a:tailEnd/>
            </a:ln>
            <a:effectLst/>
          </p:spPr>
          <p:txBody>
            <a:bodyPr wrap="none" lIns="45720" rIns="45720" anchor="t"/>
            <a:lstStyle/>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24D5F82A-EE23-99E5-AE46-6569CC224EC5}"/>
                </a:ext>
              </a:extLst>
            </p:cNvPr>
            <p:cNvSpPr>
              <a:spLocks/>
            </p:cNvSpPr>
            <p:nvPr/>
          </p:nvSpPr>
          <p:spPr bwMode="auto">
            <a:xfrm>
              <a:off x="2514370" y="2126931"/>
              <a:ext cx="5913613" cy="1148484"/>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tIns="45720" rIns="45720" bIns="45720" anchor="t"/>
            <a:lstStyle/>
            <a:p>
              <a:pPr marL="171450" indent="-171450">
                <a:spcBef>
                  <a:spcPts val="100"/>
                </a:spcBef>
                <a:spcAft>
                  <a:spcPts val="100"/>
                </a:spcAft>
                <a:buFont typeface="Wingdings" panose="05000000000000000000" pitchFamily="2" charset="2"/>
                <a:buChar char="Ø"/>
              </a:pPr>
              <a:r>
                <a:rPr lang="en-US" altLang="zh-CN" sz="1200">
                  <a:solidFill>
                    <a:prstClr val="black"/>
                  </a:solidFill>
                  <a:latin typeface="Arial"/>
                  <a:cs typeface="Calibri"/>
                </a:rPr>
                <a:t>Any account reconciliation rejected before 4pm must be revised and resubmitted on the same day.</a:t>
              </a:r>
              <a:endParaRPr lang="en-US" altLang="zh-CN" sz="1200">
                <a:solidFill>
                  <a:prstClr val="black"/>
                </a:solidFill>
                <a:latin typeface="Arial"/>
                <a:ea typeface="黑体"/>
                <a:cs typeface="Calibri"/>
              </a:endParaRPr>
            </a:p>
            <a:p>
              <a:pPr marL="171450" indent="-171450">
                <a:spcBef>
                  <a:spcPts val="100"/>
                </a:spcBef>
                <a:spcAft>
                  <a:spcPts val="100"/>
                </a:spcAft>
                <a:buFont typeface="Wingdings" panose="05000000000000000000" pitchFamily="2" charset="2"/>
                <a:buChar char="Ø"/>
              </a:pPr>
              <a:r>
                <a:rPr lang="en-US" altLang="zh-CN" sz="1200">
                  <a:latin typeface="Arial"/>
                  <a:ea typeface="黑体"/>
                  <a:cs typeface="Calibri"/>
                </a:rPr>
                <a:t>Align 20th 1st level review timeline</a:t>
              </a:r>
            </a:p>
            <a:p>
              <a:pPr marL="171450" indent="-171450">
                <a:spcBef>
                  <a:spcPts val="100"/>
                </a:spcBef>
                <a:spcAft>
                  <a:spcPts val="100"/>
                </a:spcAft>
                <a:buFont typeface="Wingdings" panose="05000000000000000000" pitchFamily="2" charset="2"/>
                <a:buChar char="Ø"/>
              </a:pPr>
              <a:r>
                <a:rPr lang="en-US" altLang="zh-CN" sz="1200">
                  <a:latin typeface="Arial"/>
                  <a:ea typeface="黑体"/>
                  <a:cs typeface="Calibri"/>
                </a:rPr>
                <a:t>Align reject reason with HK &amp; Macau</a:t>
              </a:r>
            </a:p>
            <a:p>
              <a:pPr marL="171450" indent="-171450">
                <a:spcBef>
                  <a:spcPts val="100"/>
                </a:spcBef>
                <a:spcAft>
                  <a:spcPts val="100"/>
                </a:spcAft>
                <a:buFont typeface="Wingdings" panose="05000000000000000000" pitchFamily="2" charset="2"/>
                <a:buChar char="Ø"/>
              </a:pPr>
              <a:endParaRPr lang="en-US" sz="1200">
                <a:solidFill>
                  <a:prstClr val="black"/>
                </a:solidFill>
                <a:latin typeface="Arial"/>
                <a:cs typeface="Calibri"/>
              </a:endParaRPr>
            </a:p>
          </p:txBody>
        </p:sp>
        <p:sp>
          <p:nvSpPr>
            <p:cNvPr id="14" name="Rectangle 13">
              <a:extLst>
                <a:ext uri="{FF2B5EF4-FFF2-40B4-BE49-F238E27FC236}">
                  <a16:creationId xmlns:a16="http://schemas.microsoft.com/office/drawing/2014/main" id="{B4A77732-9E28-0E89-52A4-1292B91F122D}"/>
                </a:ext>
              </a:extLst>
            </p:cNvPr>
            <p:cNvSpPr/>
            <p:nvPr/>
          </p:nvSpPr>
          <p:spPr>
            <a:xfrm>
              <a:off x="8427982" y="2117438"/>
              <a:ext cx="5937304" cy="1167478"/>
            </a:xfrm>
            <a:prstGeom prst="rect">
              <a:avLst/>
            </a:prstGeom>
            <a:grpFill/>
          </p:spPr>
          <p:txBody>
            <a:bodyPr wrap="square" lIns="91440" tIns="45720" rIns="91440" bIns="45720" anchor="t">
              <a:spAutoFit/>
            </a:bodyPr>
            <a:lstStyle/>
            <a:p>
              <a:pPr marL="171450" indent="-171450">
                <a:buFont typeface="Wingdings" panose="05000000000000000000" pitchFamily="2" charset="2"/>
                <a:buChar char="Ø"/>
              </a:pPr>
              <a:r>
                <a:rPr lang="en-US" altLang="zh-CN" sz="1200">
                  <a:latin typeface="Arial" panose="020B0604020202020204" pitchFamily="34" charset="0"/>
                  <a:cs typeface="Arial" panose="020B0604020202020204" pitchFamily="34" charset="0"/>
                </a:rPr>
                <a:t>N/A</a:t>
              </a: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5D322FF0-9660-65C7-9724-4E955367B88B}"/>
              </a:ext>
            </a:extLst>
          </p:cNvPr>
          <p:cNvSpPr/>
          <p:nvPr/>
        </p:nvSpPr>
        <p:spPr>
          <a:xfrm>
            <a:off x="2055569" y="1335367"/>
            <a:ext cx="9485957" cy="398766"/>
          </a:xfrm>
          <a:prstGeom prst="rect">
            <a:avLst/>
          </a:prstGeom>
          <a:solidFill>
            <a:srgbClr val="37609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4DFF"/>
              </a:solidFill>
              <a:highlight>
                <a:srgbClr val="004DFF"/>
              </a:highligh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AD9A4F-267C-BA06-53A0-5A256918427D}"/>
              </a:ext>
            </a:extLst>
          </p:cNvPr>
          <p:cNvSpPr txBox="1"/>
          <p:nvPr/>
        </p:nvSpPr>
        <p:spPr>
          <a:xfrm>
            <a:off x="3088611" y="1312376"/>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Highlights</a:t>
            </a:r>
          </a:p>
        </p:txBody>
      </p:sp>
      <p:sp>
        <p:nvSpPr>
          <p:cNvPr id="17" name="TextBox 16">
            <a:extLst>
              <a:ext uri="{FF2B5EF4-FFF2-40B4-BE49-F238E27FC236}">
                <a16:creationId xmlns:a16="http://schemas.microsoft.com/office/drawing/2014/main" id="{DD3218D6-9EAC-BD2F-54F0-E85A6D161613}"/>
              </a:ext>
            </a:extLst>
          </p:cNvPr>
          <p:cNvSpPr txBox="1"/>
          <p:nvPr/>
        </p:nvSpPr>
        <p:spPr>
          <a:xfrm>
            <a:off x="7838699" y="1330822"/>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Challenges</a:t>
            </a:r>
          </a:p>
        </p:txBody>
      </p:sp>
      <p:sp>
        <p:nvSpPr>
          <p:cNvPr id="18" name="Rectangle 17">
            <a:extLst>
              <a:ext uri="{FF2B5EF4-FFF2-40B4-BE49-F238E27FC236}">
                <a16:creationId xmlns:a16="http://schemas.microsoft.com/office/drawing/2014/main" id="{46ECDDA8-7AC6-72AD-5655-FB458CB76673}"/>
              </a:ext>
            </a:extLst>
          </p:cNvPr>
          <p:cNvSpPr/>
          <p:nvPr/>
        </p:nvSpPr>
        <p:spPr>
          <a:xfrm>
            <a:off x="2055568" y="4385159"/>
            <a:ext cx="9485958" cy="398766"/>
          </a:xfrm>
          <a:prstGeom prst="rect">
            <a:avLst/>
          </a:prstGeom>
          <a:solidFill>
            <a:srgbClr val="37609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4DFF"/>
              </a:solidFill>
              <a:highlight>
                <a:srgbClr val="004DFF"/>
              </a:highlight>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6E0E82A-3475-DF0B-54E1-C685FD63614D}"/>
              </a:ext>
            </a:extLst>
          </p:cNvPr>
          <p:cNvGrpSpPr/>
          <p:nvPr/>
        </p:nvGrpSpPr>
        <p:grpSpPr>
          <a:xfrm>
            <a:off x="819393" y="4919390"/>
            <a:ext cx="10643676" cy="1526486"/>
            <a:chOff x="161518" y="2054453"/>
            <a:chExt cx="8440783" cy="596795"/>
          </a:xfrm>
        </p:grpSpPr>
        <p:sp>
          <p:nvSpPr>
            <p:cNvPr id="20" name="AutoShape 4">
              <a:extLst>
                <a:ext uri="{FF2B5EF4-FFF2-40B4-BE49-F238E27FC236}">
                  <a16:creationId xmlns:a16="http://schemas.microsoft.com/office/drawing/2014/main" id="{11E7B42F-5B21-5B8F-E8BD-F7A50770AA96}"/>
                </a:ext>
              </a:extLst>
            </p:cNvPr>
            <p:cNvSpPr>
              <a:spLocks noChangeArrowheads="1"/>
            </p:cNvSpPr>
            <p:nvPr/>
          </p:nvSpPr>
          <p:spPr bwMode="auto">
            <a:xfrm>
              <a:off x="161518" y="2054453"/>
              <a:ext cx="841163" cy="596795"/>
            </a:xfrm>
            <a:prstGeom prst="homePlate">
              <a:avLst>
                <a:gd name="adj" fmla="val 18890"/>
              </a:avLst>
            </a:prstGeom>
            <a:solidFill>
              <a:srgbClr val="376092"/>
            </a:solidFill>
            <a:ln w="6350">
              <a:noFill/>
              <a:miter lim="800000"/>
              <a:headEnd/>
              <a:tailEnd/>
            </a:ln>
            <a:effectLst/>
          </p:spPr>
          <p:txBody>
            <a:bodyPr wrap="none" lIns="45720" rIns="45720" anchor="ctr"/>
            <a:lstStyle/>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21" name="Freeform 5">
              <a:extLst>
                <a:ext uri="{FF2B5EF4-FFF2-40B4-BE49-F238E27FC236}">
                  <a16:creationId xmlns:a16="http://schemas.microsoft.com/office/drawing/2014/main" id="{B5286506-E8FE-E6C4-05C5-C6BFFCD7329D}"/>
                </a:ext>
              </a:extLst>
            </p:cNvPr>
            <p:cNvSpPr>
              <a:spLocks/>
            </p:cNvSpPr>
            <p:nvPr/>
          </p:nvSpPr>
          <p:spPr bwMode="auto">
            <a:xfrm>
              <a:off x="1079354" y="2054453"/>
              <a:ext cx="7522947" cy="596795"/>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rIns="45720"/>
            <a:lstStyle/>
            <a:p>
              <a:pPr>
                <a:spcBef>
                  <a:spcPts val="100"/>
                </a:spcBef>
                <a:spcAft>
                  <a:spcPts val="100"/>
                </a:spcAft>
              </a:pPr>
              <a:endParaRPr lang="en-US" altLang="zh-CN" sz="1200">
                <a:solidFill>
                  <a:prstClr val="black"/>
                </a:solidFill>
                <a:latin typeface="Arial" panose="020B0604020202020204" pitchFamily="34" charset="0"/>
                <a:cs typeface="Arial" panose="020B0604020202020204" pitchFamily="34" charset="0"/>
              </a:endParaRPr>
            </a:p>
            <a:p>
              <a:pPr marL="171450" indent="-171450">
                <a:spcBef>
                  <a:spcPts val="100"/>
                </a:spcBef>
                <a:spcAft>
                  <a:spcPts val="100"/>
                </a:spcAft>
                <a:buFont typeface="Wingdings" panose="05000000000000000000" pitchFamily="2" charset="2"/>
                <a:buChar char="Ø"/>
              </a:pPr>
              <a:r>
                <a:rPr lang="en-US" altLang="zh-CN" sz="1100">
                  <a:solidFill>
                    <a:prstClr val="black"/>
                  </a:solidFill>
                  <a:latin typeface="Arial" panose="020B0604020202020204" pitchFamily="34" charset="0"/>
                  <a:cs typeface="Arial" panose="020B0604020202020204" pitchFamily="34" charset="0"/>
                </a:rPr>
                <a:t>N/A</a:t>
              </a:r>
            </a:p>
          </p:txBody>
        </p:sp>
        <p:sp>
          <p:nvSpPr>
            <p:cNvPr id="22" name="Rectangle 21">
              <a:extLst>
                <a:ext uri="{FF2B5EF4-FFF2-40B4-BE49-F238E27FC236}">
                  <a16:creationId xmlns:a16="http://schemas.microsoft.com/office/drawing/2014/main" id="{9FD0643F-1497-96AC-98D2-AEC2391838C7}"/>
                </a:ext>
              </a:extLst>
            </p:cNvPr>
            <p:cNvSpPr/>
            <p:nvPr/>
          </p:nvSpPr>
          <p:spPr>
            <a:xfrm>
              <a:off x="1142235" y="2091037"/>
              <a:ext cx="7275258" cy="120650"/>
            </a:xfrm>
            <a:prstGeom prst="rect">
              <a:avLst/>
            </a:prstGeom>
          </p:spPr>
          <p:txBody>
            <a:bodyPr wrap="square" lIns="91440" tIns="45720" rIns="91440" bIns="45720" anchor="t">
              <a:spAutoFit/>
            </a:bodyPr>
            <a:lstStyle/>
            <a:p>
              <a:endParaRPr lang="en-US">
                <a:latin typeface="Arial"/>
                <a:cs typeface="Calibri" panose="020F0502020204030204"/>
              </a:endParaRPr>
            </a:p>
          </p:txBody>
        </p:sp>
      </p:grpSp>
      <p:sp>
        <p:nvSpPr>
          <p:cNvPr id="23" name="TextBox 22">
            <a:extLst>
              <a:ext uri="{FF2B5EF4-FFF2-40B4-BE49-F238E27FC236}">
                <a16:creationId xmlns:a16="http://schemas.microsoft.com/office/drawing/2014/main" id="{F30EFBC2-0D54-6060-2876-579DE23B0C19}"/>
              </a:ext>
            </a:extLst>
          </p:cNvPr>
          <p:cNvSpPr txBox="1"/>
          <p:nvPr/>
        </p:nvSpPr>
        <p:spPr>
          <a:xfrm>
            <a:off x="5073376" y="4397292"/>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Support Needed</a:t>
            </a:r>
          </a:p>
        </p:txBody>
      </p:sp>
      <p:cxnSp>
        <p:nvCxnSpPr>
          <p:cNvPr id="24" name="Straight Connector 23">
            <a:extLst>
              <a:ext uri="{FF2B5EF4-FFF2-40B4-BE49-F238E27FC236}">
                <a16:creationId xmlns:a16="http://schemas.microsoft.com/office/drawing/2014/main" id="{0EC25B68-466E-9306-C938-02B85B290FC0}"/>
              </a:ext>
            </a:extLst>
          </p:cNvPr>
          <p:cNvCxnSpPr>
            <a:cxnSpLocks/>
            <a:stCxn id="15" idx="0"/>
          </p:cNvCxnSpPr>
          <p:nvPr/>
        </p:nvCxnSpPr>
        <p:spPr>
          <a:xfrm>
            <a:off x="6798548" y="1335367"/>
            <a:ext cx="0" cy="307866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91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b="1"/>
              <a:t>PROCURE-TO-PAY</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lang="en-US" altLang="zh-CN" dirty="0"/>
              <a:t>PROCURE-TO-PAY</a:t>
            </a:r>
            <a:endParaRPr lang="zh-CN" altLang="en-US" dirty="0"/>
          </a:p>
        </p:txBody>
      </p:sp>
      <p:sp>
        <p:nvSpPr>
          <p:cNvPr id="3" name="文本占位符 2"/>
          <p:cNvSpPr>
            <a:spLocks noGrp="1"/>
          </p:cNvSpPr>
          <p:nvPr>
            <p:ph type="body" sz="quarter" idx="16"/>
          </p:nvPr>
        </p:nvSpPr>
        <p:spPr/>
        <p:txBody>
          <a:bodyPr/>
          <a:lstStyle/>
          <a:p>
            <a:endParaRPr lang="zh-CN" altLang="en-US"/>
          </a:p>
        </p:txBody>
      </p:sp>
      <p:sp>
        <p:nvSpPr>
          <p:cNvPr id="5" name="灯片编号占位符 4"/>
          <p:cNvSpPr>
            <a:spLocks noGrp="1"/>
          </p:cNvSpPr>
          <p:nvPr>
            <p:ph type="sldNum" sz="quarter" idx="4"/>
          </p:nvPr>
        </p:nvSpPr>
        <p:spPr/>
        <p:txBody>
          <a:bodyPr/>
          <a:lstStyle/>
          <a:p>
            <a:fld id="{199137DB-8ECE-4117-81EA-4F1DB4ABB2A7}" type="slidenum">
              <a:rPr lang="zh-CN" altLang="en-US" smtClean="0"/>
              <a:t>12</a:t>
            </a:fld>
            <a:endParaRPr lang="zh-CN" altLang="en-US"/>
          </a:p>
        </p:txBody>
      </p:sp>
      <p:graphicFrame>
        <p:nvGraphicFramePr>
          <p:cNvPr id="4" name="Table 3">
            <a:extLst>
              <a:ext uri="{FF2B5EF4-FFF2-40B4-BE49-F238E27FC236}">
                <a16:creationId xmlns:a16="http://schemas.microsoft.com/office/drawing/2014/main" id="{A97E3160-19D6-EB9D-347A-B0142ECB8BAD}"/>
              </a:ext>
            </a:extLst>
          </p:cNvPr>
          <p:cNvGraphicFramePr>
            <a:graphicFrameLocks noGrp="1"/>
          </p:cNvGraphicFramePr>
          <p:nvPr>
            <p:extLst>
              <p:ext uri="{D42A27DB-BD31-4B8C-83A1-F6EECF244321}">
                <p14:modId xmlns:p14="http://schemas.microsoft.com/office/powerpoint/2010/main" val="1518805468"/>
              </p:ext>
            </p:extLst>
          </p:nvPr>
        </p:nvGraphicFramePr>
        <p:xfrm>
          <a:off x="141273" y="1653265"/>
          <a:ext cx="11664775" cy="3308940"/>
        </p:xfrm>
        <a:graphic>
          <a:graphicData uri="http://schemas.openxmlformats.org/drawingml/2006/table">
            <a:tbl>
              <a:tblPr/>
              <a:tblGrid>
                <a:gridCol w="2352554">
                  <a:extLst>
                    <a:ext uri="{9D8B030D-6E8A-4147-A177-3AD203B41FA5}">
                      <a16:colId xmlns:a16="http://schemas.microsoft.com/office/drawing/2014/main" val="415760576"/>
                    </a:ext>
                  </a:extLst>
                </a:gridCol>
                <a:gridCol w="543885">
                  <a:extLst>
                    <a:ext uri="{9D8B030D-6E8A-4147-A177-3AD203B41FA5}">
                      <a16:colId xmlns:a16="http://schemas.microsoft.com/office/drawing/2014/main" val="1368295165"/>
                    </a:ext>
                  </a:extLst>
                </a:gridCol>
                <a:gridCol w="543884">
                  <a:extLst>
                    <a:ext uri="{9D8B030D-6E8A-4147-A177-3AD203B41FA5}">
                      <a16:colId xmlns:a16="http://schemas.microsoft.com/office/drawing/2014/main" val="1869624800"/>
                    </a:ext>
                  </a:extLst>
                </a:gridCol>
                <a:gridCol w="685371">
                  <a:extLst>
                    <a:ext uri="{9D8B030D-6E8A-4147-A177-3AD203B41FA5}">
                      <a16:colId xmlns:a16="http://schemas.microsoft.com/office/drawing/2014/main" val="2857167932"/>
                    </a:ext>
                  </a:extLst>
                </a:gridCol>
                <a:gridCol w="685371">
                  <a:extLst>
                    <a:ext uri="{9D8B030D-6E8A-4147-A177-3AD203B41FA5}">
                      <a16:colId xmlns:a16="http://schemas.microsoft.com/office/drawing/2014/main" val="2238598169"/>
                    </a:ext>
                  </a:extLst>
                </a:gridCol>
                <a:gridCol w="685371">
                  <a:extLst>
                    <a:ext uri="{9D8B030D-6E8A-4147-A177-3AD203B41FA5}">
                      <a16:colId xmlns:a16="http://schemas.microsoft.com/office/drawing/2014/main" val="3371226369"/>
                    </a:ext>
                  </a:extLst>
                </a:gridCol>
                <a:gridCol w="685371">
                  <a:extLst>
                    <a:ext uri="{9D8B030D-6E8A-4147-A177-3AD203B41FA5}">
                      <a16:colId xmlns:a16="http://schemas.microsoft.com/office/drawing/2014/main" val="906047233"/>
                    </a:ext>
                  </a:extLst>
                </a:gridCol>
                <a:gridCol w="685371">
                  <a:extLst>
                    <a:ext uri="{9D8B030D-6E8A-4147-A177-3AD203B41FA5}">
                      <a16:colId xmlns:a16="http://schemas.microsoft.com/office/drawing/2014/main" val="3574374354"/>
                    </a:ext>
                  </a:extLst>
                </a:gridCol>
                <a:gridCol w="685371">
                  <a:extLst>
                    <a:ext uri="{9D8B030D-6E8A-4147-A177-3AD203B41FA5}">
                      <a16:colId xmlns:a16="http://schemas.microsoft.com/office/drawing/2014/main" val="2095248374"/>
                    </a:ext>
                  </a:extLst>
                </a:gridCol>
                <a:gridCol w="685371">
                  <a:extLst>
                    <a:ext uri="{9D8B030D-6E8A-4147-A177-3AD203B41FA5}">
                      <a16:colId xmlns:a16="http://schemas.microsoft.com/office/drawing/2014/main" val="335238419"/>
                    </a:ext>
                  </a:extLst>
                </a:gridCol>
                <a:gridCol w="685371">
                  <a:extLst>
                    <a:ext uri="{9D8B030D-6E8A-4147-A177-3AD203B41FA5}">
                      <a16:colId xmlns:a16="http://schemas.microsoft.com/office/drawing/2014/main" val="1185560362"/>
                    </a:ext>
                  </a:extLst>
                </a:gridCol>
                <a:gridCol w="685371">
                  <a:extLst>
                    <a:ext uri="{9D8B030D-6E8A-4147-A177-3AD203B41FA5}">
                      <a16:colId xmlns:a16="http://schemas.microsoft.com/office/drawing/2014/main" val="911723810"/>
                    </a:ext>
                  </a:extLst>
                </a:gridCol>
                <a:gridCol w="685371">
                  <a:extLst>
                    <a:ext uri="{9D8B030D-6E8A-4147-A177-3AD203B41FA5}">
                      <a16:colId xmlns:a16="http://schemas.microsoft.com/office/drawing/2014/main" val="3617041581"/>
                    </a:ext>
                  </a:extLst>
                </a:gridCol>
                <a:gridCol w="685371">
                  <a:extLst>
                    <a:ext uri="{9D8B030D-6E8A-4147-A177-3AD203B41FA5}">
                      <a16:colId xmlns:a16="http://schemas.microsoft.com/office/drawing/2014/main" val="791255060"/>
                    </a:ext>
                  </a:extLst>
                </a:gridCol>
                <a:gridCol w="685371">
                  <a:extLst>
                    <a:ext uri="{9D8B030D-6E8A-4147-A177-3AD203B41FA5}">
                      <a16:colId xmlns:a16="http://schemas.microsoft.com/office/drawing/2014/main" val="3869681777"/>
                    </a:ext>
                  </a:extLst>
                </a:gridCol>
              </a:tblGrid>
              <a:tr h="124619">
                <a:tc rowSpan="2">
                  <a:txBody>
                    <a:bodyPr/>
                    <a:lstStyle/>
                    <a:p>
                      <a:pPr algn="ctr" rtl="0" fontAlgn="ctr"/>
                      <a:r>
                        <a:rPr lang="en-US" sz="1000" b="1" i="0" u="none" strike="noStrike" dirty="0">
                          <a:solidFill>
                            <a:srgbClr val="FFFFFF"/>
                          </a:solidFill>
                          <a:effectLst/>
                          <a:latin typeface="Arial" panose="020B0604020202020204" pitchFamily="34" charset="0"/>
                        </a:rPr>
                        <a:t>BOI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gridSpan="2">
                  <a:txBody>
                    <a:bodyPr/>
                    <a:lstStyle/>
                    <a:p>
                      <a:pPr algn="ctr" rtl="0" fontAlgn="b"/>
                      <a:r>
                        <a:rPr lang="en-US" sz="1000" b="1" i="0" u="none" strike="noStrike" dirty="0">
                          <a:solidFill>
                            <a:srgbClr val="FFFFFF"/>
                          </a:solidFill>
                          <a:effectLst/>
                          <a:latin typeface="Arial" panose="020B0604020202020204" pitchFamily="34" charset="0"/>
                        </a:rPr>
                        <a:t>Benchmark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hMerge="1">
                  <a:txBody>
                    <a:bodyPr/>
                    <a:lstStyle/>
                    <a:p>
                      <a:endParaRPr lang="en-US"/>
                    </a:p>
                  </a:txBody>
                  <a:tcPr/>
                </a:tc>
                <a:tc rowSpan="2">
                  <a:txBody>
                    <a:bodyPr/>
                    <a:lstStyle/>
                    <a:p>
                      <a:pPr algn="ctr" rtl="0" fontAlgn="ctr"/>
                      <a:r>
                        <a:rPr lang="en-US" sz="1000" b="1" i="0" u="none" strike="noStrike" dirty="0">
                          <a:solidFill>
                            <a:srgbClr val="FFFFFF"/>
                          </a:solidFill>
                          <a:effectLst/>
                          <a:latin typeface="Arial" panose="020B0604020202020204" pitchFamily="34" charset="0"/>
                        </a:rPr>
                        <a:t>Jan-26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altLang="zh-CN" sz="1000" b="1" i="0" u="none" strike="noStrike" dirty="0">
                          <a:solidFill>
                            <a:srgbClr val="FFFFFF"/>
                          </a:solidFill>
                          <a:effectLst/>
                          <a:latin typeface="Arial" panose="020B0604020202020204" pitchFamily="34" charset="0"/>
                        </a:rPr>
                        <a:t>Feb-26</a:t>
                      </a:r>
                      <a:endParaRPr lang="en-US" sz="1000" b="1" i="0" u="none" strike="noStrike" dirty="0">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Mar-26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Apr-26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May-26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Jun-26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Jul-26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altLang="zh-CN" sz="1000" b="1" i="0" u="none" strike="noStrike" dirty="0">
                          <a:solidFill>
                            <a:srgbClr val="FFFFFF"/>
                          </a:solidFill>
                          <a:effectLst/>
                          <a:latin typeface="Arial" panose="020B0604020202020204" pitchFamily="34" charset="0"/>
                        </a:rPr>
                        <a:t>Aug-26</a:t>
                      </a:r>
                      <a:endParaRPr lang="en-US" sz="1000" b="1" i="0" u="none" strike="noStrike" dirty="0">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Sep-26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sz="1000" b="1" i="0" u="none" strike="noStrike" dirty="0">
                          <a:solidFill>
                            <a:srgbClr val="FFFFFF"/>
                          </a:solidFill>
                          <a:effectLst/>
                          <a:latin typeface="Arial" panose="020B0604020202020204" pitchFamily="34" charset="0"/>
                        </a:rPr>
                        <a:t>Oct-26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altLang="zh-CN" sz="1000" b="1" i="0" u="none" strike="noStrike" dirty="0">
                          <a:solidFill>
                            <a:srgbClr val="FFFFFF"/>
                          </a:solidFill>
                          <a:effectLst/>
                          <a:latin typeface="Arial" panose="020B0604020202020204" pitchFamily="34" charset="0"/>
                        </a:rPr>
                        <a:t>Nov-26</a:t>
                      </a:r>
                      <a:endParaRPr lang="en-US" sz="1000" b="1" i="0" u="none" strike="noStrike" dirty="0">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rowSpan="2">
                  <a:txBody>
                    <a:bodyPr/>
                    <a:lstStyle/>
                    <a:p>
                      <a:pPr algn="ctr" rtl="0" fontAlgn="ctr"/>
                      <a:r>
                        <a:rPr lang="en-US" altLang="zh-CN" sz="1000" b="1" i="0" u="none" strike="noStrike" dirty="0">
                          <a:solidFill>
                            <a:srgbClr val="FFFFFF"/>
                          </a:solidFill>
                          <a:effectLst/>
                          <a:latin typeface="Arial" panose="020B0604020202020204" pitchFamily="34" charset="0"/>
                        </a:rPr>
                        <a:t>Dec-26</a:t>
                      </a:r>
                      <a:endParaRPr lang="en-US" sz="1000" b="1" i="0" u="none" strike="noStrike" dirty="0">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extLst>
                  <a:ext uri="{0D108BD9-81ED-4DB2-BD59-A6C34878D82A}">
                    <a16:rowId xmlns:a16="http://schemas.microsoft.com/office/drawing/2014/main" val="3129764674"/>
                  </a:ext>
                </a:extLst>
              </a:tr>
              <a:tr h="243305">
                <a:tc vMerge="1">
                  <a:txBody>
                    <a:bodyPr/>
                    <a:lstStyle/>
                    <a:p>
                      <a:endParaRPr lang="en-US"/>
                    </a:p>
                  </a:txBody>
                  <a:tcPr/>
                </a:tc>
                <a:tc>
                  <a:txBody>
                    <a:bodyPr/>
                    <a:lstStyle/>
                    <a:p>
                      <a:pPr algn="ctr" rtl="0" fontAlgn="b"/>
                      <a:r>
                        <a:rPr lang="en-US" sz="1000" b="1" i="0" u="none" strike="noStrike" dirty="0">
                          <a:solidFill>
                            <a:srgbClr val="FFFFFF"/>
                          </a:solidFill>
                          <a:effectLst/>
                          <a:latin typeface="Arial" panose="020B0604020202020204" pitchFamily="34" charset="0"/>
                        </a:rPr>
                        <a:t>Median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b"/>
                      <a:r>
                        <a:rPr lang="en-US" sz="1000" b="1" i="0" u="none" strike="noStrike" dirty="0">
                          <a:solidFill>
                            <a:srgbClr val="FFFFFF"/>
                          </a:solidFill>
                          <a:effectLst/>
                          <a:latin typeface="Arial" panose="020B0604020202020204" pitchFamily="34" charset="0"/>
                        </a:rPr>
                        <a:t>Upper Q</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589982935"/>
                  </a:ext>
                </a:extLst>
              </a:tr>
              <a:tr h="80468">
                <a:tc>
                  <a:txBody>
                    <a:bodyPr/>
                    <a:lstStyle/>
                    <a:p>
                      <a:pPr algn="l" rtl="0" fontAlgn="ctr"/>
                      <a:r>
                        <a:rPr lang="en-US" altLang="zh-CN" sz="1000" b="0" i="0" u="none" strike="noStrike" dirty="0">
                          <a:solidFill>
                            <a:srgbClr val="000000"/>
                          </a:solidFill>
                          <a:effectLst/>
                          <a:latin typeface="Arial" panose="020B0604020202020204" pitchFamily="34" charset="0"/>
                        </a:rPr>
                        <a:t># 3-way match invoice (Count)</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a:solidFill>
                            <a:srgbClr val="000000"/>
                          </a:solidFill>
                          <a:effectLst/>
                          <a:latin typeface="Arial"/>
                        </a:rPr>
                        <a:t>628</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r>
                        <a:rPr lang="en-US" sz="1000" b="0" i="0" u="none" strike="noStrike">
                          <a:solidFill>
                            <a:srgbClr val="000000"/>
                          </a:solidFill>
                          <a:effectLst/>
                          <a:latin typeface="Arial"/>
                          <a:cs typeface="Arial"/>
                        </a:rPr>
                        <a:t>203</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r>
                        <a:rPr lang="en-US" sz="1000" b="0" i="0" u="none" strike="noStrike">
                          <a:solidFill>
                            <a:srgbClr val="000000"/>
                          </a:solidFill>
                          <a:effectLst/>
                          <a:latin typeface="Arial"/>
                          <a:cs typeface="Arial"/>
                        </a:rPr>
                        <a:t>485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409093325"/>
                  </a:ext>
                </a:extLst>
              </a:tr>
              <a:tr h="161744">
                <a:tc>
                  <a:txBody>
                    <a:bodyPr/>
                    <a:lstStyle/>
                    <a:p>
                      <a:pPr algn="l" rtl="0" fontAlgn="ctr"/>
                      <a:r>
                        <a:rPr lang="en-US" sz="1000" b="0" i="0" u="none" strike="noStrike" dirty="0">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a:solidFill>
                            <a:srgbClr val="000000"/>
                          </a:solidFill>
                          <a:effectLst/>
                          <a:latin typeface="Arial"/>
                        </a:rPr>
                        <a:t>0</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0</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2325797977"/>
                  </a:ext>
                </a:extLst>
              </a:tr>
              <a:tr h="0">
                <a:tc>
                  <a:txBody>
                    <a:bodyPr/>
                    <a:lstStyle/>
                    <a:p>
                      <a:pPr algn="l" rtl="0" fontAlgn="ctr"/>
                      <a:r>
                        <a:rPr lang="en-US" sz="1000" b="0" i="0" u="none" strike="noStrike" dirty="0">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a:solidFill>
                            <a:srgbClr val="000000"/>
                          </a:solidFill>
                          <a:effectLst/>
                          <a:latin typeface="Arial"/>
                        </a:rPr>
                        <a:t>0</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67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254609888"/>
                  </a:ext>
                </a:extLst>
              </a:tr>
              <a:tr h="70302">
                <a:tc>
                  <a:txBody>
                    <a:bodyPr/>
                    <a:lstStyle/>
                    <a:p>
                      <a:pPr algn="l" rtl="0" fontAlgn="ctr"/>
                      <a:r>
                        <a:rPr lang="en-US" sz="1000" b="0" i="0" u="none" strike="noStrike" dirty="0">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a:solidFill>
                            <a:srgbClr val="000000"/>
                          </a:solidFill>
                          <a:effectLst/>
                          <a:latin typeface="Arial"/>
                        </a:rPr>
                        <a:t>628</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203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413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092455608"/>
                  </a:ext>
                </a:extLst>
              </a:tr>
              <a:tr h="37383">
                <a:tc>
                  <a:txBody>
                    <a:bodyPr/>
                    <a:lstStyle/>
                    <a:p>
                      <a:pPr algn="l" rtl="0" fontAlgn="ctr"/>
                      <a:r>
                        <a:rPr lang="en-US" sz="1000" b="0" i="0" u="none" strike="noStrike" dirty="0">
                          <a:solidFill>
                            <a:srgbClr val="000000"/>
                          </a:solidFill>
                          <a:effectLst/>
                          <a:latin typeface="Arial" panose="020B0604020202020204" pitchFamily="34" charset="0"/>
                        </a:rPr>
                        <a:t>% First Time Match Rate(% of count)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a:solidFill>
                            <a:srgbClr val="000000"/>
                          </a:solidFill>
                          <a:effectLst/>
                          <a:latin typeface="Arial"/>
                        </a:rPr>
                        <a:t>95.06%</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r>
                        <a:rPr lang="en-US" sz="1000" b="0" i="0" u="none" strike="noStrike">
                          <a:solidFill>
                            <a:srgbClr val="000000"/>
                          </a:solidFill>
                          <a:effectLst/>
                          <a:latin typeface="Arial"/>
                          <a:cs typeface="Arial"/>
                        </a:rPr>
                        <a:t>67.98%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r>
                        <a:rPr lang="en-US" sz="1000" b="0" i="0" u="none" strike="noStrike">
                          <a:solidFill>
                            <a:srgbClr val="000000"/>
                          </a:solidFill>
                          <a:effectLst/>
                          <a:latin typeface="Arial"/>
                          <a:cs typeface="Arial"/>
                        </a:rPr>
                        <a:t>66.8%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49362227"/>
                  </a:ext>
                </a:extLst>
              </a:tr>
              <a:tr h="40234">
                <a:tc>
                  <a:txBody>
                    <a:bodyPr/>
                    <a:lstStyle/>
                    <a:p>
                      <a:pPr algn="l" rtl="0" fontAlgn="ctr"/>
                      <a:r>
                        <a:rPr lang="en-US" sz="1000" b="0" i="0" u="none" strike="noStrike" dirty="0">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a:buNone/>
                      </a:pPr>
                      <a:r>
                        <a:rPr lang="en-US" sz="1000" b="0" i="0" u="none" strike="noStrike" noProof="0">
                          <a:solidFill>
                            <a:srgbClr val="000000"/>
                          </a:solidFill>
                          <a:effectLst/>
                          <a:latin typeface="Arial"/>
                          <a:cs typeface="Arial"/>
                        </a:rPr>
                        <a:t>N/A</a:t>
                      </a:r>
                      <a:endParaRPr lang="zh-CN"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a:buNone/>
                      </a:pPr>
                      <a:r>
                        <a:rPr lang="en-US" sz="1000" b="0" i="0" u="none" strike="noStrike" noProof="0">
                          <a:solidFill>
                            <a:srgbClr val="000000"/>
                          </a:solidFill>
                          <a:effectLst/>
                          <a:latin typeface="Arial"/>
                          <a:cs typeface="Arial"/>
                        </a:rPr>
                        <a:t>N/A</a:t>
                      </a:r>
                      <a:endParaRPr lang="zh-CN"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100.00%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4101652467"/>
                  </a:ext>
                </a:extLst>
              </a:tr>
              <a:tr h="174401">
                <a:tc>
                  <a:txBody>
                    <a:bodyPr/>
                    <a:lstStyle/>
                    <a:p>
                      <a:pPr algn="l" rtl="0" fontAlgn="ctr"/>
                      <a:r>
                        <a:rPr lang="en-US" sz="1000" b="0" i="0" u="none" strike="noStrike" dirty="0">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a:buNone/>
                      </a:pPr>
                      <a:r>
                        <a:rPr lang="en-US" sz="1000" b="0" i="0" u="none" strike="noStrike" noProof="0">
                          <a:solidFill>
                            <a:srgbClr val="000000"/>
                          </a:solidFill>
                          <a:effectLst/>
                          <a:latin typeface="Arial"/>
                          <a:cs typeface="Arial"/>
                        </a:rPr>
                        <a:t>N/A</a:t>
                      </a:r>
                      <a:endParaRPr lang="zh-CN"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N/A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100.00%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2571837174"/>
                  </a:ext>
                </a:extLst>
              </a:tr>
              <a:tr h="0">
                <a:tc>
                  <a:txBody>
                    <a:bodyPr/>
                    <a:lstStyle/>
                    <a:p>
                      <a:pPr algn="l" rtl="0" fontAlgn="ctr"/>
                      <a:r>
                        <a:rPr lang="en-US" sz="1000" b="0" i="0" u="none" strike="noStrike" dirty="0">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95.06%</a:t>
                      </a:r>
                      <a:endParaRPr lang="en-US" sz="1000" b="0" i="0" u="none" strike="noStrike" dirty="0">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67.98%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r>
                        <a:rPr lang="en-US" sz="1000" b="0" i="0" u="none" strike="noStrike">
                          <a:solidFill>
                            <a:srgbClr val="000000"/>
                          </a:solidFill>
                          <a:effectLst/>
                          <a:latin typeface="Arial"/>
                          <a:cs typeface="Arial"/>
                        </a:rPr>
                        <a:t>78.45%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908257357"/>
                  </a:ext>
                </a:extLst>
              </a:tr>
              <a:tr h="106875">
                <a:tc>
                  <a:txBody>
                    <a:bodyPr/>
                    <a:lstStyle/>
                    <a:p>
                      <a:pPr algn="l"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1874390767"/>
                  </a:ext>
                </a:extLst>
              </a:tr>
              <a:tr h="125332">
                <a:tc>
                  <a:txBody>
                    <a:bodyPr/>
                    <a:lstStyle/>
                    <a:p>
                      <a:pPr algn="l" rtl="0" fontAlgn="ctr"/>
                      <a:r>
                        <a:rPr lang="en-US" sz="1000" b="0" i="0" u="none" strike="noStrike" dirty="0">
                          <a:solidFill>
                            <a:srgbClr val="000000"/>
                          </a:solidFill>
                          <a:effectLst/>
                          <a:latin typeface="Arial" panose="020B0604020202020204" pitchFamily="34" charset="0"/>
                        </a:rPr>
                        <a:t>% Invoices Paid on Time(% of count)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004342541"/>
                  </a:ext>
                </a:extLst>
              </a:tr>
              <a:tr h="67860">
                <a:tc>
                  <a:txBody>
                    <a:bodyPr/>
                    <a:lstStyle/>
                    <a:p>
                      <a:pPr algn="l" rtl="0" fontAlgn="ctr"/>
                      <a:r>
                        <a:rPr lang="en-US" sz="1000" b="0" i="0" u="none" strike="noStrike" dirty="0">
                          <a:solidFill>
                            <a:srgbClr val="000000"/>
                          </a:solidFill>
                          <a:effectLst/>
                          <a:latin typeface="Arial" panose="020B0604020202020204" pitchFamily="34" charset="0"/>
                        </a:rPr>
                        <a:t>% of Spend on PO(% of value)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869055164"/>
                  </a:ext>
                </a:extLst>
              </a:tr>
              <a:tr h="144149">
                <a:tc>
                  <a:txBody>
                    <a:bodyPr/>
                    <a:lstStyle/>
                    <a:p>
                      <a:pPr algn="l" rtl="0" fontAlgn="ctr"/>
                      <a:r>
                        <a:rPr lang="en-US" sz="1000" b="0" i="0" u="none" strike="noStrike" dirty="0">
                          <a:solidFill>
                            <a:srgbClr val="000000"/>
                          </a:solidFill>
                          <a:effectLst/>
                          <a:latin typeface="Arial" panose="020B0604020202020204" pitchFamily="34" charset="0"/>
                        </a:rPr>
                        <a:t>% of Transactions on PO(% of count)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cs typeface="Arial"/>
                      </a:endParaRPr>
                    </a:p>
                  </a:txBody>
                  <a:tcPr marL="8535" marR="8535" marT="85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515915777"/>
                  </a:ext>
                </a:extLst>
              </a:tr>
              <a:tr h="124619">
                <a:tc>
                  <a:txBody>
                    <a:bodyPr/>
                    <a:lstStyle/>
                    <a:p>
                      <a:pPr algn="l" rtl="0" fontAlgn="ctr"/>
                      <a:r>
                        <a:rPr lang="en-US" sz="1000" b="0" i="0" u="none" strike="noStrike" dirty="0">
                          <a:solidFill>
                            <a:srgbClr val="000000"/>
                          </a:solidFill>
                          <a:effectLst/>
                          <a:latin typeface="Arial" panose="020B0604020202020204" pitchFamily="34" charset="0"/>
                        </a:rPr>
                        <a:t>% of T&amp;E w/out Dependency(%</a:t>
                      </a:r>
                      <a:r>
                        <a:rPr lang="zh-CN" altLang="en-US" sz="1000" b="0" i="0" u="none" strike="noStrike" dirty="0">
                          <a:solidFill>
                            <a:srgbClr val="000000"/>
                          </a:solidFill>
                          <a:effectLst/>
                          <a:latin typeface="Arial" panose="020B0604020202020204" pitchFamily="34" charset="0"/>
                        </a:rPr>
                        <a:t> </a:t>
                      </a:r>
                      <a:r>
                        <a:rPr lang="en-US" altLang="zh-CN" sz="1000" b="0" i="0" u="none" strike="noStrike" dirty="0">
                          <a:solidFill>
                            <a:srgbClr val="000000"/>
                          </a:solidFill>
                          <a:effectLst/>
                          <a:latin typeface="Arial" panose="020B0604020202020204" pitchFamily="34" charset="0"/>
                        </a:rPr>
                        <a:t>of</a:t>
                      </a:r>
                      <a:r>
                        <a:rPr lang="zh-CN" altLang="en-US" sz="1000" b="0" i="0" u="none" strike="noStrike" dirty="0">
                          <a:solidFill>
                            <a:srgbClr val="000000"/>
                          </a:solidFill>
                          <a:effectLst/>
                          <a:latin typeface="Arial" panose="020B0604020202020204" pitchFamily="34" charset="0"/>
                        </a:rPr>
                        <a:t> </a:t>
                      </a:r>
                      <a:r>
                        <a:rPr lang="en-US" altLang="zh-CN" sz="1000" b="0" i="0" u="none" strike="noStrike" dirty="0">
                          <a:solidFill>
                            <a:srgbClr val="000000"/>
                          </a:solidFill>
                          <a:effectLst/>
                          <a:latin typeface="Arial" panose="020B0604020202020204" pitchFamily="34" charset="0"/>
                        </a:rPr>
                        <a:t>count)</a:t>
                      </a: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73628429"/>
                  </a:ext>
                </a:extLst>
              </a:tr>
              <a:tr h="124619">
                <a:tc>
                  <a:txBody>
                    <a:bodyPr/>
                    <a:lstStyle/>
                    <a:p>
                      <a:pPr algn="l" rtl="0" fontAlgn="ctr"/>
                      <a:r>
                        <a:rPr lang="en-US" sz="1000" b="0" i="0" u="none" strike="noStrike" dirty="0">
                          <a:solidFill>
                            <a:srgbClr val="000000"/>
                          </a:solidFill>
                          <a:effectLst/>
                          <a:latin typeface="Arial" panose="020B0604020202020204" pitchFamily="34" charset="0"/>
                        </a:rPr>
                        <a:t>T&amp;E - Turn Around Time (in days)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147546372"/>
                  </a:ext>
                </a:extLst>
              </a:tr>
              <a:tr h="124619">
                <a:tc>
                  <a:txBody>
                    <a:bodyPr/>
                    <a:lstStyle/>
                    <a:p>
                      <a:pPr algn="l" rtl="0" fontAlgn="ctr"/>
                      <a:r>
                        <a:rPr lang="en-US" sz="1000" b="0" i="0" u="none" strike="noStrike" dirty="0">
                          <a:solidFill>
                            <a:srgbClr val="000000"/>
                          </a:solidFill>
                          <a:effectLst/>
                          <a:latin typeface="Arial" panose="020B0604020202020204" pitchFamily="34" charset="0"/>
                        </a:rPr>
                        <a:t>Wrong Payments (Count)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404771024"/>
                  </a:ext>
                </a:extLst>
              </a:tr>
              <a:tr h="124619">
                <a:tc>
                  <a:txBody>
                    <a:bodyPr/>
                    <a:lstStyle/>
                    <a:p>
                      <a:pPr algn="l" rtl="0" fontAlgn="ctr"/>
                      <a:r>
                        <a:rPr lang="en-US" sz="1000" b="0" i="0" u="none" strike="noStrike" dirty="0">
                          <a:solidFill>
                            <a:srgbClr val="000000"/>
                          </a:solidFill>
                          <a:effectLst/>
                          <a:latin typeface="Arial" panose="020B0604020202020204" pitchFamily="34" charset="0"/>
                        </a:rPr>
                        <a:t>Wrong Payments (Value)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828004322"/>
                  </a:ext>
                </a:extLst>
              </a:tr>
              <a:tr h="124619">
                <a:tc>
                  <a:txBody>
                    <a:bodyPr/>
                    <a:lstStyle/>
                    <a:p>
                      <a:pPr algn="l" rtl="0" fontAlgn="ctr"/>
                      <a:r>
                        <a:rPr lang="en-US" sz="1000" b="0" i="0" u="none" strike="noStrike" dirty="0">
                          <a:solidFill>
                            <a:srgbClr val="000000"/>
                          </a:solidFill>
                          <a:effectLst/>
                          <a:latin typeface="Arial" panose="020B0604020202020204" pitchFamily="34" charset="0"/>
                        </a:rPr>
                        <a:t>Late Payments (Count)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039511317"/>
                  </a:ext>
                </a:extLst>
              </a:tr>
              <a:tr h="144149">
                <a:tc>
                  <a:txBody>
                    <a:bodyPr/>
                    <a:lstStyle/>
                    <a:p>
                      <a:pPr algn="l" rtl="0" fontAlgn="ctr"/>
                      <a:r>
                        <a:rPr lang="en-US" sz="1000" b="0" i="0" u="none" strike="noStrike" dirty="0">
                          <a:solidFill>
                            <a:srgbClr val="000000"/>
                          </a:solidFill>
                          <a:effectLst/>
                          <a:latin typeface="Arial" panose="020B0604020202020204" pitchFamily="34" charset="0"/>
                        </a:rPr>
                        <a:t>Late Payments (Value)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dirty="0">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1682592177"/>
                  </a:ext>
                </a:extLst>
              </a:tr>
            </a:tbl>
          </a:graphicData>
        </a:graphic>
      </p:graphicFrame>
      <p:sp>
        <p:nvSpPr>
          <p:cNvPr id="6" name="TextBox 5">
            <a:extLst>
              <a:ext uri="{FF2B5EF4-FFF2-40B4-BE49-F238E27FC236}">
                <a16:creationId xmlns:a16="http://schemas.microsoft.com/office/drawing/2014/main" id="{C75E17E2-AB0D-70E7-4BD4-D97D7631F619}"/>
              </a:ext>
            </a:extLst>
          </p:cNvPr>
          <p:cNvSpPr txBox="1"/>
          <p:nvPr/>
        </p:nvSpPr>
        <p:spPr>
          <a:xfrm>
            <a:off x="313679" y="1284503"/>
            <a:ext cx="6097604" cy="369332"/>
          </a:xfrm>
          <a:prstGeom prst="rect">
            <a:avLst/>
          </a:prstGeom>
          <a:noFill/>
        </p:spPr>
        <p:txBody>
          <a:bodyPr wrap="square">
            <a:spAutoFit/>
          </a:bodyPr>
          <a:lstStyle/>
          <a:p>
            <a:pPr marL="0" indent="0">
              <a:buNone/>
            </a:pPr>
            <a:r>
              <a:rPr lang="en-US" altLang="zh-CN" sz="1800" b="1" kern="0" dirty="0">
                <a:solidFill>
                  <a:schemeClr val="tx1">
                    <a:lumMod val="65000"/>
                    <a:lumOff val="35000"/>
                  </a:schemeClr>
                </a:solidFill>
                <a:latin typeface="Graphik" panose="020B0503030202060203" pitchFamily="34" charset="0"/>
                <a:cs typeface="Arial" panose="020B0604020202020204" pitchFamily="34" charset="0"/>
              </a:rPr>
              <a:t>Potential Improvement</a:t>
            </a:r>
            <a:endParaRPr lang="en-US" sz="1800" b="1" kern="0" dirty="0">
              <a:solidFill>
                <a:schemeClr val="tx1">
                  <a:lumMod val="65000"/>
                  <a:lumOff val="35000"/>
                </a:schemeClr>
              </a:solidFill>
              <a:latin typeface="Graphik" panose="020B0503030202060203" pitchFamily="34" charset="0"/>
              <a:cs typeface="Arial" panose="020B0604020202020204" pitchFamily="34" charset="0"/>
            </a:endParaRPr>
          </a:p>
        </p:txBody>
      </p:sp>
      <p:sp>
        <p:nvSpPr>
          <p:cNvPr id="9" name="文本框 8">
            <a:extLst>
              <a:ext uri="{FF2B5EF4-FFF2-40B4-BE49-F238E27FC236}">
                <a16:creationId xmlns:a16="http://schemas.microsoft.com/office/drawing/2014/main" id="{51DB982F-CDCC-AAB0-3988-931BD551004E}"/>
              </a:ext>
            </a:extLst>
          </p:cNvPr>
          <p:cNvSpPr txBox="1"/>
          <p:nvPr/>
        </p:nvSpPr>
        <p:spPr>
          <a:xfrm>
            <a:off x="466553" y="5139264"/>
            <a:ext cx="111951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100" b="1" dirty="0">
                <a:latin typeface="Segoe UI"/>
                <a:cs typeface="Segoe UI"/>
              </a:rPr>
              <a:t>Special Note:</a:t>
            </a:r>
            <a:r>
              <a:rPr lang="zh-CN" sz="1100" dirty="0">
                <a:latin typeface="Segoe UI"/>
                <a:cs typeface="Segoe UI"/>
              </a:rPr>
              <a:t> The three-way matching for April (PV26001107), which had been completed earlier, was subsequently identified to have an incorrect invoice in May and has therefore been reversed. As a result, the April total in this report is lower by one compared to the previous report.</a:t>
            </a:r>
            <a:endParaRPr lang="zh-CN" dirty="0"/>
          </a:p>
          <a:p>
            <a:pPr algn="l"/>
            <a:endParaRPr lang="zh-CN" altLang="en-US" dirty="0">
              <a:ea typeface="黑体"/>
              <a:cs typeface="Arial"/>
            </a:endParaRPr>
          </a:p>
        </p:txBody>
      </p:sp>
    </p:spTree>
    <p:extLst>
      <p:ext uri="{BB962C8B-B14F-4D97-AF65-F5344CB8AC3E}">
        <p14:creationId xmlns:p14="http://schemas.microsoft.com/office/powerpoint/2010/main" val="128180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43E3E-1662-F539-A8C2-B9AEE8152152}"/>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A3A38072-5E95-D164-3C2A-30422B3788F6}"/>
              </a:ext>
            </a:extLst>
          </p:cNvPr>
          <p:cNvSpPr>
            <a:spLocks noGrp="1"/>
          </p:cNvSpPr>
          <p:nvPr>
            <p:ph type="body" sz="quarter" idx="15"/>
          </p:nvPr>
        </p:nvSpPr>
        <p:spPr/>
        <p:txBody>
          <a:bodyPr/>
          <a:lstStyle/>
          <a:p>
            <a:r>
              <a:rPr lang="en-US" altLang="zh-CN"/>
              <a:t>PROCURE-TO-PAY</a:t>
            </a:r>
            <a:endParaRPr lang="zh-CN" altLang="en-US"/>
          </a:p>
        </p:txBody>
      </p:sp>
      <p:sp>
        <p:nvSpPr>
          <p:cNvPr id="5" name="灯片编号占位符 4">
            <a:extLst>
              <a:ext uri="{FF2B5EF4-FFF2-40B4-BE49-F238E27FC236}">
                <a16:creationId xmlns:a16="http://schemas.microsoft.com/office/drawing/2014/main" id="{5595FD2E-3D04-B057-D61E-1953E91E4F90}"/>
              </a:ext>
            </a:extLst>
          </p:cNvPr>
          <p:cNvSpPr>
            <a:spLocks noGrp="1"/>
          </p:cNvSpPr>
          <p:nvPr>
            <p:ph type="sldNum" sz="quarter" idx="4"/>
          </p:nvPr>
        </p:nvSpPr>
        <p:spPr/>
        <p:txBody>
          <a:bodyPr/>
          <a:lstStyle/>
          <a:p>
            <a:fld id="{199137DB-8ECE-4117-81EA-4F1DB4ABB2A7}" type="slidenum">
              <a:rPr lang="zh-CN" altLang="en-US" smtClean="0"/>
              <a:t>13</a:t>
            </a:fld>
            <a:endParaRPr lang="zh-CN" altLang="en-US"/>
          </a:p>
        </p:txBody>
      </p:sp>
      <p:sp>
        <p:nvSpPr>
          <p:cNvPr id="6" name="TextBox 5">
            <a:extLst>
              <a:ext uri="{FF2B5EF4-FFF2-40B4-BE49-F238E27FC236}">
                <a16:creationId xmlns:a16="http://schemas.microsoft.com/office/drawing/2014/main" id="{A356022E-5B54-837F-CE75-413FCD380440}"/>
              </a:ext>
            </a:extLst>
          </p:cNvPr>
          <p:cNvSpPr txBox="1"/>
          <p:nvPr/>
        </p:nvSpPr>
        <p:spPr>
          <a:xfrm>
            <a:off x="383690" y="1287999"/>
            <a:ext cx="6097604"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Business Outcome Indicators </a:t>
            </a:r>
          </a:p>
        </p:txBody>
      </p:sp>
      <p:graphicFrame>
        <p:nvGraphicFramePr>
          <p:cNvPr id="8" name="Table 7">
            <a:extLst>
              <a:ext uri="{FF2B5EF4-FFF2-40B4-BE49-F238E27FC236}">
                <a16:creationId xmlns:a16="http://schemas.microsoft.com/office/drawing/2014/main" id="{015678D4-F79B-EB14-AEDB-9B62AF0394A0}"/>
              </a:ext>
            </a:extLst>
          </p:cNvPr>
          <p:cNvGraphicFramePr>
            <a:graphicFrameLocks noGrp="1"/>
          </p:cNvGraphicFramePr>
          <p:nvPr>
            <p:extLst>
              <p:ext uri="{D42A27DB-BD31-4B8C-83A1-F6EECF244321}">
                <p14:modId xmlns:p14="http://schemas.microsoft.com/office/powerpoint/2010/main" val="2695504206"/>
              </p:ext>
            </p:extLst>
          </p:nvPr>
        </p:nvGraphicFramePr>
        <p:xfrm>
          <a:off x="121183" y="1657331"/>
          <a:ext cx="11949633" cy="2495550"/>
        </p:xfrm>
        <a:graphic>
          <a:graphicData uri="http://schemas.openxmlformats.org/drawingml/2006/table">
            <a:tbl>
              <a:tblPr/>
              <a:tblGrid>
                <a:gridCol w="2114714">
                  <a:extLst>
                    <a:ext uri="{9D8B030D-6E8A-4147-A177-3AD203B41FA5}">
                      <a16:colId xmlns:a16="http://schemas.microsoft.com/office/drawing/2014/main" val="113646730"/>
                    </a:ext>
                  </a:extLst>
                </a:gridCol>
                <a:gridCol w="6170138">
                  <a:extLst>
                    <a:ext uri="{9D8B030D-6E8A-4147-A177-3AD203B41FA5}">
                      <a16:colId xmlns:a16="http://schemas.microsoft.com/office/drawing/2014/main" val="260468295"/>
                    </a:ext>
                  </a:extLst>
                </a:gridCol>
                <a:gridCol w="1907133">
                  <a:extLst>
                    <a:ext uri="{9D8B030D-6E8A-4147-A177-3AD203B41FA5}">
                      <a16:colId xmlns:a16="http://schemas.microsoft.com/office/drawing/2014/main" val="2331336655"/>
                    </a:ext>
                  </a:extLst>
                </a:gridCol>
                <a:gridCol w="1757648">
                  <a:extLst>
                    <a:ext uri="{9D8B030D-6E8A-4147-A177-3AD203B41FA5}">
                      <a16:colId xmlns:a16="http://schemas.microsoft.com/office/drawing/2014/main" val="3278145"/>
                    </a:ext>
                  </a:extLst>
                </a:gridCol>
              </a:tblGrid>
              <a:tr h="75527">
                <a:tc>
                  <a:txBody>
                    <a:bodyPr/>
                    <a:lstStyle/>
                    <a:p>
                      <a:pPr algn="ctr" rtl="0" fontAlgn="ctr"/>
                      <a:r>
                        <a:rPr lang="en-US" sz="800" b="1" i="0" u="none" strike="noStrike">
                          <a:solidFill>
                            <a:srgbClr val="FFFFFF"/>
                          </a:solidFill>
                          <a:effectLst/>
                          <a:latin typeface="Arial" panose="020B0604020202020204" pitchFamily="34" charset="0"/>
                          <a:cs typeface="Arial" panose="020B0604020202020204" pitchFamily="34" charset="0"/>
                        </a:rPr>
                        <a:t>BOI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800" b="1" i="0" u="none" strike="noStrike">
                          <a:solidFill>
                            <a:srgbClr val="FFFFFF"/>
                          </a:solidFill>
                          <a:effectLst/>
                          <a:latin typeface="Arial" panose="020B0604020202020204" pitchFamily="34" charset="0"/>
                          <a:cs typeface="Arial" panose="020B060402020202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800" b="1" i="0" u="none" strike="noStrike">
                          <a:solidFill>
                            <a:srgbClr val="FFFFFF"/>
                          </a:solidFill>
                          <a:effectLst/>
                          <a:latin typeface="Arial" panose="020B0604020202020204" pitchFamily="34" charset="0"/>
                          <a:cs typeface="Arial" panose="020B0604020202020204" pitchFamily="34" charset="0"/>
                        </a:rPr>
                        <a:t>Numerator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800" b="1" i="0" u="none" strike="noStrike">
                          <a:solidFill>
                            <a:srgbClr val="FFFFFF"/>
                          </a:solidFill>
                          <a:effectLst/>
                          <a:latin typeface="Arial" panose="020B0604020202020204" pitchFamily="34" charset="0"/>
                          <a:cs typeface="Arial" panose="020B0604020202020204" pitchFamily="34" charset="0"/>
                        </a:rPr>
                        <a:t>Denominator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extLst>
                  <a:ext uri="{0D108BD9-81ED-4DB2-BD59-A6C34878D82A}">
                    <a16:rowId xmlns:a16="http://schemas.microsoft.com/office/drawing/2014/main" val="1472707134"/>
                  </a:ext>
                </a:extLst>
              </a:tr>
              <a:tr h="428637">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First time match rate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l" rtl="0" fontAlgn="ctr"/>
                      <a:r>
                        <a:rPr lang="en-US" sz="800" b="0" i="0" u="none" strike="noStrike">
                          <a:solidFill>
                            <a:srgbClr val="000000"/>
                          </a:solidFill>
                          <a:effectLst/>
                          <a:latin typeface="Arial" panose="020B0604020202020204" pitchFamily="34" charset="0"/>
                          <a:cs typeface="Arial" panose="020B0604020202020204" pitchFamily="34" charset="0"/>
                        </a:rPr>
                        <a:t>This metric measures the volume of PO related invoices which match the PO "right first time". In order for an invoice to be counted as First Time Match, the Invoice, PO and Receipt should contain the same information and match with no additional business review or processing support. If there are ERP rules set up (example, assumed receipt) or predefined tolerances are leveraged to ensure a match, these are still considered First Time Match. If a business approver reviews or verifies information on the invoice, this can still qualify as first time match. No additional action is required from the processor to assign information (GL code, commodity code)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Number of PO related invoices &amp; credits which matched the first time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Number of PO related invoices &amp; credits processed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708696426"/>
                  </a:ext>
                </a:extLst>
              </a:tr>
              <a:tr h="428637">
                <a:tc>
                  <a:txBody>
                    <a:bodyPr/>
                    <a:lstStyle/>
                    <a:p>
                      <a:pPr algn="ctr" fontAlgn="ctr"/>
                      <a:r>
                        <a:rPr lang="en-US" sz="800" b="0" i="0" u="none" strike="noStrike">
                          <a:solidFill>
                            <a:srgbClr val="000000"/>
                          </a:solidFill>
                          <a:effectLst/>
                          <a:latin typeface="Arial" panose="020B0604020202020204" pitchFamily="34" charset="0"/>
                          <a:cs typeface="Arial" panose="020B0604020202020204" pitchFamily="34" charset="0"/>
                        </a:rPr>
                        <a:t>Invoices Paid on Time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l" rtl="0" fontAlgn="ctr"/>
                      <a:r>
                        <a:rPr lang="en-US" sz="800" b="0" i="0" u="none" strike="noStrike">
                          <a:solidFill>
                            <a:srgbClr val="000000"/>
                          </a:solidFill>
                          <a:effectLst/>
                          <a:latin typeface="Arial" panose="020B0604020202020204" pitchFamily="34" charset="0"/>
                          <a:cs typeface="Arial" panose="020B0604020202020204" pitchFamily="34" charset="0"/>
                        </a:rPr>
                        <a:t>This metric measures the ability to pay vendors on time according to contractual payment terms. Please note that payment prior to the due date should not be considered on time. The payment run frequency should be taken into account to determine if the invoice was paid too early. Early Payment is where the Invoice Due Date - Invoice Paid Date - Days between Payment Runs) &gt; 0 Example: Invoice Due Date (5/17/2015) - Invoice Paid Date (5/15/2015) - Payment Run Frequency (2) = 0 = On time payment Invoice Due Date (5/20/2015) - Invoice Paid Date (5/15/2015) - Payment Run Frequency (2) = 3 = Paid Early (Not on Time) Exclude invoices with immediate payment terms from the calculation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Total number of invoices paid on time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Total number of invoices paid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354053611"/>
                  </a:ext>
                </a:extLst>
              </a:tr>
              <a:tr h="216771">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 of Spend on 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l" rtl="0" fontAlgn="ctr"/>
                      <a:r>
                        <a:rPr lang="en-US" sz="800" b="0" i="0" u="none" strike="noStrike">
                          <a:solidFill>
                            <a:srgbClr val="000000"/>
                          </a:solidFill>
                          <a:effectLst/>
                          <a:latin typeface="Arial" panose="020B0604020202020204" pitchFamily="34" charset="0"/>
                          <a:cs typeface="Arial" panose="020B0604020202020204" pitchFamily="34" charset="0"/>
                        </a:rPr>
                        <a:t>This metric measures the percentage of invoice spend paid in the month that is related to a Purchase Order. Non PO invoices are not calculated as part of this metric. After the fact (retroactive) PO's should not be counted as spend on 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Total value of invoices &amp; credits associated with a Purchase Order (Value in US Dollars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Total value of invoice &amp; credits paid during the period (Value in US Dollars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135182428"/>
                  </a:ext>
                </a:extLst>
              </a:tr>
              <a:tr h="146149">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 of Transactions on 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l" rtl="0" fontAlgn="ctr"/>
                      <a:r>
                        <a:rPr lang="en-US" sz="800" b="0" i="0" u="none" strike="noStrike">
                          <a:solidFill>
                            <a:srgbClr val="000000"/>
                          </a:solidFill>
                          <a:effectLst/>
                          <a:latin typeface="Arial" panose="020B0604020202020204" pitchFamily="34" charset="0"/>
                          <a:cs typeface="Arial" panose="020B0604020202020204" pitchFamily="34" charset="0"/>
                        </a:rPr>
                        <a:t> This metric measures the percentage of invoices paid in the month that are related to a Purchase Order. Non PO invoices are not calculated as part of this metric. After the fact (retroactive) PO's should not be counted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Number of invoices &amp; credits associated with a Purchase Order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Total number of invoice &amp; credits paid during the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067651444"/>
                  </a:ext>
                </a:extLst>
              </a:tr>
              <a:tr h="287393">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 of T&amp;E Processed w/out Dependency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l" rtl="0" fontAlgn="ctr"/>
                      <a:r>
                        <a:rPr lang="en-US" sz="800" b="0" i="0" u="none" strike="noStrike">
                          <a:solidFill>
                            <a:srgbClr val="000000"/>
                          </a:solidFill>
                          <a:effectLst/>
                          <a:latin typeface="Arial" panose="020B0604020202020204" pitchFamily="34" charset="0"/>
                          <a:cs typeface="Arial" panose="020B0604020202020204" pitchFamily="34" charset="0"/>
                        </a:rPr>
                        <a:t>This metric measures the volume of T&amp;E's that are able to be processed upon first touch. In order for a T&amp;E to be counted as first time match, the T&amp;E submission, receipts and adherence to policy should pass with no additional business review or processing support.  No additional action is required from the processor to assign information (GL code, commodity code)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Number of T&amp;E processed the first time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cs typeface="Arial" panose="020B0604020202020204" pitchFamily="34" charset="0"/>
                        </a:rPr>
                        <a:t>Number of T&amp;Es processed during the period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573985257"/>
                  </a:ext>
                </a:extLst>
              </a:tr>
            </a:tbl>
          </a:graphicData>
        </a:graphic>
      </p:graphicFrame>
      <p:graphicFrame>
        <p:nvGraphicFramePr>
          <p:cNvPr id="9" name="Table 8">
            <a:extLst>
              <a:ext uri="{FF2B5EF4-FFF2-40B4-BE49-F238E27FC236}">
                <a16:creationId xmlns:a16="http://schemas.microsoft.com/office/drawing/2014/main" id="{05FA805F-B949-22A2-CF94-6211B1CB2013}"/>
              </a:ext>
            </a:extLst>
          </p:cNvPr>
          <p:cNvGraphicFramePr>
            <a:graphicFrameLocks noGrp="1"/>
          </p:cNvGraphicFramePr>
          <p:nvPr>
            <p:extLst>
              <p:ext uri="{D42A27DB-BD31-4B8C-83A1-F6EECF244321}">
                <p14:modId xmlns:p14="http://schemas.microsoft.com/office/powerpoint/2010/main" val="2502185208"/>
              </p:ext>
            </p:extLst>
          </p:nvPr>
        </p:nvGraphicFramePr>
        <p:xfrm>
          <a:off x="118908" y="4152881"/>
          <a:ext cx="11949633" cy="1646644"/>
        </p:xfrm>
        <a:graphic>
          <a:graphicData uri="http://schemas.openxmlformats.org/drawingml/2006/table">
            <a:tbl>
              <a:tblPr/>
              <a:tblGrid>
                <a:gridCol w="2122108">
                  <a:extLst>
                    <a:ext uri="{9D8B030D-6E8A-4147-A177-3AD203B41FA5}">
                      <a16:colId xmlns:a16="http://schemas.microsoft.com/office/drawing/2014/main" val="976002021"/>
                    </a:ext>
                  </a:extLst>
                </a:gridCol>
                <a:gridCol w="6172200">
                  <a:extLst>
                    <a:ext uri="{9D8B030D-6E8A-4147-A177-3AD203B41FA5}">
                      <a16:colId xmlns:a16="http://schemas.microsoft.com/office/drawing/2014/main" val="1716576923"/>
                    </a:ext>
                  </a:extLst>
                </a:gridCol>
                <a:gridCol w="3655325">
                  <a:extLst>
                    <a:ext uri="{9D8B030D-6E8A-4147-A177-3AD203B41FA5}">
                      <a16:colId xmlns:a16="http://schemas.microsoft.com/office/drawing/2014/main" val="962624772"/>
                    </a:ext>
                  </a:extLst>
                </a:gridCol>
              </a:tblGrid>
              <a:tr h="66045">
                <a:tc rowSpan="2">
                  <a:txBody>
                    <a:bodyPr/>
                    <a:lstStyle/>
                    <a:p>
                      <a:pPr algn="ctr" rtl="0" fontAlgn="ctr"/>
                      <a:r>
                        <a:rPr lang="en-US" sz="800" b="0" i="0" u="none" strike="noStrike">
                          <a:solidFill>
                            <a:srgbClr val="000000"/>
                          </a:solidFill>
                          <a:effectLst/>
                          <a:latin typeface="Arial" panose="020B0604020202020204" pitchFamily="34" charset="0"/>
                        </a:rPr>
                        <a:t>T&amp;E - Turn Around Time (in days)</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rowSpan="2">
                  <a:txBody>
                    <a:bodyPr/>
                    <a:lstStyle/>
                    <a:p>
                      <a:pPr algn="ctr" rtl="0" fontAlgn="ctr"/>
                      <a:r>
                        <a:rPr lang="en-US" sz="800" b="0" i="0" u="none" strike="noStrike">
                          <a:solidFill>
                            <a:srgbClr val="000000"/>
                          </a:solidFill>
                          <a:effectLst/>
                          <a:latin typeface="Arial" panose="020B0604020202020204" pitchFamily="34" charset="0"/>
                        </a:rPr>
                        <a:t>This metric measures the turn around time for the employee T&amp;E claims processing</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Average of all T&amp;E requests (Date of T&amp;E claim payment - Date of T&amp;E claim receipt)*</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7E7FC"/>
                    </a:solidFill>
                  </a:tcPr>
                </a:tc>
                <a:extLst>
                  <a:ext uri="{0D108BD9-81ED-4DB2-BD59-A6C34878D82A}">
                    <a16:rowId xmlns:a16="http://schemas.microsoft.com/office/drawing/2014/main" val="4125116156"/>
                  </a:ext>
                </a:extLst>
              </a:tr>
              <a:tr h="56557">
                <a:tc vMerge="1">
                  <a:txBody>
                    <a:bodyPr/>
                    <a:lstStyle/>
                    <a:p>
                      <a:endParaRPr lang="en-US"/>
                    </a:p>
                  </a:txBody>
                  <a:tcPr/>
                </a:tc>
                <a:tc vMerge="1">
                  <a:txBody>
                    <a:bodyPr/>
                    <a:lstStyle/>
                    <a:p>
                      <a:endParaRPr lang="en-US"/>
                    </a:p>
                  </a:txBody>
                  <a:tcPr/>
                </a:tc>
                <a:tc>
                  <a:txBody>
                    <a:bodyPr/>
                    <a:lstStyle/>
                    <a:p>
                      <a:pPr algn="ctr" rtl="0" fontAlgn="ctr"/>
                      <a:r>
                        <a:rPr lang="en-US" sz="800" b="0" i="0" u="none" strike="noStrike">
                          <a:solidFill>
                            <a:srgbClr val="000000"/>
                          </a:solidFill>
                          <a:effectLst/>
                          <a:latin typeface="Arial" panose="020B0604020202020204" pitchFamily="34" charset="0"/>
                        </a:rPr>
                        <a:t>(* Only working days are considered)</a:t>
                      </a:r>
                    </a:p>
                  </a:txBody>
                  <a:tcPr marL="7252" marR="7252" marT="725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205591002"/>
                  </a:ext>
                </a:extLst>
              </a:tr>
              <a:tr h="130089">
                <a:tc>
                  <a:txBody>
                    <a:bodyPr/>
                    <a:lstStyle/>
                    <a:p>
                      <a:pPr algn="ctr" rtl="0" fontAlgn="ctr"/>
                      <a:r>
                        <a:rPr lang="en-US" sz="800" b="0" i="0" u="none" strike="noStrike">
                          <a:solidFill>
                            <a:srgbClr val="000000"/>
                          </a:solidFill>
                          <a:effectLst/>
                          <a:latin typeface="Arial" panose="020B0604020202020204" pitchFamily="34" charset="0"/>
                        </a:rPr>
                        <a:t>Wrong Payments (Count)</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the wrongful payments</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Count of invoices where the payment is made for an incorrect value or to an incorrect vendor or any other wrongful payment (except duplicate, Non Payment and late payment)</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738776821"/>
                  </a:ext>
                </a:extLst>
              </a:tr>
              <a:tr h="130089">
                <a:tc>
                  <a:txBody>
                    <a:bodyPr/>
                    <a:lstStyle/>
                    <a:p>
                      <a:pPr algn="ctr" rtl="0" fontAlgn="ctr"/>
                      <a:r>
                        <a:rPr lang="en-US" sz="800" b="0" i="0" u="none" strike="noStrike">
                          <a:solidFill>
                            <a:srgbClr val="000000"/>
                          </a:solidFill>
                          <a:effectLst/>
                          <a:latin typeface="Arial" panose="020B0604020202020204" pitchFamily="34" charset="0"/>
                        </a:rPr>
                        <a:t>Wrong Payments (Value)</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the wrongful payments</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Value of invoices where the payment is made for an incorrect value or to an incorrect vendor or any other wrongful payment (except duplicate, Non Payment and late payment)</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794908469"/>
                  </a:ext>
                </a:extLst>
              </a:tr>
              <a:tr h="130089">
                <a:tc>
                  <a:txBody>
                    <a:bodyPr/>
                    <a:lstStyle/>
                    <a:p>
                      <a:pPr algn="ctr" rtl="0" fontAlgn="ctr"/>
                      <a:r>
                        <a:rPr lang="en-US" sz="800" b="0" i="0" u="none" strike="noStrike">
                          <a:solidFill>
                            <a:srgbClr val="000000"/>
                          </a:solidFill>
                          <a:effectLst/>
                          <a:latin typeface="Arial" panose="020B0604020202020204" pitchFamily="34" charset="0"/>
                        </a:rPr>
                        <a:t>Late Payments (Count)</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Late payments with penalty</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Count of invoices where the payment is delayed and is associated with penalty</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227762774"/>
                  </a:ext>
                </a:extLst>
              </a:tr>
              <a:tr h="130089">
                <a:tc>
                  <a:txBody>
                    <a:bodyPr/>
                    <a:lstStyle/>
                    <a:p>
                      <a:pPr algn="ctr" rtl="0" fontAlgn="ctr"/>
                      <a:r>
                        <a:rPr lang="en-US" sz="800" b="0" i="0" u="none" strike="noStrike">
                          <a:solidFill>
                            <a:srgbClr val="000000"/>
                          </a:solidFill>
                          <a:effectLst/>
                          <a:latin typeface="Arial" panose="020B0604020202020204" pitchFamily="34" charset="0"/>
                        </a:rPr>
                        <a:t>Late Payments (Value)</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Late payments with penalty</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Value of invoices where the payment is delayed and is associated with penalty</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882642697"/>
                  </a:ext>
                </a:extLst>
              </a:tr>
              <a:tr h="130089">
                <a:tc>
                  <a:txBody>
                    <a:bodyPr/>
                    <a:lstStyle/>
                    <a:p>
                      <a:pPr algn="ctr" rtl="0" fontAlgn="ctr"/>
                      <a:r>
                        <a:rPr lang="en-US" sz="800" b="0" i="0" u="none" strike="noStrike">
                          <a:solidFill>
                            <a:srgbClr val="000000"/>
                          </a:solidFill>
                          <a:effectLst/>
                          <a:latin typeface="Arial" panose="020B0604020202020204" pitchFamily="34" charset="0"/>
                        </a:rPr>
                        <a:t>Discounts missed (Count)</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the missed discount opportunity</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rgbClr val="000000"/>
                          </a:solidFill>
                          <a:effectLst/>
                          <a:latin typeface="Arial" panose="020B0604020202020204" pitchFamily="34" charset="0"/>
                        </a:rPr>
                        <a:t>Count of invoices where the applicable discount is not claimed</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4235836627"/>
                  </a:ext>
                </a:extLst>
              </a:tr>
              <a:tr h="130089">
                <a:tc>
                  <a:txBody>
                    <a:bodyPr/>
                    <a:lstStyle/>
                    <a:p>
                      <a:pPr algn="ctr" rtl="0" fontAlgn="ctr"/>
                      <a:r>
                        <a:rPr lang="en-US" sz="800" b="0" i="0" u="none" strike="noStrike">
                          <a:solidFill>
                            <a:srgbClr val="000000"/>
                          </a:solidFill>
                          <a:effectLst/>
                          <a:latin typeface="Arial" panose="020B0604020202020204" pitchFamily="34" charset="0"/>
                        </a:rPr>
                        <a:t>Discounts missed (Value)</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Metric to measure the missed discount opportunity</a:t>
                      </a:r>
                    </a:p>
                  </a:txBody>
                  <a:tcPr marL="7252" marR="7252" marT="72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rgbClr val="000000"/>
                          </a:solidFill>
                          <a:effectLst/>
                          <a:latin typeface="Arial" panose="020B0604020202020204" pitchFamily="34" charset="0"/>
                        </a:rPr>
                        <a:t>Value of invoices where the applicable discount is not claimed</a:t>
                      </a:r>
                    </a:p>
                  </a:txBody>
                  <a:tcPr marL="7252" marR="7252" marT="72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559506377"/>
                  </a:ext>
                </a:extLst>
              </a:tr>
            </a:tbl>
          </a:graphicData>
        </a:graphic>
      </p:graphicFrame>
      <p:graphicFrame>
        <p:nvGraphicFramePr>
          <p:cNvPr id="10" name="Table 9">
            <a:extLst>
              <a:ext uri="{FF2B5EF4-FFF2-40B4-BE49-F238E27FC236}">
                <a16:creationId xmlns:a16="http://schemas.microsoft.com/office/drawing/2014/main" id="{858FBD57-82C7-5E3B-C3D3-C70E1A7190E3}"/>
              </a:ext>
            </a:extLst>
          </p:cNvPr>
          <p:cNvGraphicFramePr>
            <a:graphicFrameLocks noGrp="1"/>
          </p:cNvGraphicFramePr>
          <p:nvPr>
            <p:extLst>
              <p:ext uri="{D42A27DB-BD31-4B8C-83A1-F6EECF244321}">
                <p14:modId xmlns:p14="http://schemas.microsoft.com/office/powerpoint/2010/main" val="3624275705"/>
              </p:ext>
            </p:extLst>
          </p:nvPr>
        </p:nvGraphicFramePr>
        <p:xfrm>
          <a:off x="118908" y="5798753"/>
          <a:ext cx="11965779" cy="487680"/>
        </p:xfrm>
        <a:graphic>
          <a:graphicData uri="http://schemas.openxmlformats.org/drawingml/2006/table">
            <a:tbl>
              <a:tblPr/>
              <a:tblGrid>
                <a:gridCol w="2111051">
                  <a:extLst>
                    <a:ext uri="{9D8B030D-6E8A-4147-A177-3AD203B41FA5}">
                      <a16:colId xmlns:a16="http://schemas.microsoft.com/office/drawing/2014/main" val="589724682"/>
                    </a:ext>
                  </a:extLst>
                </a:gridCol>
                <a:gridCol w="6193767">
                  <a:extLst>
                    <a:ext uri="{9D8B030D-6E8A-4147-A177-3AD203B41FA5}">
                      <a16:colId xmlns:a16="http://schemas.microsoft.com/office/drawing/2014/main" val="766104711"/>
                    </a:ext>
                  </a:extLst>
                </a:gridCol>
                <a:gridCol w="3660961">
                  <a:extLst>
                    <a:ext uri="{9D8B030D-6E8A-4147-A177-3AD203B41FA5}">
                      <a16:colId xmlns:a16="http://schemas.microsoft.com/office/drawing/2014/main" val="1753982498"/>
                    </a:ext>
                  </a:extLst>
                </a:gridCol>
              </a:tblGrid>
              <a:tr h="208077">
                <a:tc>
                  <a:txBody>
                    <a:bodyPr/>
                    <a:lstStyle/>
                    <a:p>
                      <a:pPr algn="ctr" rtl="0" fontAlgn="ctr"/>
                      <a:r>
                        <a:rPr lang="en-US" sz="800" b="0" i="0" u="none" strike="noStrike">
                          <a:solidFill>
                            <a:schemeClr val="tx1"/>
                          </a:solidFill>
                          <a:effectLst/>
                          <a:latin typeface="Arial" panose="020B0604020202020204" pitchFamily="34" charset="0"/>
                          <a:cs typeface="Arial" panose="020B0604020202020204" pitchFamily="34" charset="0"/>
                        </a:rPr>
                        <a:t>Vendor Master add - Turn Around Time (in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800" b="0" i="0" u="none" strike="noStrike">
                          <a:solidFill>
                            <a:schemeClr val="tx1"/>
                          </a:solidFill>
                          <a:effectLst/>
                          <a:latin typeface="Arial" panose="020B0604020202020204" pitchFamily="34" charset="0"/>
                          <a:cs typeface="Arial" panose="020B0604020202020204" pitchFamily="34" charset="0"/>
                        </a:rPr>
                        <a:t>This metric measures the turn around time for the Vendor master new requests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l" rtl="0" fontAlgn="ctr"/>
                      <a:r>
                        <a:rPr lang="en-US" sz="800" b="0" i="0" u="none" strike="noStrike">
                          <a:solidFill>
                            <a:schemeClr val="tx1"/>
                          </a:solidFill>
                          <a:effectLst/>
                          <a:latin typeface="Arial" panose="020B0604020202020204" pitchFamily="34" charset="0"/>
                          <a:cs typeface="Arial" panose="020B0604020202020204" pitchFamily="34" charset="0"/>
                        </a:rPr>
                        <a:t>Average # of days to new requests completed (Date of VMF request resolution - Date of VMF request receipt) Only working days are considered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568766400"/>
                  </a:ext>
                </a:extLst>
              </a:tr>
              <a:tr h="208077">
                <a:tc>
                  <a:txBody>
                    <a:bodyPr/>
                    <a:lstStyle/>
                    <a:p>
                      <a:pPr algn="ctr" rtl="0" fontAlgn="ctr"/>
                      <a:r>
                        <a:rPr lang="en-US" sz="800" b="0" i="0" u="none" strike="noStrike">
                          <a:solidFill>
                            <a:schemeClr val="tx1"/>
                          </a:solidFill>
                          <a:effectLst/>
                          <a:latin typeface="Arial" panose="020B0604020202020204" pitchFamily="34" charset="0"/>
                          <a:cs typeface="Arial" panose="020B0604020202020204" pitchFamily="34" charset="0"/>
                        </a:rPr>
                        <a:t>Vendor Master modification - Turn Around Time (in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800" b="0" i="0" u="none" strike="noStrike">
                          <a:solidFill>
                            <a:schemeClr val="tx1"/>
                          </a:solidFill>
                          <a:effectLst/>
                          <a:latin typeface="Arial" panose="020B0604020202020204" pitchFamily="34" charset="0"/>
                          <a:cs typeface="Arial" panose="020B0604020202020204" pitchFamily="34" charset="0"/>
                        </a:rPr>
                        <a:t>This metric measures the turn around time for the Vendor master amendments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l" rtl="0" fontAlgn="ctr"/>
                      <a:r>
                        <a:rPr lang="en-US" sz="800" b="0" i="0" u="none" strike="noStrike">
                          <a:solidFill>
                            <a:schemeClr val="tx1"/>
                          </a:solidFill>
                          <a:effectLst/>
                          <a:latin typeface="Arial" panose="020B0604020202020204" pitchFamily="34" charset="0"/>
                          <a:cs typeface="Arial" panose="020B0604020202020204" pitchFamily="34" charset="0"/>
                        </a:rPr>
                        <a:t>Average # of days to amendments completed (Date of VMF request resolution - Date of VMF request receipt) Only working days are considered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4010324184"/>
                  </a:ext>
                </a:extLst>
              </a:tr>
            </a:tbl>
          </a:graphicData>
        </a:graphic>
      </p:graphicFrame>
    </p:spTree>
    <p:extLst>
      <p:ext uri="{BB962C8B-B14F-4D97-AF65-F5344CB8AC3E}">
        <p14:creationId xmlns:p14="http://schemas.microsoft.com/office/powerpoint/2010/main" val="84570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D76D-4098-AC97-C0C4-C57641BDD805}"/>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D60D9326-41BF-8E0E-8325-3CFD40E20454}"/>
              </a:ext>
            </a:extLst>
          </p:cNvPr>
          <p:cNvSpPr>
            <a:spLocks noGrp="1"/>
          </p:cNvSpPr>
          <p:nvPr>
            <p:ph type="body" sz="quarter" idx="15"/>
          </p:nvPr>
        </p:nvSpPr>
        <p:spPr/>
        <p:txBody>
          <a:bodyPr/>
          <a:lstStyle/>
          <a:p>
            <a:r>
              <a:rPr lang="en-US" altLang="zh-CN"/>
              <a:t>PROCURE-TO-PAY</a:t>
            </a:r>
            <a:endParaRPr lang="zh-CN" altLang="en-US"/>
          </a:p>
        </p:txBody>
      </p:sp>
      <p:sp>
        <p:nvSpPr>
          <p:cNvPr id="5" name="灯片编号占位符 4">
            <a:extLst>
              <a:ext uri="{FF2B5EF4-FFF2-40B4-BE49-F238E27FC236}">
                <a16:creationId xmlns:a16="http://schemas.microsoft.com/office/drawing/2014/main" id="{37BE7A6F-0D2A-C4EA-93EC-43B05E2485DB}"/>
              </a:ext>
            </a:extLst>
          </p:cNvPr>
          <p:cNvSpPr>
            <a:spLocks noGrp="1"/>
          </p:cNvSpPr>
          <p:nvPr>
            <p:ph type="sldNum" sz="quarter" idx="4"/>
          </p:nvPr>
        </p:nvSpPr>
        <p:spPr/>
        <p:txBody>
          <a:bodyPr/>
          <a:lstStyle/>
          <a:p>
            <a:fld id="{199137DB-8ECE-4117-81EA-4F1DB4ABB2A7}" type="slidenum">
              <a:rPr lang="zh-CN" altLang="en-US" smtClean="0"/>
              <a:t>14</a:t>
            </a:fld>
            <a:endParaRPr lang="zh-CN" altLang="en-US"/>
          </a:p>
        </p:txBody>
      </p:sp>
      <p:sp>
        <p:nvSpPr>
          <p:cNvPr id="3" name="TextBox 2">
            <a:extLst>
              <a:ext uri="{FF2B5EF4-FFF2-40B4-BE49-F238E27FC236}">
                <a16:creationId xmlns:a16="http://schemas.microsoft.com/office/drawing/2014/main" id="{7D3ED55A-BB08-AC64-4EE1-E185A8303E30}"/>
              </a:ext>
            </a:extLst>
          </p:cNvPr>
          <p:cNvSpPr txBox="1"/>
          <p:nvPr/>
        </p:nvSpPr>
        <p:spPr>
          <a:xfrm>
            <a:off x="762000" y="2780755"/>
            <a:ext cx="5140036" cy="116955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400">
                <a:ea typeface="+mn-lt"/>
                <a:cs typeface="+mn-lt"/>
              </a:rPr>
              <a:t>In May, a total of 485 three-way matchings were completed, of which 413 were from China, accounting for 85.15%; 67 were from Macau, accounting for 13.81%; and 5 were from Hong Kong (only ACS invoices were processed in May), accounting for 1.03%.</a:t>
            </a:r>
            <a:endParaRPr lang="en-US" altLang="zh-CN" sz="1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2259F87-A837-3B6E-C372-0EAD5D1B0F92}"/>
              </a:ext>
            </a:extLst>
          </p:cNvPr>
          <p:cNvSpPr txBox="1"/>
          <p:nvPr/>
        </p:nvSpPr>
        <p:spPr>
          <a:xfrm>
            <a:off x="6223926" y="2813149"/>
            <a:ext cx="5334001"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ea typeface="+mn-lt"/>
                <a:cs typeface="+mn-lt"/>
              </a:rPr>
              <a:t>This month, the previously outstanding OS items in China have been cleared as planned.</a:t>
            </a:r>
          </a:p>
          <a:p>
            <a:endParaRPr lang="en-US" altLang="zh-CN"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ea typeface="+mn-lt"/>
                <a:cs typeface="+mn-lt"/>
              </a:rPr>
              <a:t>At present, processes are largely in compliance with the established requirements. Invoices received after C1 are also being properly recorded in the subsequent monthly period.</a:t>
            </a:r>
          </a:p>
        </p:txBody>
      </p:sp>
      <p:sp>
        <p:nvSpPr>
          <p:cNvPr id="7" name="TextBox 6">
            <a:extLst>
              <a:ext uri="{FF2B5EF4-FFF2-40B4-BE49-F238E27FC236}">
                <a16:creationId xmlns:a16="http://schemas.microsoft.com/office/drawing/2014/main" id="{F9A217B6-E3CE-AD83-B5A4-401F02900065}"/>
              </a:ext>
            </a:extLst>
          </p:cNvPr>
          <p:cNvSpPr txBox="1"/>
          <p:nvPr/>
        </p:nvSpPr>
        <p:spPr>
          <a:xfrm>
            <a:off x="1166381" y="2053439"/>
            <a:ext cx="3480619" cy="369332"/>
          </a:xfrm>
          <a:prstGeom prst="rect">
            <a:avLst/>
          </a:prstGeom>
          <a:noFill/>
        </p:spPr>
        <p:txBody>
          <a:bodyPr wrap="square" lIns="91440" tIns="45720" rIns="91440" bIns="45720" rtlCol="0" anchor="t">
            <a:spAutoFit/>
          </a:bodyPr>
          <a:lstStyle/>
          <a:p>
            <a:pPr algn="ctr"/>
            <a:r>
              <a:rPr lang="en-US" b="1"/>
              <a:t>3 Way match</a:t>
            </a:r>
            <a:endParaRPr lang="zh-CN" altLang="en-US"/>
          </a:p>
        </p:txBody>
      </p:sp>
      <p:sp>
        <p:nvSpPr>
          <p:cNvPr id="11" name="TextBox 10">
            <a:extLst>
              <a:ext uri="{FF2B5EF4-FFF2-40B4-BE49-F238E27FC236}">
                <a16:creationId xmlns:a16="http://schemas.microsoft.com/office/drawing/2014/main" id="{E6E91996-41E7-BEF8-5B55-448CCEDF72E4}"/>
              </a:ext>
            </a:extLst>
          </p:cNvPr>
          <p:cNvSpPr txBox="1"/>
          <p:nvPr/>
        </p:nvSpPr>
        <p:spPr>
          <a:xfrm>
            <a:off x="6611852" y="2053439"/>
            <a:ext cx="3480619" cy="369332"/>
          </a:xfrm>
          <a:prstGeom prst="rect">
            <a:avLst/>
          </a:prstGeom>
          <a:noFill/>
        </p:spPr>
        <p:txBody>
          <a:bodyPr wrap="square" rtlCol="0">
            <a:spAutoFit/>
          </a:bodyPr>
          <a:lstStyle/>
          <a:p>
            <a:pPr algn="ctr"/>
            <a:r>
              <a:rPr lang="en-US" b="1"/>
              <a:t>Actions to Improve</a:t>
            </a:r>
          </a:p>
        </p:txBody>
      </p:sp>
    </p:spTree>
    <p:extLst>
      <p:ext uri="{BB962C8B-B14F-4D97-AF65-F5344CB8AC3E}">
        <p14:creationId xmlns:p14="http://schemas.microsoft.com/office/powerpoint/2010/main" val="14199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CD3D9-028B-E72E-EE78-062FC5D92007}"/>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8D29188E-966E-AD27-0E51-9A8565A869A7}"/>
              </a:ext>
            </a:extLst>
          </p:cNvPr>
          <p:cNvSpPr>
            <a:spLocks noGrp="1"/>
          </p:cNvSpPr>
          <p:nvPr>
            <p:ph type="body" sz="quarter" idx="15"/>
          </p:nvPr>
        </p:nvSpPr>
        <p:spPr/>
        <p:txBody>
          <a:bodyPr/>
          <a:lstStyle/>
          <a:p>
            <a:r>
              <a:rPr lang="en-US" altLang="zh-CN"/>
              <a:t>PROCURE-TO-PAY</a:t>
            </a:r>
            <a:endParaRPr lang="zh-CN" altLang="en-US"/>
          </a:p>
        </p:txBody>
      </p:sp>
      <p:sp>
        <p:nvSpPr>
          <p:cNvPr id="5" name="灯片编号占位符 4">
            <a:extLst>
              <a:ext uri="{FF2B5EF4-FFF2-40B4-BE49-F238E27FC236}">
                <a16:creationId xmlns:a16="http://schemas.microsoft.com/office/drawing/2014/main" id="{6F435E31-8EA2-536A-779C-DB21528A8A29}"/>
              </a:ext>
            </a:extLst>
          </p:cNvPr>
          <p:cNvSpPr>
            <a:spLocks noGrp="1"/>
          </p:cNvSpPr>
          <p:nvPr>
            <p:ph type="sldNum" sz="quarter" idx="4"/>
          </p:nvPr>
        </p:nvSpPr>
        <p:spPr/>
        <p:txBody>
          <a:bodyPr/>
          <a:lstStyle/>
          <a:p>
            <a:fld id="{199137DB-8ECE-4117-81EA-4F1DB4ABB2A7}" type="slidenum">
              <a:rPr lang="zh-CN" altLang="en-US" smtClean="0"/>
              <a:t>15</a:t>
            </a:fld>
            <a:endParaRPr lang="zh-CN" altLang="en-US"/>
          </a:p>
        </p:txBody>
      </p:sp>
      <p:grpSp>
        <p:nvGrpSpPr>
          <p:cNvPr id="3" name="Group 2">
            <a:extLst>
              <a:ext uri="{FF2B5EF4-FFF2-40B4-BE49-F238E27FC236}">
                <a16:creationId xmlns:a16="http://schemas.microsoft.com/office/drawing/2014/main" id="{83F041F5-F071-5B36-AB8B-560E0F655027}"/>
              </a:ext>
            </a:extLst>
          </p:cNvPr>
          <p:cNvGrpSpPr/>
          <p:nvPr/>
        </p:nvGrpSpPr>
        <p:grpSpPr>
          <a:xfrm>
            <a:off x="806579" y="1837560"/>
            <a:ext cx="10804395" cy="2324934"/>
            <a:chOff x="984864" y="2117438"/>
            <a:chExt cx="13380423" cy="1167478"/>
          </a:xfrm>
          <a:solidFill>
            <a:srgbClr val="E7E7FC"/>
          </a:solidFill>
        </p:grpSpPr>
        <p:sp>
          <p:nvSpPr>
            <p:cNvPr id="4" name="AutoShape 4">
              <a:extLst>
                <a:ext uri="{FF2B5EF4-FFF2-40B4-BE49-F238E27FC236}">
                  <a16:creationId xmlns:a16="http://schemas.microsoft.com/office/drawing/2014/main" id="{5092923F-379A-940C-DD31-28227858AD64}"/>
                </a:ext>
              </a:extLst>
            </p:cNvPr>
            <p:cNvSpPr>
              <a:spLocks noChangeArrowheads="1"/>
            </p:cNvSpPr>
            <p:nvPr/>
          </p:nvSpPr>
          <p:spPr bwMode="auto">
            <a:xfrm>
              <a:off x="984864" y="2117692"/>
              <a:ext cx="1354027" cy="1167224"/>
            </a:xfrm>
            <a:prstGeom prst="homePlate">
              <a:avLst>
                <a:gd name="adj" fmla="val 18890"/>
              </a:avLst>
            </a:prstGeom>
            <a:solidFill>
              <a:srgbClr val="376092"/>
            </a:solidFill>
            <a:ln w="6350">
              <a:noFill/>
              <a:miter lim="800000"/>
              <a:headEnd/>
              <a:tailEnd/>
            </a:ln>
            <a:effectLst/>
          </p:spPr>
          <p:txBody>
            <a:bodyPr wrap="none" lIns="45720" rIns="45720" anchor="t"/>
            <a:lstStyle/>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endParaRPr lang="en-GB" sz="1200" b="1">
                <a:solidFill>
                  <a:prstClr val="white"/>
                </a:solidFill>
                <a:latin typeface="Arial" panose="020B0604020202020204" pitchFamily="34" charset="0"/>
                <a:cs typeface="Arial" panose="020B0604020202020204" pitchFamily="34" charset="0"/>
              </a:endParaRPr>
            </a:p>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8785E0B5-FD4D-A6A8-97C8-6B06D8633547}"/>
                </a:ext>
              </a:extLst>
            </p:cNvPr>
            <p:cNvSpPr>
              <a:spLocks/>
            </p:cNvSpPr>
            <p:nvPr/>
          </p:nvSpPr>
          <p:spPr bwMode="auto">
            <a:xfrm>
              <a:off x="2514369" y="2126931"/>
              <a:ext cx="6025055" cy="1148484"/>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tIns="45720" rIns="45720" bIns="45720" anchor="t"/>
            <a:lstStyle/>
            <a:p>
              <a:pPr marL="171450" indent="-171450">
                <a:spcBef>
                  <a:spcPts val="100"/>
                </a:spcBef>
                <a:spcAft>
                  <a:spcPts val="100"/>
                </a:spcAft>
                <a:buFont typeface="Wingdings" panose="05000000000000000000" pitchFamily="2" charset="2"/>
                <a:buChar char="Ø"/>
              </a:pPr>
              <a:r>
                <a:rPr lang="en-US" sz="1200" kern="0" dirty="0">
                  <a:solidFill>
                    <a:schemeClr val="tx1">
                      <a:lumMod val="95000"/>
                      <a:lumOff val="5000"/>
                    </a:schemeClr>
                  </a:solidFill>
                  <a:ea typeface="+mn-lt"/>
                  <a:cs typeface="+mn-lt"/>
                </a:rPr>
                <a:t>This month, ACS invoices were newly introduced. A tracker has been established for recording purposes, and the three-way matching process is being carried out in accordance with Hong Kong requirements.</a:t>
              </a:r>
            </a:p>
            <a:p>
              <a:pPr marL="171450" indent="-171450">
                <a:spcBef>
                  <a:spcPts val="100"/>
                </a:spcBef>
                <a:spcAft>
                  <a:spcPts val="100"/>
                </a:spcAft>
                <a:buFont typeface="Wingdings" panose="05000000000000000000" pitchFamily="2" charset="2"/>
                <a:buChar char="Ø"/>
              </a:pPr>
              <a:endParaRPr lang="en-US" sz="1200" kern="0">
                <a:solidFill>
                  <a:schemeClr val="tx1">
                    <a:lumMod val="95000"/>
                    <a:lumOff val="5000"/>
                  </a:schemeClr>
                </a:solidFill>
                <a:latin typeface="Arial" panose="020B0604020202020204" pitchFamily="34" charset="0"/>
                <a:cs typeface="Arial" panose="020B0604020202020204" pitchFamily="34" charset="0"/>
              </a:endParaRPr>
            </a:p>
            <a:p>
              <a:pPr marL="171450" indent="-171450">
                <a:spcBef>
                  <a:spcPts val="100"/>
                </a:spcBef>
                <a:spcAft>
                  <a:spcPts val="100"/>
                </a:spcAft>
                <a:buFont typeface="Wingdings" panose="05000000000000000000" pitchFamily="2" charset="2"/>
                <a:buChar char="Ø"/>
              </a:pPr>
              <a:endParaRPr lang="en-US" sz="1200" dirty="0">
                <a:solidFill>
                  <a:prstClr val="black"/>
                </a:solidFill>
                <a:latin typeface="Arial"/>
                <a:cs typeface="Calibri"/>
              </a:endParaRPr>
            </a:p>
          </p:txBody>
        </p:sp>
        <p:sp>
          <p:nvSpPr>
            <p:cNvPr id="11" name="Rectangle 10">
              <a:extLst>
                <a:ext uri="{FF2B5EF4-FFF2-40B4-BE49-F238E27FC236}">
                  <a16:creationId xmlns:a16="http://schemas.microsoft.com/office/drawing/2014/main" id="{C0C07306-60D3-2A7F-B044-A64E634D5913}"/>
                </a:ext>
              </a:extLst>
            </p:cNvPr>
            <p:cNvSpPr/>
            <p:nvPr/>
          </p:nvSpPr>
          <p:spPr>
            <a:xfrm>
              <a:off x="8427983" y="2117438"/>
              <a:ext cx="5937304" cy="1165577"/>
            </a:xfrm>
            <a:prstGeom prst="rect">
              <a:avLst/>
            </a:prstGeom>
            <a:grpFill/>
          </p:spPr>
          <p:txBody>
            <a:bodyPr wrap="square" lIns="91440" tIns="45720" rIns="91440" bIns="45720" anchor="t">
              <a:spAutoFit/>
            </a:bodyPr>
            <a:lstStyle/>
            <a:p>
              <a:pPr marL="171450" indent="-171450">
                <a:spcBef>
                  <a:spcPts val="100"/>
                </a:spcBef>
                <a:spcAft>
                  <a:spcPts val="100"/>
                </a:spcAft>
                <a:buFont typeface="Wingdings" panose="05000000000000000000" pitchFamily="2" charset="2"/>
                <a:buChar char="Ø"/>
              </a:pPr>
              <a:r>
                <a:rPr lang="en-US" sz="1200" kern="0" dirty="0">
                  <a:solidFill>
                    <a:schemeClr val="tx1">
                      <a:lumMod val="95000"/>
                      <a:lumOff val="5000"/>
                    </a:schemeClr>
                  </a:solidFill>
                  <a:ea typeface="+mn-lt"/>
                  <a:cs typeface="+mn-lt"/>
                </a:rPr>
                <a:t>The three-way matching process still requires a significant amount of manual recording, and the subsequent consolidation and preparation of PPT reports are time-consuming.</a:t>
              </a:r>
              <a:endParaRPr lang="en-US" sz="1200" dirty="0">
                <a:solidFill>
                  <a:schemeClr val="tx1">
                    <a:lumMod val="95000"/>
                    <a:lumOff val="5000"/>
                  </a:schemeClr>
                </a:solidFill>
                <a:ea typeface="+mn-lt"/>
                <a:cs typeface="+mn-lt"/>
              </a:endParaRPr>
            </a:p>
            <a:p>
              <a:pPr marL="171450" indent="-171450">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1200" dirty="0">
                  <a:ea typeface="+mn-lt"/>
                  <a:cs typeface="+mn-lt"/>
                </a:rPr>
                <a:t>In many cases, it is only upon receiving payment documents that it is discovered that the goods have not yet been received. This necessitates additional communication with the operations team to confirm receipt and request system updates before proceeding with the matching process, resulting in duplicated efforts.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id="{DFD27BAD-F91F-99EC-9BD0-D356B0BC27F1}"/>
              </a:ext>
            </a:extLst>
          </p:cNvPr>
          <p:cNvSpPr/>
          <p:nvPr/>
        </p:nvSpPr>
        <p:spPr>
          <a:xfrm>
            <a:off x="2055569" y="1335367"/>
            <a:ext cx="9485957" cy="398766"/>
          </a:xfrm>
          <a:prstGeom prst="rect">
            <a:avLst/>
          </a:prstGeom>
          <a:solidFill>
            <a:srgbClr val="37609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4DFF"/>
              </a:solidFill>
              <a:highlight>
                <a:srgbClr val="004DFF"/>
              </a:highligh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36A2F67-8DFC-EB33-3D45-3939CCC6997E}"/>
              </a:ext>
            </a:extLst>
          </p:cNvPr>
          <p:cNvSpPr txBox="1"/>
          <p:nvPr/>
        </p:nvSpPr>
        <p:spPr>
          <a:xfrm>
            <a:off x="7838699" y="1330822"/>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Challenges</a:t>
            </a:r>
          </a:p>
        </p:txBody>
      </p:sp>
      <p:sp>
        <p:nvSpPr>
          <p:cNvPr id="14" name="Rectangle 13">
            <a:extLst>
              <a:ext uri="{FF2B5EF4-FFF2-40B4-BE49-F238E27FC236}">
                <a16:creationId xmlns:a16="http://schemas.microsoft.com/office/drawing/2014/main" id="{1AB03C08-DDFD-8F23-CB92-D487E7B3E445}"/>
              </a:ext>
            </a:extLst>
          </p:cNvPr>
          <p:cNvSpPr/>
          <p:nvPr/>
        </p:nvSpPr>
        <p:spPr>
          <a:xfrm>
            <a:off x="2055568" y="4385159"/>
            <a:ext cx="9485958" cy="398766"/>
          </a:xfrm>
          <a:prstGeom prst="rect">
            <a:avLst/>
          </a:prstGeom>
          <a:solidFill>
            <a:srgbClr val="37609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4DFF"/>
              </a:solidFill>
              <a:highlight>
                <a:srgbClr val="004DFF"/>
              </a:highligh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00FD20E-C1F3-6478-C888-C97AF4747B40}"/>
              </a:ext>
            </a:extLst>
          </p:cNvPr>
          <p:cNvGrpSpPr/>
          <p:nvPr/>
        </p:nvGrpSpPr>
        <p:grpSpPr>
          <a:xfrm>
            <a:off x="728930" y="4919390"/>
            <a:ext cx="10734140" cy="1317782"/>
            <a:chOff x="89778" y="2054453"/>
            <a:chExt cx="8512524" cy="596795"/>
          </a:xfrm>
        </p:grpSpPr>
        <p:sp>
          <p:nvSpPr>
            <p:cNvPr id="16" name="AutoShape 4">
              <a:extLst>
                <a:ext uri="{FF2B5EF4-FFF2-40B4-BE49-F238E27FC236}">
                  <a16:creationId xmlns:a16="http://schemas.microsoft.com/office/drawing/2014/main" id="{2E5F5ABF-D173-AA5B-53A3-F96785CA629A}"/>
                </a:ext>
              </a:extLst>
            </p:cNvPr>
            <p:cNvSpPr>
              <a:spLocks noChangeArrowheads="1"/>
            </p:cNvSpPr>
            <p:nvPr/>
          </p:nvSpPr>
          <p:spPr bwMode="auto">
            <a:xfrm>
              <a:off x="89778" y="2054453"/>
              <a:ext cx="841163" cy="596795"/>
            </a:xfrm>
            <a:prstGeom prst="homePlate">
              <a:avLst>
                <a:gd name="adj" fmla="val 18890"/>
              </a:avLst>
            </a:prstGeom>
            <a:solidFill>
              <a:srgbClr val="376092"/>
            </a:solidFill>
            <a:ln w="6350">
              <a:noFill/>
              <a:miter lim="800000"/>
              <a:headEnd/>
              <a:tailEnd/>
            </a:ln>
            <a:effectLst/>
          </p:spPr>
          <p:txBody>
            <a:bodyPr wrap="none" lIns="45720" rIns="45720" anchor="ctr"/>
            <a:lstStyle/>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0F9F2702-0080-8601-9D17-38FDDFD09C99}"/>
                </a:ext>
              </a:extLst>
            </p:cNvPr>
            <p:cNvSpPr>
              <a:spLocks/>
            </p:cNvSpPr>
            <p:nvPr/>
          </p:nvSpPr>
          <p:spPr bwMode="auto">
            <a:xfrm>
              <a:off x="1079626" y="2054453"/>
              <a:ext cx="7522676" cy="596795"/>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tIns="45720" rIns="45720" bIns="45720" anchor="t"/>
            <a:lstStyle/>
            <a:p>
              <a:pPr marL="171450" indent="-171450">
                <a:lnSpc>
                  <a:spcPct val="150000"/>
                </a:lnSpc>
                <a:spcBef>
                  <a:spcPts val="100"/>
                </a:spcBef>
                <a:spcAft>
                  <a:spcPts val="100"/>
                </a:spcAft>
                <a:buFont typeface="Wingdings" panose="05000000000000000000" pitchFamily="2" charset="2"/>
                <a:buChar char="Ø"/>
              </a:pPr>
              <a:r>
                <a:rPr lang="en-US" sz="1200" dirty="0">
                  <a:solidFill>
                    <a:prstClr val="black"/>
                  </a:solidFill>
                  <a:ea typeface="+mn-lt"/>
                  <a:cs typeface="+mn-lt"/>
                </a:rPr>
                <a:t>Consideration could be given to optimizing the process, including introducing intelligent or automated solutions, in order to reduce manual recording and the workload associated with data consolidation and reporting.</a:t>
              </a:r>
              <a:endParaRPr lang="en-US" sz="1100" dirty="0">
                <a:solidFill>
                  <a:prstClr val="black"/>
                </a:solidFill>
                <a:ea typeface="+mn-lt"/>
                <a:cs typeface="+mn-lt"/>
              </a:endParaRPr>
            </a:p>
          </p:txBody>
        </p:sp>
        <p:sp>
          <p:nvSpPr>
            <p:cNvPr id="18" name="Rectangle 17">
              <a:extLst>
                <a:ext uri="{FF2B5EF4-FFF2-40B4-BE49-F238E27FC236}">
                  <a16:creationId xmlns:a16="http://schemas.microsoft.com/office/drawing/2014/main" id="{22CB3946-F03E-32FB-D402-E895161034CA}"/>
                </a:ext>
              </a:extLst>
            </p:cNvPr>
            <p:cNvSpPr/>
            <p:nvPr/>
          </p:nvSpPr>
          <p:spPr>
            <a:xfrm>
              <a:off x="1142235" y="2091037"/>
              <a:ext cx="7275258" cy="120650"/>
            </a:xfrm>
            <a:prstGeom prst="rect">
              <a:avLst/>
            </a:prstGeom>
          </p:spPr>
          <p:txBody>
            <a:bodyPr wrap="square" lIns="91440" tIns="45720" rIns="91440" bIns="45720" anchor="t">
              <a:spAutoFit/>
            </a:bodyPr>
            <a:lstStyle/>
            <a:p>
              <a:endParaRPr lang="en-US">
                <a:latin typeface="Arial"/>
                <a:cs typeface="Calibri" panose="020F0502020204030204"/>
              </a:endParaRPr>
            </a:p>
          </p:txBody>
        </p:sp>
      </p:grpSp>
      <p:sp>
        <p:nvSpPr>
          <p:cNvPr id="19" name="TextBox 18">
            <a:extLst>
              <a:ext uri="{FF2B5EF4-FFF2-40B4-BE49-F238E27FC236}">
                <a16:creationId xmlns:a16="http://schemas.microsoft.com/office/drawing/2014/main" id="{66B074D1-67B7-E07B-6FC4-135227096C9D}"/>
              </a:ext>
            </a:extLst>
          </p:cNvPr>
          <p:cNvSpPr txBox="1"/>
          <p:nvPr/>
        </p:nvSpPr>
        <p:spPr>
          <a:xfrm>
            <a:off x="5073376" y="4397292"/>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Support Needed</a:t>
            </a:r>
          </a:p>
        </p:txBody>
      </p:sp>
      <p:cxnSp>
        <p:nvCxnSpPr>
          <p:cNvPr id="20" name="Straight Connector 19">
            <a:extLst>
              <a:ext uri="{FF2B5EF4-FFF2-40B4-BE49-F238E27FC236}">
                <a16:creationId xmlns:a16="http://schemas.microsoft.com/office/drawing/2014/main" id="{629F76BF-4DBA-7299-2FBF-A355ED3F01FC}"/>
              </a:ext>
            </a:extLst>
          </p:cNvPr>
          <p:cNvCxnSpPr>
            <a:cxnSpLocks/>
            <a:stCxn id="12" idx="0"/>
          </p:cNvCxnSpPr>
          <p:nvPr/>
        </p:nvCxnSpPr>
        <p:spPr>
          <a:xfrm>
            <a:off x="6798548" y="1335367"/>
            <a:ext cx="0" cy="307866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6FF610-44D0-542A-5D30-45B64569CF91}"/>
              </a:ext>
            </a:extLst>
          </p:cNvPr>
          <p:cNvSpPr txBox="1"/>
          <p:nvPr/>
        </p:nvSpPr>
        <p:spPr>
          <a:xfrm>
            <a:off x="3088611" y="1312376"/>
            <a:ext cx="2667000" cy="369332"/>
          </a:xfrm>
          <a:prstGeom prst="rect">
            <a:avLst/>
          </a:prstGeom>
          <a:noFill/>
        </p:spPr>
        <p:txBody>
          <a:bodyPr wrap="square" rtlCol="0">
            <a:spAutoFit/>
          </a:bodyPr>
          <a:lstStyle/>
          <a:p>
            <a:pPr algn="ctr"/>
            <a:r>
              <a:rPr lang="en-US">
                <a:solidFill>
                  <a:prstClr val="white"/>
                </a:solidFill>
                <a:latin typeface="Arial" panose="020B0604020202020204" pitchFamily="34" charset="0"/>
                <a:cs typeface="Arial" panose="020B0604020202020204" pitchFamily="34" charset="0"/>
              </a:rPr>
              <a:t>Highlights</a:t>
            </a:r>
          </a:p>
        </p:txBody>
      </p:sp>
    </p:spTree>
    <p:extLst>
      <p:ext uri="{BB962C8B-B14F-4D97-AF65-F5344CB8AC3E}">
        <p14:creationId xmlns:p14="http://schemas.microsoft.com/office/powerpoint/2010/main" val="21868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DFE5D-D9BC-2642-E161-C862C59C5ECB}"/>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18FCA1ED-67A8-4E25-F3EB-DD5AB0C23FF1}"/>
              </a:ext>
            </a:extLst>
          </p:cNvPr>
          <p:cNvSpPr>
            <a:spLocks noGrp="1"/>
          </p:cNvSpPr>
          <p:nvPr>
            <p:ph type="body" sz="quarter" idx="15"/>
          </p:nvPr>
        </p:nvSpPr>
        <p:spPr/>
        <p:txBody>
          <a:bodyPr/>
          <a:lstStyle/>
          <a:p>
            <a:r>
              <a:rPr lang="en-US" altLang="zh-CN"/>
              <a:t>PROCURE-TO-PAY</a:t>
            </a:r>
          </a:p>
        </p:txBody>
      </p:sp>
      <p:sp>
        <p:nvSpPr>
          <p:cNvPr id="5" name="灯片编号占位符 4">
            <a:extLst>
              <a:ext uri="{FF2B5EF4-FFF2-40B4-BE49-F238E27FC236}">
                <a16:creationId xmlns:a16="http://schemas.microsoft.com/office/drawing/2014/main" id="{1DE21B60-DDEB-F164-0D64-561BD284BE5D}"/>
              </a:ext>
            </a:extLst>
          </p:cNvPr>
          <p:cNvSpPr>
            <a:spLocks noGrp="1"/>
          </p:cNvSpPr>
          <p:nvPr>
            <p:ph type="sldNum" sz="quarter" idx="4"/>
          </p:nvPr>
        </p:nvSpPr>
        <p:spPr/>
        <p:txBody>
          <a:bodyPr/>
          <a:lstStyle/>
          <a:p>
            <a:fld id="{199137DB-8ECE-4117-81EA-4F1DB4ABB2A7}" type="slidenum">
              <a:rPr lang="zh-CN" altLang="en-US" smtClean="0"/>
              <a:t>16</a:t>
            </a:fld>
            <a:endParaRPr lang="zh-CN" altLang="en-US"/>
          </a:p>
        </p:txBody>
      </p:sp>
      <p:sp>
        <p:nvSpPr>
          <p:cNvPr id="6" name="TextBox 5">
            <a:extLst>
              <a:ext uri="{FF2B5EF4-FFF2-40B4-BE49-F238E27FC236}">
                <a16:creationId xmlns:a16="http://schemas.microsoft.com/office/drawing/2014/main" id="{710274D6-A680-5631-636E-6F432DC8470D}"/>
              </a:ext>
            </a:extLst>
          </p:cNvPr>
          <p:cNvSpPr txBox="1"/>
          <p:nvPr/>
        </p:nvSpPr>
        <p:spPr>
          <a:xfrm>
            <a:off x="279400" y="1217336"/>
            <a:ext cx="6096000"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Invoice Discrepancy Trend – Current Month</a:t>
            </a:r>
          </a:p>
        </p:txBody>
      </p:sp>
      <p:graphicFrame>
        <p:nvGraphicFramePr>
          <p:cNvPr id="8" name="Table 7">
            <a:extLst>
              <a:ext uri="{FF2B5EF4-FFF2-40B4-BE49-F238E27FC236}">
                <a16:creationId xmlns:a16="http://schemas.microsoft.com/office/drawing/2014/main" id="{B85338E8-D6D1-3E39-AC42-0A66FFAA4E3A}"/>
              </a:ext>
            </a:extLst>
          </p:cNvPr>
          <p:cNvGraphicFramePr>
            <a:graphicFrameLocks noGrp="1"/>
          </p:cNvGraphicFramePr>
          <p:nvPr>
            <p:extLst>
              <p:ext uri="{D42A27DB-BD31-4B8C-83A1-F6EECF244321}">
                <p14:modId xmlns:p14="http://schemas.microsoft.com/office/powerpoint/2010/main" val="2475228404"/>
              </p:ext>
            </p:extLst>
          </p:nvPr>
        </p:nvGraphicFramePr>
        <p:xfrm>
          <a:off x="1489571" y="4241621"/>
          <a:ext cx="3479590" cy="2005215"/>
        </p:xfrm>
        <a:graphic>
          <a:graphicData uri="http://schemas.openxmlformats.org/drawingml/2006/table">
            <a:tbl>
              <a:tblPr/>
              <a:tblGrid>
                <a:gridCol w="1033279">
                  <a:extLst>
                    <a:ext uri="{9D8B030D-6E8A-4147-A177-3AD203B41FA5}">
                      <a16:colId xmlns:a16="http://schemas.microsoft.com/office/drawing/2014/main" val="2610630253"/>
                    </a:ext>
                  </a:extLst>
                </a:gridCol>
                <a:gridCol w="785999">
                  <a:extLst>
                    <a:ext uri="{9D8B030D-6E8A-4147-A177-3AD203B41FA5}">
                      <a16:colId xmlns:a16="http://schemas.microsoft.com/office/drawing/2014/main" val="3939139401"/>
                    </a:ext>
                  </a:extLst>
                </a:gridCol>
                <a:gridCol w="830156">
                  <a:extLst>
                    <a:ext uri="{9D8B030D-6E8A-4147-A177-3AD203B41FA5}">
                      <a16:colId xmlns:a16="http://schemas.microsoft.com/office/drawing/2014/main" val="721620592"/>
                    </a:ext>
                  </a:extLst>
                </a:gridCol>
                <a:gridCol w="830156">
                  <a:extLst>
                    <a:ext uri="{9D8B030D-6E8A-4147-A177-3AD203B41FA5}">
                      <a16:colId xmlns:a16="http://schemas.microsoft.com/office/drawing/2014/main" val="3959146785"/>
                    </a:ext>
                  </a:extLst>
                </a:gridCol>
              </a:tblGrid>
              <a:tr h="388015">
                <a:tc>
                  <a:txBody>
                    <a:bodyPr/>
                    <a:lstStyle/>
                    <a:p>
                      <a:pPr lvl="0" algn="ctr" rtl="0">
                        <a:buNone/>
                      </a:pPr>
                      <a:r>
                        <a:rPr lang="en-US" sz="1000" b="1" i="0" u="none" strike="noStrike">
                          <a:solidFill>
                            <a:srgbClr val="FFFFFF"/>
                          </a:solidFill>
                          <a:effectLst/>
                          <a:latin typeface="Arial"/>
                        </a:rPr>
                        <a:t>Reason</a:t>
                      </a:r>
                      <a:endParaRPr lang="zh-CN" altLang="en-US"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rtl="0">
                        <a:buNone/>
                      </a:pPr>
                      <a:r>
                        <a:rPr lang="en-US" sz="1000" b="1" i="0" u="none" strike="noStrike">
                          <a:solidFill>
                            <a:srgbClr val="FFFFFF"/>
                          </a:solidFill>
                          <a:effectLst/>
                          <a:latin typeface="Arial"/>
                        </a:rPr>
                        <a:t>M</a:t>
                      </a:r>
                      <a:r>
                        <a:rPr lang="en-US" altLang="zh-CN" sz="1000" b="1" i="0" u="none" strike="noStrike">
                          <a:solidFill>
                            <a:srgbClr val="FFFFFF"/>
                          </a:solidFill>
                          <a:effectLst/>
                          <a:latin typeface="Arial"/>
                        </a:rPr>
                        <a:t>ar. </a:t>
                      </a:r>
                      <a:r>
                        <a:rPr lang="en-US" sz="1000" b="1" i="0" u="none" strike="noStrike">
                          <a:solidFill>
                            <a:srgbClr val="FFFFFF"/>
                          </a:solidFill>
                          <a:effectLst/>
                          <a:latin typeface="Arial"/>
                        </a:rPr>
                        <a:t>Count</a:t>
                      </a:r>
                      <a:endParaRPr lang="zh-CN" altLang="en-US"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rtl="0">
                        <a:buNone/>
                      </a:pPr>
                      <a:r>
                        <a:rPr lang="en-US" altLang="zh-CN" sz="1000" b="1" i="0" u="none" strike="noStrike">
                          <a:solidFill>
                            <a:srgbClr val="FFFFFF"/>
                          </a:solidFill>
                          <a:effectLst/>
                          <a:latin typeface="Arial"/>
                        </a:rPr>
                        <a:t>Apr. Count</a:t>
                      </a:r>
                      <a:endParaRPr lang="zh-CN" altLang="zh-CN"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a:buNone/>
                      </a:pPr>
                      <a:r>
                        <a:rPr lang="en-US" sz="1000" b="0" i="0" u="none" strike="noStrike" noProof="0" dirty="0" err="1">
                          <a:solidFill>
                            <a:srgbClr val="FFFFFF"/>
                          </a:solidFill>
                          <a:effectLst/>
                        </a:rPr>
                        <a:t>May.Count</a:t>
                      </a:r>
                      <a:endParaRPr lang="zh-CN" altLang="en-US" dirty="0" err="1"/>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376092"/>
                    </a:solidFill>
                  </a:tcPr>
                </a:tc>
                <a:extLst>
                  <a:ext uri="{0D108BD9-81ED-4DB2-BD59-A6C34878D82A}">
                    <a16:rowId xmlns:a16="http://schemas.microsoft.com/office/drawing/2014/main" val="1891346036"/>
                  </a:ext>
                </a:extLst>
              </a:tr>
              <a:tr h="262480">
                <a:tc>
                  <a:txBody>
                    <a:bodyPr/>
                    <a:lstStyle/>
                    <a:p>
                      <a:pPr lvl="0" algn="ctr" rtl="0">
                        <a:buNone/>
                      </a:pPr>
                      <a:r>
                        <a:rPr lang="en-US" sz="1000" b="0" i="0" u="none" strike="noStrike">
                          <a:solidFill>
                            <a:srgbClr val="000000"/>
                          </a:solidFill>
                          <a:effectLst/>
                          <a:latin typeface="Arial"/>
                        </a:rPr>
                        <a:t>GR shortage</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19</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40</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a:buNone/>
                      </a:pPr>
                      <a:r>
                        <a:rPr lang="en-US" altLang="zh-CN" sz="1000" b="0" i="0" u="none" strike="noStrike">
                          <a:solidFill>
                            <a:srgbClr val="000000"/>
                          </a:solidFill>
                          <a:effectLst/>
                          <a:latin typeface="Arial"/>
                        </a:rPr>
                        <a:t>41</a:t>
                      </a:r>
                      <a:endParaRPr lang="en-US" altLang="zh-CN" sz="1000" b="0" i="0" u="none" strike="noStrike" dirty="0">
                        <a:solidFill>
                          <a:srgbClr val="000000"/>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CBCBF9"/>
                    </a:solidFill>
                  </a:tcPr>
                </a:tc>
                <a:extLst>
                  <a:ext uri="{0D108BD9-81ED-4DB2-BD59-A6C34878D82A}">
                    <a16:rowId xmlns:a16="http://schemas.microsoft.com/office/drawing/2014/main" val="3526699521"/>
                  </a:ext>
                </a:extLst>
              </a:tr>
              <a:tr h="262480">
                <a:tc>
                  <a:txBody>
                    <a:bodyPr/>
                    <a:lstStyle/>
                    <a:p>
                      <a:pPr lvl="0" algn="ctr" rtl="0">
                        <a:buNone/>
                      </a:pPr>
                      <a:r>
                        <a:rPr lang="en-US" sz="1000" b="0" i="0" u="none" strike="noStrike">
                          <a:solidFill>
                            <a:srgbClr val="000000"/>
                          </a:solidFill>
                          <a:effectLst/>
                          <a:latin typeface="Arial"/>
                        </a:rPr>
                        <a:t>Insufficient supporting</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rtl="0">
                        <a:buNone/>
                      </a:pPr>
                      <a:r>
                        <a:rPr lang="en-US" sz="1000" b="0" i="0" u="none" strike="noStrike">
                          <a:solidFill>
                            <a:srgbClr val="000000"/>
                          </a:solidFill>
                          <a:effectLst/>
                          <a:latin typeface="Arial"/>
                        </a:rPr>
                        <a:t>8</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rtl="0">
                        <a:buNone/>
                      </a:pPr>
                      <a:r>
                        <a:rPr lang="en-US" sz="1000" b="0" i="0" u="none" strike="noStrike">
                          <a:solidFill>
                            <a:srgbClr val="000000"/>
                          </a:solidFill>
                          <a:effectLst/>
                          <a:latin typeface="Arial"/>
                        </a:rPr>
                        <a:t>15</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a:buNone/>
                      </a:pPr>
                      <a:r>
                        <a:rPr lang="en-US" altLang="zh-CN" sz="1000" b="0" i="0" u="none" strike="noStrike">
                          <a:solidFill>
                            <a:srgbClr val="000000"/>
                          </a:solidFill>
                          <a:effectLst/>
                          <a:latin typeface="Arial"/>
                        </a:rPr>
                        <a:t>24</a:t>
                      </a:r>
                      <a:endParaRPr lang="en-US" altLang="zh-CN" sz="1000" b="0" i="0" u="none" strike="noStrike" dirty="0">
                        <a:solidFill>
                          <a:srgbClr val="000000"/>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E7E7FC"/>
                    </a:solidFill>
                  </a:tcPr>
                </a:tc>
                <a:extLst>
                  <a:ext uri="{0D108BD9-81ED-4DB2-BD59-A6C34878D82A}">
                    <a16:rowId xmlns:a16="http://schemas.microsoft.com/office/drawing/2014/main" val="953877693"/>
                  </a:ext>
                </a:extLst>
              </a:tr>
              <a:tr h="262480">
                <a:tc>
                  <a:txBody>
                    <a:bodyPr/>
                    <a:lstStyle/>
                    <a:p>
                      <a:pPr lvl="0" algn="ctr" rtl="0">
                        <a:buNone/>
                      </a:pPr>
                      <a:r>
                        <a:rPr lang="en-US" sz="1000" b="0" i="0" u="none" strike="noStrike">
                          <a:solidFill>
                            <a:srgbClr val="000000"/>
                          </a:solidFill>
                          <a:effectLst/>
                          <a:latin typeface="Arial"/>
                        </a:rPr>
                        <a:t>Invoice error</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1</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5</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a:buNone/>
                      </a:pPr>
                      <a:r>
                        <a:rPr lang="en-US" altLang="zh-CN" sz="1000" b="0" i="0" u="none" strike="noStrike">
                          <a:solidFill>
                            <a:srgbClr val="000000"/>
                          </a:solidFill>
                          <a:effectLst/>
                          <a:latin typeface="Arial"/>
                        </a:rPr>
                        <a:t>10</a:t>
                      </a:r>
                      <a:endParaRPr lang="en-US" altLang="zh-CN" sz="1000" b="0" i="0" u="none" strike="noStrike" dirty="0">
                        <a:solidFill>
                          <a:srgbClr val="000000"/>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CBCBF9"/>
                    </a:solidFill>
                  </a:tcPr>
                </a:tc>
                <a:extLst>
                  <a:ext uri="{0D108BD9-81ED-4DB2-BD59-A6C34878D82A}">
                    <a16:rowId xmlns:a16="http://schemas.microsoft.com/office/drawing/2014/main" val="271977527"/>
                  </a:ext>
                </a:extLst>
              </a:tr>
              <a:tr h="262480">
                <a:tc>
                  <a:txBody>
                    <a:bodyPr/>
                    <a:lstStyle/>
                    <a:p>
                      <a:pPr lvl="0" algn="ctr" rtl="0">
                        <a:buNone/>
                      </a:pPr>
                      <a:r>
                        <a:rPr lang="en-US" sz="1000" b="0" i="0" u="none" strike="noStrike">
                          <a:solidFill>
                            <a:srgbClr val="000000"/>
                          </a:solidFill>
                          <a:effectLst/>
                          <a:latin typeface="Arial"/>
                        </a:rPr>
                        <a:t>Others</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rtl="0">
                        <a:buNone/>
                      </a:pPr>
                      <a:r>
                        <a:rPr lang="en-US" sz="1000" b="0" i="0" u="none" strike="noStrike">
                          <a:solidFill>
                            <a:srgbClr val="000000"/>
                          </a:solidFill>
                          <a:effectLst/>
                          <a:latin typeface="Arial"/>
                        </a:rPr>
                        <a:t>8</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rtl="0">
                        <a:buNone/>
                      </a:pPr>
                      <a:r>
                        <a:rPr lang="en-US" sz="1000" b="0" i="0" u="none" strike="noStrike">
                          <a:solidFill>
                            <a:srgbClr val="000000"/>
                          </a:solidFill>
                          <a:effectLst/>
                          <a:latin typeface="Arial"/>
                        </a:rPr>
                        <a:t>1</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lvl="0" algn="ctr">
                        <a:buNone/>
                      </a:pPr>
                      <a:r>
                        <a:rPr lang="en-US" altLang="zh-CN" sz="1000" b="0" i="0" u="none" strike="noStrike">
                          <a:solidFill>
                            <a:srgbClr val="000000"/>
                          </a:solidFill>
                          <a:effectLst/>
                          <a:latin typeface="Arial"/>
                        </a:rPr>
                        <a:t>10</a:t>
                      </a:r>
                      <a:endParaRPr lang="en-US" altLang="zh-CN" sz="1000" b="0" i="0" u="none" strike="noStrike" dirty="0">
                        <a:solidFill>
                          <a:srgbClr val="000000"/>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E7E7FC"/>
                    </a:solidFill>
                  </a:tcPr>
                </a:tc>
                <a:extLst>
                  <a:ext uri="{0D108BD9-81ED-4DB2-BD59-A6C34878D82A}">
                    <a16:rowId xmlns:a16="http://schemas.microsoft.com/office/drawing/2014/main" val="2600478920"/>
                  </a:ext>
                </a:extLst>
              </a:tr>
              <a:tr h="262480">
                <a:tc>
                  <a:txBody>
                    <a:bodyPr/>
                    <a:lstStyle/>
                    <a:p>
                      <a:pPr lvl="0" algn="ctr" rtl="0">
                        <a:buNone/>
                      </a:pPr>
                      <a:r>
                        <a:rPr lang="en-US" sz="1000" b="0" i="0" u="none" strike="noStrike">
                          <a:solidFill>
                            <a:srgbClr val="000000"/>
                          </a:solidFill>
                          <a:effectLst/>
                          <a:latin typeface="Arial"/>
                        </a:rPr>
                        <a:t>PO error</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2</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rtl="0">
                        <a:buNone/>
                      </a:pPr>
                      <a:r>
                        <a:rPr lang="en-US" sz="1000" b="0" i="0" u="none" strike="noStrike">
                          <a:solidFill>
                            <a:srgbClr val="000000"/>
                          </a:solidFill>
                          <a:effectLst/>
                          <a:latin typeface="Arial"/>
                        </a:rPr>
                        <a:t>4</a:t>
                      </a:r>
                      <a:endParaRPr lang="zh-CN" altLang="en-US">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a:buNone/>
                      </a:pPr>
                      <a:r>
                        <a:rPr lang="en-US" altLang="zh-CN" sz="1000" b="0" i="0" u="none" strike="noStrike">
                          <a:solidFill>
                            <a:srgbClr val="000000"/>
                          </a:solidFill>
                          <a:effectLst/>
                          <a:latin typeface="Arial"/>
                        </a:rPr>
                        <a:t>4</a:t>
                      </a:r>
                      <a:endParaRPr lang="en-US" altLang="zh-CN" sz="1000" b="0" i="0" u="none" strike="noStrike" dirty="0">
                        <a:solidFill>
                          <a:srgbClr val="000000"/>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CBCBF9"/>
                    </a:solidFill>
                  </a:tcPr>
                </a:tc>
                <a:extLst>
                  <a:ext uri="{0D108BD9-81ED-4DB2-BD59-A6C34878D82A}">
                    <a16:rowId xmlns:a16="http://schemas.microsoft.com/office/drawing/2014/main" val="4189456602"/>
                  </a:ext>
                </a:extLst>
              </a:tr>
              <a:tr h="262480">
                <a:tc>
                  <a:txBody>
                    <a:bodyPr/>
                    <a:lstStyle/>
                    <a:p>
                      <a:pPr lvl="0" algn="ctr" rtl="0">
                        <a:buNone/>
                      </a:pPr>
                      <a:r>
                        <a:rPr lang="en-US" sz="1000" b="1" i="0" u="none" strike="noStrike">
                          <a:solidFill>
                            <a:srgbClr val="FFFFFF"/>
                          </a:solidFill>
                          <a:effectLst/>
                          <a:latin typeface="Arial"/>
                        </a:rPr>
                        <a:t>Total</a:t>
                      </a:r>
                      <a:endParaRPr lang="zh-CN" altLang="en-US"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rtl="0">
                        <a:buNone/>
                      </a:pPr>
                      <a:r>
                        <a:rPr lang="en-US" sz="1000" b="1" i="0" u="none" strike="noStrike">
                          <a:solidFill>
                            <a:srgbClr val="FFFFFF"/>
                          </a:solidFill>
                          <a:effectLst/>
                          <a:latin typeface="Arial"/>
                        </a:rPr>
                        <a:t>31</a:t>
                      </a:r>
                      <a:endParaRPr lang="zh-CN" altLang="en-US"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rtl="0">
                        <a:buNone/>
                      </a:pPr>
                      <a:r>
                        <a:rPr lang="en-US" sz="1000" b="1" i="0" u="none" strike="noStrike">
                          <a:solidFill>
                            <a:srgbClr val="FFFFFF"/>
                          </a:solidFill>
                          <a:effectLst/>
                          <a:latin typeface="Arial"/>
                        </a:rPr>
                        <a:t>65</a:t>
                      </a:r>
                      <a:endParaRPr lang="zh-CN" altLang="en-US" b="1">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lvl="0" algn="ctr">
                        <a:buNone/>
                      </a:pPr>
                      <a:r>
                        <a:rPr lang="en-US" altLang="zh-CN" sz="1000" b="1" i="0" u="none" strike="noStrike">
                          <a:solidFill>
                            <a:srgbClr val="FFFFFF"/>
                          </a:solidFill>
                          <a:effectLst/>
                          <a:latin typeface="Arial"/>
                        </a:rPr>
                        <a:t>89</a:t>
                      </a:r>
                      <a:endParaRPr lang="en-US" altLang="zh-CN" sz="1000" b="1" i="0" u="none" strike="noStrike" dirty="0">
                        <a:solidFill>
                          <a:srgbClr val="FFFFFF"/>
                        </a:solidFill>
                        <a:effectLst/>
                        <a:latin typeface="Arial"/>
                      </a:endParaRPr>
                    </a:p>
                  </a:txBody>
                  <a:tcPr marL="0" marR="0" marT="0" marB="0" anchor="ctr">
                    <a:lnL w="12700">
                      <a:solidFill>
                        <a:srgbClr val="FFFFFF"/>
                      </a:solidFill>
                    </a:lnL>
                    <a:lnR w="12700">
                      <a:solidFill>
                        <a:srgbClr val="FFFFFF"/>
                      </a:solidFill>
                    </a:lnR>
                    <a:lnT w="12700">
                      <a:solidFill>
                        <a:srgbClr val="FFFFFF"/>
                      </a:solidFill>
                    </a:lnT>
                    <a:lnB w="12700">
                      <a:solidFill>
                        <a:srgbClr val="FFFFFF"/>
                      </a:solidFill>
                    </a:lnB>
                    <a:solidFill>
                      <a:srgbClr val="376092"/>
                    </a:solidFill>
                  </a:tcPr>
                </a:tc>
                <a:extLst>
                  <a:ext uri="{0D108BD9-81ED-4DB2-BD59-A6C34878D82A}">
                    <a16:rowId xmlns:a16="http://schemas.microsoft.com/office/drawing/2014/main" val="2359915852"/>
                  </a:ext>
                </a:extLst>
              </a:tr>
            </a:tbl>
          </a:graphicData>
        </a:graphic>
      </p:graphicFrame>
      <p:pic>
        <p:nvPicPr>
          <p:cNvPr id="4" name="图片 3" descr="图表&#10;&#10;AI 生成的内容可能不正确。">
            <a:extLst>
              <a:ext uri="{FF2B5EF4-FFF2-40B4-BE49-F238E27FC236}">
                <a16:creationId xmlns:a16="http://schemas.microsoft.com/office/drawing/2014/main" id="{C51A7A29-D384-4CC6-7A8B-E81020FB0B55}"/>
              </a:ext>
            </a:extLst>
          </p:cNvPr>
          <p:cNvPicPr>
            <a:picLocks noChangeAspect="1"/>
          </p:cNvPicPr>
          <p:nvPr/>
        </p:nvPicPr>
        <p:blipFill>
          <a:blip r:embed="rId2"/>
          <a:stretch>
            <a:fillRect/>
          </a:stretch>
        </p:blipFill>
        <p:spPr>
          <a:xfrm>
            <a:off x="2275267" y="1440576"/>
            <a:ext cx="6997522" cy="2527977"/>
          </a:xfrm>
          <a:prstGeom prst="rect">
            <a:avLst/>
          </a:prstGeom>
        </p:spPr>
      </p:pic>
      <p:pic>
        <p:nvPicPr>
          <p:cNvPr id="7" name="图片 6" descr="图表&#10;&#10;AI 生成的内容可能不正确。">
            <a:extLst>
              <a:ext uri="{FF2B5EF4-FFF2-40B4-BE49-F238E27FC236}">
                <a16:creationId xmlns:a16="http://schemas.microsoft.com/office/drawing/2014/main" id="{BB7C490F-D603-E97A-846E-E55E37FDB98A}"/>
              </a:ext>
            </a:extLst>
          </p:cNvPr>
          <p:cNvPicPr>
            <a:picLocks noChangeAspect="1"/>
          </p:cNvPicPr>
          <p:nvPr/>
        </p:nvPicPr>
        <p:blipFill>
          <a:blip r:embed="rId3"/>
          <a:stretch>
            <a:fillRect/>
          </a:stretch>
        </p:blipFill>
        <p:spPr>
          <a:xfrm>
            <a:off x="6665085" y="4144785"/>
            <a:ext cx="4045577" cy="2217448"/>
          </a:xfrm>
          <a:prstGeom prst="rect">
            <a:avLst/>
          </a:prstGeom>
        </p:spPr>
      </p:pic>
    </p:spTree>
    <p:extLst>
      <p:ext uri="{BB962C8B-B14F-4D97-AF65-F5344CB8AC3E}">
        <p14:creationId xmlns:p14="http://schemas.microsoft.com/office/powerpoint/2010/main" val="162231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2896-89F0-CF1B-B87F-466F93D9287A}"/>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780C6435-9D8E-F41E-6829-315983CC95FA}"/>
              </a:ext>
            </a:extLst>
          </p:cNvPr>
          <p:cNvSpPr>
            <a:spLocks noGrp="1"/>
          </p:cNvSpPr>
          <p:nvPr>
            <p:ph type="body" sz="quarter" idx="15"/>
          </p:nvPr>
        </p:nvSpPr>
        <p:spPr/>
        <p:txBody>
          <a:bodyPr/>
          <a:lstStyle/>
          <a:p>
            <a:r>
              <a:rPr lang="en-US" altLang="zh-CN"/>
              <a:t>PROCURE-TO-PAY</a:t>
            </a:r>
          </a:p>
        </p:txBody>
      </p:sp>
      <p:sp>
        <p:nvSpPr>
          <p:cNvPr id="5" name="灯片编号占位符 4">
            <a:extLst>
              <a:ext uri="{FF2B5EF4-FFF2-40B4-BE49-F238E27FC236}">
                <a16:creationId xmlns:a16="http://schemas.microsoft.com/office/drawing/2014/main" id="{E3B0DE7A-A47F-DE26-55FA-EDEC97548AD7}"/>
              </a:ext>
            </a:extLst>
          </p:cNvPr>
          <p:cNvSpPr>
            <a:spLocks noGrp="1"/>
          </p:cNvSpPr>
          <p:nvPr>
            <p:ph type="sldNum" sz="quarter" idx="4"/>
          </p:nvPr>
        </p:nvSpPr>
        <p:spPr/>
        <p:txBody>
          <a:bodyPr/>
          <a:lstStyle/>
          <a:p>
            <a:fld id="{199137DB-8ECE-4117-81EA-4F1DB4ABB2A7}" type="slidenum">
              <a:rPr lang="zh-CN" altLang="en-US" smtClean="0"/>
              <a:t>17</a:t>
            </a:fld>
            <a:endParaRPr lang="zh-CN" altLang="en-US"/>
          </a:p>
        </p:txBody>
      </p:sp>
      <p:sp>
        <p:nvSpPr>
          <p:cNvPr id="4" name="Text Placeholder 3">
            <a:extLst>
              <a:ext uri="{FF2B5EF4-FFF2-40B4-BE49-F238E27FC236}">
                <a16:creationId xmlns:a16="http://schemas.microsoft.com/office/drawing/2014/main" id="{FFA8C12A-7198-9A71-B0B2-EE525F6113B8}"/>
              </a:ext>
            </a:extLst>
          </p:cNvPr>
          <p:cNvSpPr txBox="1">
            <a:spLocks/>
          </p:cNvSpPr>
          <p:nvPr/>
        </p:nvSpPr>
        <p:spPr>
          <a:xfrm>
            <a:off x="0" y="848404"/>
            <a:ext cx="11806051" cy="804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400" b="1" kern="0">
              <a:solidFill>
                <a:schemeClr val="tx1">
                  <a:lumMod val="65000"/>
                  <a:lumOff val="35000"/>
                </a:schemeClr>
              </a:solidFill>
              <a:latin typeface="Graphik" panose="020B0503030202060203" pitchFamily="34" charset="0"/>
              <a:cs typeface="Arial" panose="020B0604020202020204" pitchFamily="34" charset="0"/>
            </a:endParaRPr>
          </a:p>
        </p:txBody>
      </p:sp>
      <p:sp>
        <p:nvSpPr>
          <p:cNvPr id="6" name="Rectangle 5">
            <a:extLst>
              <a:ext uri="{FF2B5EF4-FFF2-40B4-BE49-F238E27FC236}">
                <a16:creationId xmlns:a16="http://schemas.microsoft.com/office/drawing/2014/main" id="{6F01D01A-99C4-50FC-4C75-4BA1E5F22AFD}"/>
              </a:ext>
            </a:extLst>
          </p:cNvPr>
          <p:cNvSpPr/>
          <p:nvPr/>
        </p:nvSpPr>
        <p:spPr>
          <a:xfrm>
            <a:off x="8592151" y="1769017"/>
            <a:ext cx="2866119" cy="635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Aging over 60 days </a:t>
            </a:r>
            <a:r>
              <a:rPr lang="en-US" sz="1200" err="1">
                <a:latin typeface="Arial" panose="020B0604020202020204" pitchFamily="34" charset="0"/>
                <a:cs typeface="Arial" panose="020B0604020202020204" pitchFamily="34" charset="0"/>
              </a:rPr>
              <a:t>byType</a:t>
            </a: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2619437-2751-F78B-F237-EC00EA1177CE}"/>
              </a:ext>
            </a:extLst>
          </p:cNvPr>
          <p:cNvSpPr/>
          <p:nvPr/>
        </p:nvSpPr>
        <p:spPr>
          <a:xfrm>
            <a:off x="8592151" y="4447184"/>
            <a:ext cx="2866119" cy="635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Aging over 60 days Details</a:t>
            </a:r>
          </a:p>
        </p:txBody>
      </p:sp>
      <p:sp>
        <p:nvSpPr>
          <p:cNvPr id="12" name="TextBox 11">
            <a:extLst>
              <a:ext uri="{FF2B5EF4-FFF2-40B4-BE49-F238E27FC236}">
                <a16:creationId xmlns:a16="http://schemas.microsoft.com/office/drawing/2014/main" id="{897CDAF0-F59A-56DF-D02D-2C020108EECE}"/>
              </a:ext>
            </a:extLst>
          </p:cNvPr>
          <p:cNvSpPr txBox="1"/>
          <p:nvPr/>
        </p:nvSpPr>
        <p:spPr>
          <a:xfrm>
            <a:off x="279400" y="1217336"/>
            <a:ext cx="6096000" cy="369332"/>
          </a:xfrm>
          <a:prstGeom prst="rect">
            <a:avLst/>
          </a:prstGeom>
          <a:noFill/>
        </p:spPr>
        <p:txBody>
          <a:bodyPr wrap="square" lIns="91440" tIns="45720" rIns="91440" bIns="45720" anchor="t">
            <a:spAutoFit/>
          </a:bodyPr>
          <a:lstStyle/>
          <a:p>
            <a:r>
              <a:rPr lang="en-US" sz="1800" b="1" kern="0">
                <a:solidFill>
                  <a:schemeClr val="tx1">
                    <a:lumMod val="65000"/>
                    <a:lumOff val="35000"/>
                  </a:schemeClr>
                </a:solidFill>
                <a:latin typeface="Graphik"/>
                <a:cs typeface="Arial"/>
              </a:rPr>
              <a:t>Invoice Discrepancy - Open Items</a:t>
            </a:r>
            <a:r>
              <a:rPr lang="en-US" b="1" kern="0">
                <a:solidFill>
                  <a:schemeClr val="tx1">
                    <a:lumMod val="65000"/>
                    <a:lumOff val="35000"/>
                  </a:schemeClr>
                </a:solidFill>
                <a:latin typeface="Graphik"/>
                <a:cs typeface="Arial"/>
              </a:rPr>
              <a:t> (as of May-26)</a:t>
            </a:r>
            <a:endParaRPr lang="en-US" sz="1800" b="1" kern="0">
              <a:solidFill>
                <a:schemeClr val="tx1">
                  <a:lumMod val="65000"/>
                  <a:lumOff val="35000"/>
                </a:schemeClr>
              </a:solidFill>
              <a:latin typeface="Graphik" panose="020B0503030202060203" pitchFamily="34" charset="0"/>
              <a:cs typeface="Arial" panose="020B0604020202020204" pitchFamily="34" charset="0"/>
            </a:endParaRPr>
          </a:p>
        </p:txBody>
      </p:sp>
      <p:pic>
        <p:nvPicPr>
          <p:cNvPr id="3" name="图片 2" descr="图表, 瀑布图&#10;&#10;AI 生成的内容可能不正确。">
            <a:extLst>
              <a:ext uri="{FF2B5EF4-FFF2-40B4-BE49-F238E27FC236}">
                <a16:creationId xmlns:a16="http://schemas.microsoft.com/office/drawing/2014/main" id="{F608CB3E-084A-67F7-E110-19C051096291}"/>
              </a:ext>
            </a:extLst>
          </p:cNvPr>
          <p:cNvPicPr>
            <a:picLocks noChangeAspect="1"/>
          </p:cNvPicPr>
          <p:nvPr/>
        </p:nvPicPr>
        <p:blipFill>
          <a:blip r:embed="rId2"/>
          <a:stretch>
            <a:fillRect/>
          </a:stretch>
        </p:blipFill>
        <p:spPr>
          <a:xfrm>
            <a:off x="854500" y="1499181"/>
            <a:ext cx="5653423" cy="2453695"/>
          </a:xfrm>
          <a:prstGeom prst="rect">
            <a:avLst/>
          </a:prstGeom>
        </p:spPr>
      </p:pic>
      <p:pic>
        <p:nvPicPr>
          <p:cNvPr id="10" name="图片 9" descr="图表, 瀑布图&#10;&#10;AI 生成的内容可能不正确。">
            <a:extLst>
              <a:ext uri="{FF2B5EF4-FFF2-40B4-BE49-F238E27FC236}">
                <a16:creationId xmlns:a16="http://schemas.microsoft.com/office/drawing/2014/main" id="{AF12E972-29A8-4A78-314F-868378564D57}"/>
              </a:ext>
            </a:extLst>
          </p:cNvPr>
          <p:cNvPicPr>
            <a:picLocks noChangeAspect="1"/>
          </p:cNvPicPr>
          <p:nvPr/>
        </p:nvPicPr>
        <p:blipFill>
          <a:blip r:embed="rId3"/>
          <a:stretch>
            <a:fillRect/>
          </a:stretch>
        </p:blipFill>
        <p:spPr>
          <a:xfrm>
            <a:off x="851079" y="4045307"/>
            <a:ext cx="5510011" cy="2695442"/>
          </a:xfrm>
          <a:prstGeom prst="rect">
            <a:avLst/>
          </a:prstGeom>
        </p:spPr>
      </p:pic>
      <p:graphicFrame>
        <p:nvGraphicFramePr>
          <p:cNvPr id="17" name="表格 16">
            <a:extLst>
              <a:ext uri="{FF2B5EF4-FFF2-40B4-BE49-F238E27FC236}">
                <a16:creationId xmlns:a16="http://schemas.microsoft.com/office/drawing/2014/main" id="{2D13EFDD-8E18-044C-990C-E3E78DCC2033}"/>
              </a:ext>
            </a:extLst>
          </p:cNvPr>
          <p:cNvGraphicFramePr>
            <a:graphicFrameLocks noGrp="1"/>
          </p:cNvGraphicFramePr>
          <p:nvPr>
            <p:extLst>
              <p:ext uri="{D42A27DB-BD31-4B8C-83A1-F6EECF244321}">
                <p14:modId xmlns:p14="http://schemas.microsoft.com/office/powerpoint/2010/main" val="3347970869"/>
              </p:ext>
            </p:extLst>
          </p:nvPr>
        </p:nvGraphicFramePr>
        <p:xfrm>
          <a:off x="8342916" y="2966220"/>
          <a:ext cx="3354153" cy="939135"/>
        </p:xfrm>
        <a:graphic>
          <a:graphicData uri="http://schemas.openxmlformats.org/drawingml/2006/table">
            <a:tbl>
              <a:tblPr bandRow="1">
                <a:tableStyleId>{5C22544A-7EE6-4342-B048-85BDC9FD1C3A}</a:tableStyleId>
              </a:tblPr>
              <a:tblGrid>
                <a:gridCol w="1686045">
                  <a:extLst>
                    <a:ext uri="{9D8B030D-6E8A-4147-A177-3AD203B41FA5}">
                      <a16:colId xmlns:a16="http://schemas.microsoft.com/office/drawing/2014/main" val="554487937"/>
                    </a:ext>
                  </a:extLst>
                </a:gridCol>
                <a:gridCol w="986516">
                  <a:extLst>
                    <a:ext uri="{9D8B030D-6E8A-4147-A177-3AD203B41FA5}">
                      <a16:colId xmlns:a16="http://schemas.microsoft.com/office/drawing/2014/main" val="1676386891"/>
                    </a:ext>
                  </a:extLst>
                </a:gridCol>
                <a:gridCol w="681592">
                  <a:extLst>
                    <a:ext uri="{9D8B030D-6E8A-4147-A177-3AD203B41FA5}">
                      <a16:colId xmlns:a16="http://schemas.microsoft.com/office/drawing/2014/main" val="4173709660"/>
                    </a:ext>
                  </a:extLst>
                </a:gridCol>
              </a:tblGrid>
              <a:tr h="313045">
                <a:tc>
                  <a:txBody>
                    <a:bodyPr/>
                    <a:lstStyle/>
                    <a:p>
                      <a:pPr algn="ctr">
                        <a:buNone/>
                      </a:pPr>
                      <a:r>
                        <a:rPr lang="zh-CN" b="0">
                          <a:effectLst/>
                          <a:latin typeface="等线"/>
                          <a:ea typeface="等线"/>
                        </a:rPr>
                        <a:t>Aging</a:t>
                      </a:r>
                    </a:p>
                  </a:txBody>
                  <a:tcPr marL="0" marR="0" marT="0" marB="0" anchor="ctr">
                    <a:lnL>
                      <a:noFill/>
                    </a:lnL>
                    <a:lnR>
                      <a:noFill/>
                    </a:lnR>
                    <a:lnT>
                      <a:noFill/>
                    </a:lnT>
                    <a:lnB>
                      <a:noFill/>
                    </a:lnB>
                    <a:solidFill>
                      <a:schemeClr val="tx2">
                        <a:lumMod val="50000"/>
                        <a:lumOff val="50000"/>
                      </a:schemeClr>
                    </a:solidFill>
                  </a:tcPr>
                </a:tc>
                <a:tc>
                  <a:txBody>
                    <a:bodyPr/>
                    <a:lstStyle/>
                    <a:p>
                      <a:pPr algn="ctr">
                        <a:buNone/>
                      </a:pPr>
                      <a:r>
                        <a:rPr lang="zh-CN" b="0">
                          <a:effectLst/>
                          <a:latin typeface="等线"/>
                          <a:ea typeface="等线"/>
                        </a:rPr>
                        <a:t>China</a:t>
                      </a:r>
                    </a:p>
                  </a:txBody>
                  <a:tcPr marL="0" marR="0" marT="0" marB="0" anchor="ctr">
                    <a:lnL>
                      <a:noFill/>
                    </a:lnL>
                    <a:lnR>
                      <a:noFill/>
                    </a:lnR>
                    <a:lnT>
                      <a:noFill/>
                    </a:lnT>
                    <a:lnB>
                      <a:noFill/>
                    </a:lnB>
                    <a:solidFill>
                      <a:schemeClr val="tx2">
                        <a:lumMod val="50000"/>
                        <a:lumOff val="50000"/>
                      </a:schemeClr>
                    </a:solidFill>
                  </a:tcPr>
                </a:tc>
                <a:tc>
                  <a:txBody>
                    <a:bodyPr/>
                    <a:lstStyle/>
                    <a:p>
                      <a:pPr algn="ctr">
                        <a:buNone/>
                      </a:pPr>
                      <a:r>
                        <a:rPr lang="zh-CN" b="0">
                          <a:effectLst/>
                          <a:latin typeface="等线"/>
                          <a:ea typeface="等线"/>
                        </a:rPr>
                        <a:t>ACS</a:t>
                      </a:r>
                    </a:p>
                  </a:txBody>
                  <a:tcPr marL="0" marR="0" marT="0" marB="0" anchor="ctr">
                    <a:lnL>
                      <a:noFill/>
                    </a:lnL>
                    <a:lnR>
                      <a:noFill/>
                    </a:lnR>
                    <a:lnT>
                      <a:noFill/>
                    </a:lnT>
                    <a:lnB>
                      <a:noFill/>
                    </a:lnB>
                    <a:solidFill>
                      <a:schemeClr val="tx2">
                        <a:lumMod val="50000"/>
                        <a:lumOff val="50000"/>
                      </a:schemeClr>
                    </a:solidFill>
                  </a:tcPr>
                </a:tc>
                <a:extLst>
                  <a:ext uri="{0D108BD9-81ED-4DB2-BD59-A6C34878D82A}">
                    <a16:rowId xmlns:a16="http://schemas.microsoft.com/office/drawing/2014/main" val="2376400934"/>
                  </a:ext>
                </a:extLst>
              </a:tr>
              <a:tr h="313045">
                <a:tc>
                  <a:txBody>
                    <a:bodyPr/>
                    <a:lstStyle/>
                    <a:p>
                      <a:pPr algn="ctr">
                        <a:buNone/>
                      </a:pPr>
                      <a:r>
                        <a:rPr lang="zh-CN" b="0">
                          <a:effectLst/>
                          <a:latin typeface="等线"/>
                          <a:ea typeface="等线"/>
                        </a:rPr>
                        <a:t>61-90 Days</a:t>
                      </a:r>
                    </a:p>
                  </a:txBody>
                  <a:tcPr marL="0" marR="0" marT="0" marB="0" anchor="ctr">
                    <a:lnL>
                      <a:noFill/>
                    </a:lnL>
                    <a:lnR>
                      <a:noFill/>
                    </a:lnR>
                    <a:lnT>
                      <a:noFill/>
                    </a:lnT>
                    <a:lnB>
                      <a:noFill/>
                    </a:lnB>
                    <a:noFill/>
                  </a:tcPr>
                </a:tc>
                <a:tc>
                  <a:txBody>
                    <a:bodyPr/>
                    <a:lstStyle/>
                    <a:p>
                      <a:pPr algn="ctr">
                        <a:buNone/>
                      </a:pPr>
                      <a:r>
                        <a:rPr lang="zh-CN" b="0">
                          <a:effectLst/>
                          <a:latin typeface="等线"/>
                          <a:ea typeface="等线"/>
                        </a:rPr>
                        <a:t>2</a:t>
                      </a:r>
                    </a:p>
                  </a:txBody>
                  <a:tcPr marL="0" marR="0" marT="0" marB="0" anchor="ctr">
                    <a:lnL>
                      <a:noFill/>
                    </a:lnL>
                    <a:lnR>
                      <a:noFill/>
                    </a:lnR>
                    <a:lnT>
                      <a:noFill/>
                    </a:lnT>
                    <a:lnB>
                      <a:noFill/>
                    </a:lnB>
                    <a:noFill/>
                  </a:tcPr>
                </a:tc>
                <a:tc>
                  <a:txBody>
                    <a:bodyPr/>
                    <a:lstStyle/>
                    <a:p>
                      <a:pPr algn="ctr">
                        <a:buNone/>
                      </a:pPr>
                      <a:r>
                        <a:rPr lang="zh-CN" b="0">
                          <a:effectLst/>
                          <a:latin typeface="等线"/>
                          <a:ea typeface="等线"/>
                        </a:rPr>
                        <a:t>0</a:t>
                      </a:r>
                    </a:p>
                  </a:txBody>
                  <a:tcPr marL="0" marR="0" marT="0" marB="0" anchor="ctr">
                    <a:lnL>
                      <a:noFill/>
                    </a:lnL>
                    <a:lnR>
                      <a:noFill/>
                    </a:lnR>
                    <a:lnT>
                      <a:noFill/>
                    </a:lnT>
                    <a:lnB>
                      <a:noFill/>
                    </a:lnB>
                    <a:noFill/>
                  </a:tcPr>
                </a:tc>
                <a:extLst>
                  <a:ext uri="{0D108BD9-81ED-4DB2-BD59-A6C34878D82A}">
                    <a16:rowId xmlns:a16="http://schemas.microsoft.com/office/drawing/2014/main" val="1457125843"/>
                  </a:ext>
                </a:extLst>
              </a:tr>
              <a:tr h="313045">
                <a:tc>
                  <a:txBody>
                    <a:bodyPr/>
                    <a:lstStyle/>
                    <a:p>
                      <a:pPr algn="ctr">
                        <a:buNone/>
                      </a:pPr>
                      <a:r>
                        <a:rPr lang="zh-CN" b="0">
                          <a:effectLst/>
                          <a:latin typeface="等线"/>
                          <a:ea typeface="等线"/>
                        </a:rPr>
                        <a:t>Over 90 Days</a:t>
                      </a:r>
                    </a:p>
                  </a:txBody>
                  <a:tcPr marL="0" marR="0" marT="0" marB="0" anchor="ctr">
                    <a:lnL>
                      <a:noFill/>
                    </a:lnL>
                    <a:lnR>
                      <a:noFill/>
                    </a:lnR>
                    <a:lnT>
                      <a:noFill/>
                    </a:lnT>
                    <a:lnB>
                      <a:noFill/>
                    </a:lnB>
                    <a:noFill/>
                  </a:tcPr>
                </a:tc>
                <a:tc>
                  <a:txBody>
                    <a:bodyPr/>
                    <a:lstStyle/>
                    <a:p>
                      <a:pPr algn="ctr">
                        <a:buNone/>
                      </a:pPr>
                      <a:r>
                        <a:rPr lang="zh-CN" b="0">
                          <a:effectLst/>
                          <a:latin typeface="等线"/>
                          <a:ea typeface="等线"/>
                        </a:rPr>
                        <a:t>29</a:t>
                      </a:r>
                    </a:p>
                  </a:txBody>
                  <a:tcPr marL="0" marR="0" marT="0" marB="0" anchor="ctr">
                    <a:lnL>
                      <a:noFill/>
                    </a:lnL>
                    <a:lnR>
                      <a:noFill/>
                    </a:lnR>
                    <a:lnT>
                      <a:noFill/>
                    </a:lnT>
                    <a:lnB>
                      <a:noFill/>
                    </a:lnB>
                    <a:noFill/>
                  </a:tcPr>
                </a:tc>
                <a:tc>
                  <a:txBody>
                    <a:bodyPr/>
                    <a:lstStyle/>
                    <a:p>
                      <a:pPr algn="ctr">
                        <a:buNone/>
                      </a:pPr>
                      <a:r>
                        <a:rPr lang="zh-CN" b="0">
                          <a:effectLst/>
                          <a:latin typeface="等线"/>
                          <a:ea typeface="等线"/>
                        </a:rPr>
                        <a:t>0</a:t>
                      </a:r>
                    </a:p>
                  </a:txBody>
                  <a:tcPr marL="0" marR="0" marT="0" marB="0" anchor="ctr">
                    <a:lnL>
                      <a:noFill/>
                    </a:lnL>
                    <a:lnR>
                      <a:noFill/>
                    </a:lnR>
                    <a:lnT>
                      <a:noFill/>
                    </a:lnT>
                    <a:lnB>
                      <a:noFill/>
                    </a:lnB>
                    <a:noFill/>
                  </a:tcPr>
                </a:tc>
                <a:extLst>
                  <a:ext uri="{0D108BD9-81ED-4DB2-BD59-A6C34878D82A}">
                    <a16:rowId xmlns:a16="http://schemas.microsoft.com/office/drawing/2014/main" val="4287005664"/>
                  </a:ext>
                </a:extLst>
              </a:tr>
            </a:tbl>
          </a:graphicData>
        </a:graphic>
      </p:graphicFrame>
      <p:graphicFrame>
        <p:nvGraphicFramePr>
          <p:cNvPr id="14" name="对象 13">
            <a:extLst>
              <a:ext uri="{FF2B5EF4-FFF2-40B4-BE49-F238E27FC236}">
                <a16:creationId xmlns:a16="http://schemas.microsoft.com/office/drawing/2014/main" id="{357F0F84-1428-7031-C755-00CFDEBA98F9}"/>
              </a:ext>
            </a:extLst>
          </p:cNvPr>
          <p:cNvGraphicFramePr>
            <a:graphicFrameLocks noChangeAspect="1"/>
          </p:cNvGraphicFramePr>
          <p:nvPr>
            <p:extLst>
              <p:ext uri="{D42A27DB-BD31-4B8C-83A1-F6EECF244321}">
                <p14:modId xmlns:p14="http://schemas.microsoft.com/office/powerpoint/2010/main" val="680039673"/>
              </p:ext>
            </p:extLst>
          </p:nvPr>
        </p:nvGraphicFramePr>
        <p:xfrm>
          <a:off x="9458325" y="5391514"/>
          <a:ext cx="914400" cy="792163"/>
        </p:xfrm>
        <a:graphic>
          <a:graphicData uri="http://schemas.openxmlformats.org/presentationml/2006/ole">
            <mc:AlternateContent xmlns:mc="http://schemas.openxmlformats.org/markup-compatibility/2006">
              <mc:Choice xmlns:v="urn:schemas-microsoft-com:vml" Requires="v">
                <p:oleObj name="Worksheet" showAsIcon="1" r:id="rId4" imgW="914294" imgH="792338" progId="Excel.Sheet.12">
                  <p:embed/>
                </p:oleObj>
              </mc:Choice>
              <mc:Fallback>
                <p:oleObj name="Worksheet" showAsIcon="1" r:id="rId4" imgW="914294" imgH="792338" progId="Excel.Sheet.12">
                  <p:embed/>
                  <p:pic>
                    <p:nvPicPr>
                      <p:cNvPr id="14" name="对象 13">
                        <a:extLst>
                          <a:ext uri="{FF2B5EF4-FFF2-40B4-BE49-F238E27FC236}">
                            <a16:creationId xmlns:a16="http://schemas.microsoft.com/office/drawing/2014/main" id="{357F0F84-1428-7031-C755-00CFDEBA98F9}"/>
                          </a:ext>
                        </a:extLst>
                      </p:cNvPr>
                      <p:cNvPicPr/>
                      <p:nvPr/>
                    </p:nvPicPr>
                    <p:blipFill>
                      <a:blip r:embed="rId5"/>
                      <a:stretch>
                        <a:fillRect/>
                      </a:stretch>
                    </p:blipFill>
                    <p:spPr>
                      <a:xfrm>
                        <a:off x="9458325" y="5391514"/>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407112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ED651-2328-28C2-0BB8-4D4D191DEFF4}"/>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409D19E9-A863-E784-BA4E-19CFF36FD0E4}"/>
              </a:ext>
            </a:extLst>
          </p:cNvPr>
          <p:cNvSpPr>
            <a:spLocks noGrp="1"/>
          </p:cNvSpPr>
          <p:nvPr>
            <p:ph type="body" sz="quarter" idx="15"/>
          </p:nvPr>
        </p:nvSpPr>
        <p:spPr/>
        <p:txBody>
          <a:bodyPr/>
          <a:lstStyle/>
          <a:p>
            <a:r>
              <a:rPr lang="en-US" altLang="zh-CN"/>
              <a:t>PROCURE-TO-PAY</a:t>
            </a:r>
          </a:p>
        </p:txBody>
      </p:sp>
      <p:sp>
        <p:nvSpPr>
          <p:cNvPr id="5" name="灯片编号占位符 4">
            <a:extLst>
              <a:ext uri="{FF2B5EF4-FFF2-40B4-BE49-F238E27FC236}">
                <a16:creationId xmlns:a16="http://schemas.microsoft.com/office/drawing/2014/main" id="{3E8EF11D-E87F-EA3D-740E-9703427AB566}"/>
              </a:ext>
            </a:extLst>
          </p:cNvPr>
          <p:cNvSpPr>
            <a:spLocks noGrp="1"/>
          </p:cNvSpPr>
          <p:nvPr>
            <p:ph type="sldNum" sz="quarter" idx="4"/>
          </p:nvPr>
        </p:nvSpPr>
        <p:spPr/>
        <p:txBody>
          <a:bodyPr/>
          <a:lstStyle/>
          <a:p>
            <a:fld id="{199137DB-8ECE-4117-81EA-4F1DB4ABB2A7}" type="slidenum">
              <a:rPr lang="zh-CN" altLang="en-US" smtClean="0"/>
              <a:t>18</a:t>
            </a:fld>
            <a:endParaRPr lang="zh-CN" altLang="en-US"/>
          </a:p>
        </p:txBody>
      </p:sp>
      <p:sp>
        <p:nvSpPr>
          <p:cNvPr id="22" name="Text Placeholder 3">
            <a:extLst>
              <a:ext uri="{FF2B5EF4-FFF2-40B4-BE49-F238E27FC236}">
                <a16:creationId xmlns:a16="http://schemas.microsoft.com/office/drawing/2014/main" id="{AF5A1F2C-A1E4-4BFC-B2C9-09BC0EB1BEA0}"/>
              </a:ext>
            </a:extLst>
          </p:cNvPr>
          <p:cNvSpPr txBox="1">
            <a:spLocks/>
          </p:cNvSpPr>
          <p:nvPr/>
        </p:nvSpPr>
        <p:spPr>
          <a:xfrm>
            <a:off x="0" y="848404"/>
            <a:ext cx="11806051" cy="804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400" b="1" kern="0">
              <a:solidFill>
                <a:schemeClr val="tx1">
                  <a:lumMod val="65000"/>
                  <a:lumOff val="35000"/>
                </a:schemeClr>
              </a:solidFill>
              <a:latin typeface="Graphik" panose="020B0503030202060203" pitchFamily="34" charset="0"/>
              <a:cs typeface="Arial" panose="020B0604020202020204" pitchFamily="34" charset="0"/>
            </a:endParaRPr>
          </a:p>
        </p:txBody>
      </p:sp>
      <p:sp>
        <p:nvSpPr>
          <p:cNvPr id="25" name="Rectangle 24">
            <a:extLst>
              <a:ext uri="{FF2B5EF4-FFF2-40B4-BE49-F238E27FC236}">
                <a16:creationId xmlns:a16="http://schemas.microsoft.com/office/drawing/2014/main" id="{40C8271D-6F4F-471D-BE2A-3D24B90477D9}"/>
              </a:ext>
            </a:extLst>
          </p:cNvPr>
          <p:cNvSpPr/>
          <p:nvPr/>
        </p:nvSpPr>
        <p:spPr>
          <a:xfrm>
            <a:off x="10123311" y="1721129"/>
            <a:ext cx="1682740" cy="47717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Arial" panose="020B0604020202020204" pitchFamily="34" charset="0"/>
                <a:cs typeface="Arial" panose="020B0604020202020204" pitchFamily="34" charset="0"/>
              </a:rPr>
              <a:t>&lt;Comment&gt;</a:t>
            </a:r>
          </a:p>
          <a:p>
            <a:pPr>
              <a:buFont typeface="Wingdings" pitchFamily="2" charset="2"/>
              <a:buChar char="Ø"/>
            </a:pPr>
            <a:r>
              <a:rPr lang="en-US" altLang="zh-CN" sz="1200" dirty="0">
                <a:solidFill>
                  <a:schemeClr val="tx1"/>
                </a:solidFill>
                <a:latin typeface="Arial" panose="020B0604020202020204" pitchFamily="34" charset="0"/>
                <a:cs typeface="Arial" panose="020B0604020202020204" pitchFamily="34" charset="0"/>
              </a:rPr>
              <a:t>As of May 31, the number of completed OP items stands at 834.</a:t>
            </a:r>
          </a:p>
          <a:p>
            <a:endParaRPr lang="en-US" altLang="zh-CN" sz="1200" dirty="0">
              <a:solidFill>
                <a:schemeClr val="tx1"/>
              </a:solidFill>
              <a:latin typeface="Arial" panose="020B0604020202020204" pitchFamily="34" charset="0"/>
              <a:cs typeface="Arial" panose="020B0604020202020204" pitchFamily="34" charset="0"/>
            </a:endParaRPr>
          </a:p>
          <a:p>
            <a:pPr>
              <a:buFont typeface="Wingdings" pitchFamily="2" charset="2"/>
              <a:buChar char="Ø"/>
            </a:pPr>
            <a:r>
              <a:rPr lang="en-US" altLang="zh-CN" sz="1200" dirty="0">
                <a:solidFill>
                  <a:schemeClr val="tx1"/>
                </a:solidFill>
                <a:latin typeface="Arial" panose="020B0604020202020204" pitchFamily="34" charset="0"/>
                <a:cs typeface="Arial" panose="020B0604020202020204" pitchFamily="34" charset="0"/>
              </a:rPr>
              <a:t>As of May 31, the OS volume stands at 540.</a:t>
            </a:r>
          </a:p>
          <a:p>
            <a:endParaRPr lang="en-US" altLang="zh-CN" sz="1200" dirty="0">
              <a:solidFill>
                <a:schemeClr val="tx1"/>
              </a:solidFill>
              <a:latin typeface="Arial" panose="020B0604020202020204" pitchFamily="34" charset="0"/>
              <a:cs typeface="Arial" panose="020B0604020202020204" pitchFamily="34" charset="0"/>
            </a:endParaRPr>
          </a:p>
          <a:p>
            <a:pPr>
              <a:buFont typeface="Wingdings" pitchFamily="2" charset="2"/>
              <a:buChar char="Ø"/>
            </a:pPr>
            <a:r>
              <a:rPr lang="en-US" sz="1200" dirty="0">
                <a:solidFill>
                  <a:schemeClr val="tx1"/>
                </a:solidFill>
                <a:latin typeface="Arial" panose="020B0604020202020204" pitchFamily="34" charset="0"/>
                <a:cs typeface="Arial" panose="020B0604020202020204" pitchFamily="34" charset="0"/>
              </a:rPr>
              <a:t>A total of 246 invoices were received in May. The peak volume occurred in Week 4 of May, reaching 70 invoices, accounting for 28.46% of the total.</a:t>
            </a:r>
          </a:p>
          <a:p>
            <a:endParaRPr lang="en-US" sz="1200" dirty="0">
              <a:solidFill>
                <a:schemeClr val="tx1"/>
              </a:solidFill>
              <a:latin typeface="Arial" panose="020B0604020202020204" pitchFamily="34" charset="0"/>
              <a:cs typeface="Arial" panose="020B0604020202020204" pitchFamily="34" charset="0"/>
            </a:endParaRPr>
          </a:p>
          <a:p>
            <a:pPr>
              <a:buFont typeface="Wingdings" pitchFamily="2" charset="2"/>
              <a:buChar char="Ø"/>
            </a:pPr>
            <a:r>
              <a:rPr lang="en-US" altLang="zh-CN" sz="1200" dirty="0">
                <a:solidFill>
                  <a:schemeClr val="tx1"/>
                </a:solidFill>
                <a:latin typeface="Arial" panose="020B0604020202020204" pitchFamily="34" charset="0"/>
                <a:cs typeface="Arial" panose="020B0604020202020204" pitchFamily="34" charset="0"/>
              </a:rPr>
              <a:t>Currently, there are 94 pending OP items and 21 pending OS items, totaling 115 open items, among which 62 items were turned back.</a:t>
            </a:r>
          </a:p>
        </p:txBody>
      </p:sp>
      <p:sp>
        <p:nvSpPr>
          <p:cNvPr id="4" name="TextBox 3">
            <a:extLst>
              <a:ext uri="{FF2B5EF4-FFF2-40B4-BE49-F238E27FC236}">
                <a16:creationId xmlns:a16="http://schemas.microsoft.com/office/drawing/2014/main" id="{96F6A36B-32C8-0179-E8CF-FE27CA369DE8}"/>
              </a:ext>
            </a:extLst>
          </p:cNvPr>
          <p:cNvSpPr txBox="1"/>
          <p:nvPr/>
        </p:nvSpPr>
        <p:spPr>
          <a:xfrm>
            <a:off x="279400" y="1217336"/>
            <a:ext cx="6096000" cy="369332"/>
          </a:xfrm>
          <a:prstGeom prst="rect">
            <a:avLst/>
          </a:prstGeom>
          <a:noFill/>
        </p:spPr>
        <p:txBody>
          <a:bodyPr wrap="square">
            <a:spAutoFit/>
          </a:bodyPr>
          <a:lstStyle/>
          <a:p>
            <a:pPr marL="0" indent="0">
              <a:buNone/>
            </a:pPr>
            <a:r>
              <a:rPr lang="en-US" sz="1800" b="1" kern="0" dirty="0">
                <a:solidFill>
                  <a:schemeClr val="tx1">
                    <a:lumMod val="65000"/>
                    <a:lumOff val="35000"/>
                  </a:schemeClr>
                </a:solidFill>
                <a:latin typeface="Graphik" panose="020B0503030202060203" pitchFamily="34" charset="0"/>
                <a:cs typeface="Arial" panose="020B0604020202020204" pitchFamily="34" charset="0"/>
              </a:rPr>
              <a:t>OP &amp; OS Volume </a:t>
            </a:r>
          </a:p>
        </p:txBody>
      </p:sp>
      <p:graphicFrame>
        <p:nvGraphicFramePr>
          <p:cNvPr id="3" name="图表 2">
            <a:extLst>
              <a:ext uri="{FF2B5EF4-FFF2-40B4-BE49-F238E27FC236}">
                <a16:creationId xmlns:a16="http://schemas.microsoft.com/office/drawing/2014/main" id="{9E65D99A-1A91-47CA-BA19-F8DF0F9AAB38}"/>
              </a:ext>
            </a:extLst>
          </p:cNvPr>
          <p:cNvGraphicFramePr>
            <a:graphicFrameLocks/>
          </p:cNvGraphicFramePr>
          <p:nvPr>
            <p:extLst>
              <p:ext uri="{D42A27DB-BD31-4B8C-83A1-F6EECF244321}">
                <p14:modId xmlns:p14="http://schemas.microsoft.com/office/powerpoint/2010/main" val="592503631"/>
              </p:ext>
            </p:extLst>
          </p:nvPr>
        </p:nvGraphicFramePr>
        <p:xfrm>
          <a:off x="773953" y="1681613"/>
          <a:ext cx="3659983" cy="2689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a:extLst>
              <a:ext uri="{FF2B5EF4-FFF2-40B4-BE49-F238E27FC236}">
                <a16:creationId xmlns:a16="http://schemas.microsoft.com/office/drawing/2014/main" id="{DE947A60-96FA-E4FC-8FEE-33BDB9DF4676}"/>
              </a:ext>
            </a:extLst>
          </p:cNvPr>
          <p:cNvGraphicFramePr>
            <a:graphicFrameLocks/>
          </p:cNvGraphicFramePr>
          <p:nvPr>
            <p:extLst>
              <p:ext uri="{D42A27DB-BD31-4B8C-83A1-F6EECF244321}">
                <p14:modId xmlns:p14="http://schemas.microsoft.com/office/powerpoint/2010/main" val="838955858"/>
              </p:ext>
            </p:extLst>
          </p:nvPr>
        </p:nvGraphicFramePr>
        <p:xfrm>
          <a:off x="5509083" y="1522331"/>
          <a:ext cx="3864377" cy="29356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a:extLst>
              <a:ext uri="{FF2B5EF4-FFF2-40B4-BE49-F238E27FC236}">
                <a16:creationId xmlns:a16="http://schemas.microsoft.com/office/drawing/2014/main" id="{9155D3B5-0EBB-C026-F823-59435C7E34CA}"/>
              </a:ext>
            </a:extLst>
          </p:cNvPr>
          <p:cNvGraphicFramePr>
            <a:graphicFrameLocks/>
          </p:cNvGraphicFramePr>
          <p:nvPr>
            <p:extLst>
              <p:ext uri="{D42A27DB-BD31-4B8C-83A1-F6EECF244321}">
                <p14:modId xmlns:p14="http://schemas.microsoft.com/office/powerpoint/2010/main" val="2334853956"/>
              </p:ext>
            </p:extLst>
          </p:nvPr>
        </p:nvGraphicFramePr>
        <p:xfrm>
          <a:off x="826827" y="4267199"/>
          <a:ext cx="3607109" cy="24082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图表 7">
            <a:extLst>
              <a:ext uri="{FF2B5EF4-FFF2-40B4-BE49-F238E27FC236}">
                <a16:creationId xmlns:a16="http://schemas.microsoft.com/office/drawing/2014/main" id="{FEE9044B-1119-3713-D34E-69A9D80596FA}"/>
              </a:ext>
            </a:extLst>
          </p:cNvPr>
          <p:cNvGraphicFramePr>
            <a:graphicFrameLocks/>
          </p:cNvGraphicFramePr>
          <p:nvPr>
            <p:extLst>
              <p:ext uri="{D42A27DB-BD31-4B8C-83A1-F6EECF244321}">
                <p14:modId xmlns:p14="http://schemas.microsoft.com/office/powerpoint/2010/main" val="2864876719"/>
              </p:ext>
            </p:extLst>
          </p:nvPr>
        </p:nvGraphicFramePr>
        <p:xfrm>
          <a:off x="5549951" y="4370666"/>
          <a:ext cx="3965523" cy="21446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469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E4C0A-97D9-64DC-505E-B9847DB90758}"/>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2EC82D7C-4161-33EF-3A8A-7A8F464DFC8E}"/>
              </a:ext>
            </a:extLst>
          </p:cNvPr>
          <p:cNvSpPr>
            <a:spLocks noGrp="1"/>
          </p:cNvSpPr>
          <p:nvPr>
            <p:ph type="body" sz="quarter" idx="15"/>
          </p:nvPr>
        </p:nvSpPr>
        <p:spPr/>
        <p:txBody>
          <a:bodyPr/>
          <a:lstStyle/>
          <a:p>
            <a:r>
              <a:rPr lang="en-US" altLang="zh-CN"/>
              <a:t>PROCURE-TO-PAY</a:t>
            </a:r>
          </a:p>
          <a:p>
            <a:endParaRPr lang="zh-CN" altLang="en-US"/>
          </a:p>
        </p:txBody>
      </p:sp>
      <p:sp>
        <p:nvSpPr>
          <p:cNvPr id="5" name="灯片编号占位符 4">
            <a:extLst>
              <a:ext uri="{FF2B5EF4-FFF2-40B4-BE49-F238E27FC236}">
                <a16:creationId xmlns:a16="http://schemas.microsoft.com/office/drawing/2014/main" id="{A93439F3-E165-71AA-FEA4-FDD053CF57B1}"/>
              </a:ext>
            </a:extLst>
          </p:cNvPr>
          <p:cNvSpPr>
            <a:spLocks noGrp="1"/>
          </p:cNvSpPr>
          <p:nvPr>
            <p:ph type="sldNum" sz="quarter" idx="4"/>
          </p:nvPr>
        </p:nvSpPr>
        <p:spPr/>
        <p:txBody>
          <a:bodyPr/>
          <a:lstStyle/>
          <a:p>
            <a:fld id="{199137DB-8ECE-4117-81EA-4F1DB4ABB2A7}" type="slidenum">
              <a:rPr lang="zh-CN" altLang="en-US" smtClean="0"/>
              <a:t>19</a:t>
            </a:fld>
            <a:endParaRPr lang="zh-CN" altLang="en-US"/>
          </a:p>
        </p:txBody>
      </p:sp>
      <p:sp>
        <p:nvSpPr>
          <p:cNvPr id="4" name="TextBox 3">
            <a:extLst>
              <a:ext uri="{FF2B5EF4-FFF2-40B4-BE49-F238E27FC236}">
                <a16:creationId xmlns:a16="http://schemas.microsoft.com/office/drawing/2014/main" id="{B2E85EA7-1359-4A37-0AE7-89418BE73F2E}"/>
              </a:ext>
            </a:extLst>
          </p:cNvPr>
          <p:cNvSpPr txBox="1"/>
          <p:nvPr/>
        </p:nvSpPr>
        <p:spPr>
          <a:xfrm>
            <a:off x="4571613" y="1448150"/>
            <a:ext cx="2956022"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T&amp;E Volume Processing</a:t>
            </a:r>
          </a:p>
        </p:txBody>
      </p:sp>
      <p:graphicFrame>
        <p:nvGraphicFramePr>
          <p:cNvPr id="10" name="图表 9">
            <a:extLst>
              <a:ext uri="{FF2B5EF4-FFF2-40B4-BE49-F238E27FC236}">
                <a16:creationId xmlns:a16="http://schemas.microsoft.com/office/drawing/2014/main" id="{88DB2A31-537A-F93C-66C5-CB0C005F9CF8}"/>
              </a:ext>
            </a:extLst>
          </p:cNvPr>
          <p:cNvGraphicFramePr/>
          <p:nvPr/>
        </p:nvGraphicFramePr>
        <p:xfrm>
          <a:off x="628073" y="1974500"/>
          <a:ext cx="10788072" cy="4260045"/>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接连接符 2">
            <a:extLst>
              <a:ext uri="{FF2B5EF4-FFF2-40B4-BE49-F238E27FC236}">
                <a16:creationId xmlns:a16="http://schemas.microsoft.com/office/drawing/2014/main" id="{D56DC81D-AC92-7819-0254-704F0AAB415B}"/>
              </a:ext>
            </a:extLst>
          </p:cNvPr>
          <p:cNvCxnSpPr/>
          <p:nvPr/>
        </p:nvCxnSpPr>
        <p:spPr>
          <a:xfrm>
            <a:off x="1093179" y="2114906"/>
            <a:ext cx="0" cy="374070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995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6632-B024-F0E1-AD2C-B4B8F9D0C1BE}"/>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929EC2D9-1185-9262-E9A1-81EC8BACEEDD}"/>
              </a:ext>
            </a:extLst>
          </p:cNvPr>
          <p:cNvSpPr>
            <a:spLocks noGrp="1"/>
          </p:cNvSpPr>
          <p:nvPr>
            <p:ph type="body" sz="quarter" idx="15"/>
          </p:nvPr>
        </p:nvSpPr>
        <p:spPr/>
        <p:txBody>
          <a:bodyPr/>
          <a:lstStyle/>
          <a:p>
            <a:r>
              <a:rPr lang="en-US">
                <a:latin typeface="Arial"/>
                <a:cs typeface="Arial"/>
              </a:rPr>
              <a:t>APR YTD Performance Metrics – finance</a:t>
            </a:r>
            <a:endParaRPr lang="en-US" altLang="zh-CN">
              <a:latin typeface="Arial"/>
              <a:cs typeface="Arial"/>
            </a:endParaRPr>
          </a:p>
        </p:txBody>
      </p:sp>
      <p:sp>
        <p:nvSpPr>
          <p:cNvPr id="5" name="灯片编号占位符 4">
            <a:extLst>
              <a:ext uri="{FF2B5EF4-FFF2-40B4-BE49-F238E27FC236}">
                <a16:creationId xmlns:a16="http://schemas.microsoft.com/office/drawing/2014/main" id="{85DFA897-62CF-5572-0752-A9D954B0F461}"/>
              </a:ext>
            </a:extLst>
          </p:cNvPr>
          <p:cNvSpPr>
            <a:spLocks noGrp="1"/>
          </p:cNvSpPr>
          <p:nvPr>
            <p:ph type="sldNum" sz="quarter" idx="4"/>
          </p:nvPr>
        </p:nvSpPr>
        <p:spPr/>
        <p:txBody>
          <a:bodyPr/>
          <a:lstStyle/>
          <a:p>
            <a:fld id="{199137DB-8ECE-4117-81EA-4F1DB4ABB2A7}" type="slidenum">
              <a:rPr lang="zh-CN" altLang="en-US" smtClean="0"/>
              <a:t>2</a:t>
            </a:fld>
            <a:endParaRPr lang="zh-CN" altLang="en-US"/>
          </a:p>
        </p:txBody>
      </p:sp>
      <p:grpSp>
        <p:nvGrpSpPr>
          <p:cNvPr id="58" name="Group 57">
            <a:extLst>
              <a:ext uri="{FF2B5EF4-FFF2-40B4-BE49-F238E27FC236}">
                <a16:creationId xmlns:a16="http://schemas.microsoft.com/office/drawing/2014/main" id="{2D5CCD66-2D61-3696-BA3C-1BE50DB3EC02}"/>
              </a:ext>
            </a:extLst>
          </p:cNvPr>
          <p:cNvGrpSpPr/>
          <p:nvPr/>
        </p:nvGrpSpPr>
        <p:grpSpPr>
          <a:xfrm>
            <a:off x="782425" y="1311695"/>
            <a:ext cx="10209229" cy="621917"/>
            <a:chOff x="782425" y="1263570"/>
            <a:chExt cx="10209229" cy="621917"/>
          </a:xfrm>
        </p:grpSpPr>
        <p:sp>
          <p:nvSpPr>
            <p:cNvPr id="59" name="Rectangle 58">
              <a:extLst>
                <a:ext uri="{FF2B5EF4-FFF2-40B4-BE49-F238E27FC236}">
                  <a16:creationId xmlns:a16="http://schemas.microsoft.com/office/drawing/2014/main" id="{40C7DEDA-0BF3-89BB-6E13-C122E44EAA16}"/>
                </a:ext>
              </a:extLst>
            </p:cNvPr>
            <p:cNvSpPr/>
            <p:nvPr/>
          </p:nvSpPr>
          <p:spPr>
            <a:xfrm>
              <a:off x="782425" y="1263570"/>
              <a:ext cx="10209229" cy="621917"/>
            </a:xfrm>
            <a:prstGeom prst="rect">
              <a:avLst/>
            </a:prstGeom>
            <a:solidFill>
              <a:srgbClr val="0067B1"/>
            </a:solidFill>
            <a:ln w="12700" cap="flat" cmpd="sng" algn="ctr">
              <a:solidFill>
                <a:srgbClr val="0067B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E79C2C17-51A2-495F-238D-DD6819AC1032}"/>
                </a:ext>
              </a:extLst>
            </p:cNvPr>
            <p:cNvSpPr txBox="1"/>
            <p:nvPr/>
          </p:nvSpPr>
          <p:spPr>
            <a:xfrm>
              <a:off x="1036948"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Total Recon</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100" b="1" kern="0">
                  <a:solidFill>
                    <a:srgbClr val="FFFFFF"/>
                  </a:solidFill>
                </a:rPr>
                <a:t>528</a:t>
              </a:r>
              <a:endParaRPr kumimoji="0" lang="en-US" sz="1100" b="1" i="0" u="none" strike="noStrike" kern="0" cap="none" spc="0" normalizeH="0" baseline="0" noProof="0">
                <a:ln>
                  <a:noFill/>
                </a:ln>
                <a:solidFill>
                  <a:srgbClr val="FFFFFF"/>
                </a:solidFill>
                <a:effectLst/>
                <a:uLnTx/>
                <a:uFillTx/>
              </a:endParaRPr>
            </a:p>
          </p:txBody>
        </p:sp>
        <p:sp>
          <p:nvSpPr>
            <p:cNvPr id="61" name="TextBox 60">
              <a:extLst>
                <a:ext uri="{FF2B5EF4-FFF2-40B4-BE49-F238E27FC236}">
                  <a16:creationId xmlns:a16="http://schemas.microsoft.com/office/drawing/2014/main" id="{BF85B314-FCF3-01EB-F0CF-9CC4455E6B96}"/>
                </a:ext>
              </a:extLst>
            </p:cNvPr>
            <p:cNvSpPr txBox="1"/>
            <p:nvPr/>
          </p:nvSpPr>
          <p:spPr>
            <a:xfrm>
              <a:off x="2969050" y="1404593"/>
              <a:ext cx="1319753" cy="414779"/>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Total Concur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a:solidFill>
                    <a:srgbClr val="FFFFFF"/>
                  </a:solidFill>
                  <a:cs typeface="Arial"/>
                </a:rPr>
                <a:t>513</a:t>
              </a:r>
              <a:endParaRPr lang="en-US" sz="1100" b="1" i="0" u="none" strike="noStrike" kern="0" cap="none" spc="0" normalizeH="0" baseline="0" noProof="0">
                <a:ln>
                  <a:noFill/>
                </a:ln>
                <a:solidFill>
                  <a:srgbClr val="FFFFFF"/>
                </a:solidFill>
                <a:effectLst/>
                <a:uLnTx/>
                <a:uFillTx/>
                <a:cs typeface="Arial"/>
              </a:endParaRPr>
            </a:p>
          </p:txBody>
        </p:sp>
        <p:sp>
          <p:nvSpPr>
            <p:cNvPr id="62" name="TextBox 61">
              <a:extLst>
                <a:ext uri="{FF2B5EF4-FFF2-40B4-BE49-F238E27FC236}">
                  <a16:creationId xmlns:a16="http://schemas.microsoft.com/office/drawing/2014/main" id="{BFBD4DCD-0FDD-036B-44FA-CB1E43194D7F}"/>
                </a:ext>
              </a:extLst>
            </p:cNvPr>
            <p:cNvSpPr txBox="1"/>
            <p:nvPr/>
          </p:nvSpPr>
          <p:spPr>
            <a:xfrm>
              <a:off x="4901152" y="1404593"/>
              <a:ext cx="1319753" cy="414779"/>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Total 3-way Match</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a:solidFill>
                    <a:srgbClr val="FFFFFF"/>
                  </a:solidFill>
                  <a:cs typeface="Arial"/>
                </a:rPr>
                <a:t>832</a:t>
              </a:r>
              <a:endParaRPr lang="en-US" sz="1100" b="1" i="0" u="none" strike="noStrike" kern="0" cap="none" spc="0" normalizeH="0" baseline="0" noProof="0">
                <a:ln>
                  <a:noFill/>
                </a:ln>
                <a:solidFill>
                  <a:srgbClr val="FFFFFF"/>
                </a:solidFill>
                <a:effectLst/>
                <a:uLnTx/>
                <a:uFillTx/>
                <a:cs typeface="Arial"/>
              </a:endParaRPr>
            </a:p>
          </p:txBody>
        </p:sp>
        <p:sp>
          <p:nvSpPr>
            <p:cNvPr id="63" name="TextBox 62">
              <a:extLst>
                <a:ext uri="{FF2B5EF4-FFF2-40B4-BE49-F238E27FC236}">
                  <a16:creationId xmlns:a16="http://schemas.microsoft.com/office/drawing/2014/main" id="{B9EABA55-C4D2-6CD7-D9A8-D30A62D8B358}"/>
                </a:ext>
              </a:extLst>
            </p:cNvPr>
            <p:cNvSpPr txBox="1"/>
            <p:nvPr/>
          </p:nvSpPr>
          <p:spPr>
            <a:xfrm>
              <a:off x="6927524" y="1404593"/>
              <a:ext cx="193642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Recon Accuracy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97%</a:t>
              </a:r>
            </a:p>
          </p:txBody>
        </p:sp>
        <p:sp>
          <p:nvSpPr>
            <p:cNvPr id="64" name="TextBox 63">
              <a:extLst>
                <a:ext uri="{FF2B5EF4-FFF2-40B4-BE49-F238E27FC236}">
                  <a16:creationId xmlns:a16="http://schemas.microsoft.com/office/drawing/2014/main" id="{9C6E72B0-6B28-44CC-BE1B-C4F61B3F8D33}"/>
                </a:ext>
              </a:extLst>
            </p:cNvPr>
            <p:cNvSpPr txBox="1"/>
            <p:nvPr/>
          </p:nvSpPr>
          <p:spPr>
            <a:xfrm>
              <a:off x="9382027"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Recon SLA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rPr>
                <a:t>97%</a:t>
              </a:r>
            </a:p>
          </p:txBody>
        </p:sp>
      </p:grpSp>
      <p:sp>
        <p:nvSpPr>
          <p:cNvPr id="65" name="TextBox 64">
            <a:extLst>
              <a:ext uri="{FF2B5EF4-FFF2-40B4-BE49-F238E27FC236}">
                <a16:creationId xmlns:a16="http://schemas.microsoft.com/office/drawing/2014/main" id="{04CF1CCB-6F2B-3D1C-F720-B5AF4821609B}"/>
              </a:ext>
            </a:extLst>
          </p:cNvPr>
          <p:cNvSpPr txBox="1"/>
          <p:nvPr/>
        </p:nvSpPr>
        <p:spPr>
          <a:xfrm>
            <a:off x="782425" y="4742296"/>
            <a:ext cx="9775596" cy="136726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a:ln>
                  <a:noFill/>
                </a:ln>
                <a:solidFill>
                  <a:srgbClr val="000000"/>
                </a:solidFill>
                <a:effectLst/>
                <a:uLnTx/>
                <a:uFillTx/>
              </a:rPr>
              <a:t>Summary: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rPr>
              <a:t>Q1 scope covers HMC in recon &amp; concur,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rPr>
              <a:t>Total average manpower: </a:t>
            </a:r>
            <a:r>
              <a:rPr kumimoji="0" lang="en-US" sz="1100" b="1" i="0" u="none" strike="noStrike" kern="0" cap="none" spc="0" normalizeH="0" baseline="0" noProof="0">
                <a:ln>
                  <a:noFill/>
                </a:ln>
                <a:solidFill>
                  <a:srgbClr val="000000"/>
                </a:solidFill>
                <a:effectLst/>
                <a:uLnTx/>
                <a:uFillTx/>
              </a:rPr>
              <a:t>3.3 HCs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rPr>
              <a:t>Target 3-way match completion day</a:t>
            </a:r>
            <a:r>
              <a:rPr kumimoji="0" lang="en-US" sz="1100" b="1" i="0" u="none" strike="noStrike" kern="0" cap="none" spc="0" normalizeH="0" baseline="0" noProof="0">
                <a:ln>
                  <a:noFill/>
                </a:ln>
                <a:solidFill>
                  <a:srgbClr val="000000"/>
                </a:solidFill>
                <a:effectLst/>
                <a:uLnTx/>
                <a:uFillTx/>
              </a:rPr>
              <a:t>: 7 working days / invoice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rPr>
              <a:t>Reconciliation complete before every </a:t>
            </a:r>
            <a:r>
              <a:rPr kumimoji="0" lang="en-US" sz="1100" b="1" i="0" u="none" strike="noStrike" kern="0" cap="none" spc="0" normalizeH="0" baseline="0" noProof="0">
                <a:ln>
                  <a:noFill/>
                </a:ln>
                <a:solidFill>
                  <a:srgbClr val="000000"/>
                </a:solidFill>
                <a:effectLst/>
                <a:uLnTx/>
                <a:uFillTx/>
              </a:rPr>
              <a:t>20</a:t>
            </a:r>
            <a:r>
              <a:rPr kumimoji="0" lang="en-US" sz="1100" b="1" i="0" u="none" strike="noStrike" kern="0" cap="none" spc="0" normalizeH="0" baseline="30000" noProof="0">
                <a:ln>
                  <a:noFill/>
                </a:ln>
                <a:solidFill>
                  <a:srgbClr val="000000"/>
                </a:solidFill>
                <a:effectLst/>
                <a:uLnTx/>
                <a:uFillTx/>
              </a:rPr>
              <a:t>th</a:t>
            </a:r>
            <a:r>
              <a:rPr kumimoji="0" lang="en-US" sz="1100" b="1" i="0" u="none" strike="noStrike" kern="0" cap="none" spc="0" normalizeH="0" baseline="0" noProof="0">
                <a:ln>
                  <a:noFill/>
                </a:ln>
                <a:solidFill>
                  <a:srgbClr val="000000"/>
                </a:solidFill>
                <a:effectLst/>
                <a:uLnTx/>
                <a:uFillTx/>
              </a:rPr>
              <a:t> of the month</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rPr>
              <a:t>Concur review: </a:t>
            </a:r>
            <a:r>
              <a:rPr kumimoji="0" lang="en-US" sz="1100" b="1" i="0" u="none" strike="noStrike" kern="0" cap="none" spc="0" normalizeH="0" baseline="0" noProof="0">
                <a:ln>
                  <a:noFill/>
                </a:ln>
                <a:solidFill>
                  <a:srgbClr val="000000"/>
                </a:solidFill>
                <a:effectLst/>
                <a:uLnTx/>
                <a:uFillTx/>
              </a:rPr>
              <a:t>5 working days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endParaRPr>
          </a:p>
        </p:txBody>
      </p:sp>
      <p:sp>
        <p:nvSpPr>
          <p:cNvPr id="66" name="TextBox 65">
            <a:extLst>
              <a:ext uri="{FF2B5EF4-FFF2-40B4-BE49-F238E27FC236}">
                <a16:creationId xmlns:a16="http://schemas.microsoft.com/office/drawing/2014/main" id="{2C2CCC84-0CE8-DC61-E961-E874F76FAA89}"/>
              </a:ext>
            </a:extLst>
          </p:cNvPr>
          <p:cNvSpPr txBox="1"/>
          <p:nvPr/>
        </p:nvSpPr>
        <p:spPr>
          <a:xfrm>
            <a:off x="897118" y="2089028"/>
            <a:ext cx="1828800"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0000"/>
                </a:solidFill>
                <a:effectLst/>
                <a:uLnTx/>
                <a:uFillTx/>
              </a:rPr>
              <a:t>Reconciliation by region</a:t>
            </a:r>
          </a:p>
        </p:txBody>
      </p:sp>
      <p:cxnSp>
        <p:nvCxnSpPr>
          <p:cNvPr id="67" name="Straight Connector 66">
            <a:extLst>
              <a:ext uri="{FF2B5EF4-FFF2-40B4-BE49-F238E27FC236}">
                <a16:creationId xmlns:a16="http://schemas.microsoft.com/office/drawing/2014/main" id="{C41C889C-D03A-F017-F90B-D5199677D912}"/>
              </a:ext>
            </a:extLst>
          </p:cNvPr>
          <p:cNvCxnSpPr>
            <a:cxnSpLocks/>
          </p:cNvCxnSpPr>
          <p:nvPr/>
        </p:nvCxnSpPr>
        <p:spPr>
          <a:xfrm>
            <a:off x="897118" y="2348267"/>
            <a:ext cx="2639505" cy="0"/>
          </a:xfrm>
          <a:prstGeom prst="line">
            <a:avLst/>
          </a:prstGeom>
          <a:noFill/>
          <a:ln w="19050" cap="flat" cmpd="sng" algn="ctr">
            <a:solidFill>
              <a:srgbClr val="0067B1"/>
            </a:solidFill>
            <a:prstDash val="solid"/>
            <a:miter lim="800000"/>
          </a:ln>
          <a:effectLst/>
        </p:spPr>
      </p:cxnSp>
      <p:graphicFrame>
        <p:nvGraphicFramePr>
          <p:cNvPr id="68" name="Chart 67">
            <a:extLst>
              <a:ext uri="{FF2B5EF4-FFF2-40B4-BE49-F238E27FC236}">
                <a16:creationId xmlns:a16="http://schemas.microsoft.com/office/drawing/2014/main" id="{33A2330B-5628-B8A7-26EB-6A69CD7DB71D}"/>
              </a:ext>
            </a:extLst>
          </p:cNvPr>
          <p:cNvGraphicFramePr>
            <a:graphicFrameLocks/>
          </p:cNvGraphicFramePr>
          <p:nvPr>
            <p:extLst>
              <p:ext uri="{D42A27DB-BD31-4B8C-83A1-F6EECF244321}">
                <p14:modId xmlns:p14="http://schemas.microsoft.com/office/powerpoint/2010/main" val="4290000517"/>
              </p:ext>
            </p:extLst>
          </p:nvPr>
        </p:nvGraphicFramePr>
        <p:xfrm>
          <a:off x="4278984" y="2343551"/>
          <a:ext cx="3420358" cy="2262427"/>
        </p:xfrm>
        <a:graphic>
          <a:graphicData uri="http://schemas.openxmlformats.org/drawingml/2006/chart">
            <c:chart xmlns:c="http://schemas.openxmlformats.org/drawingml/2006/chart" xmlns:r="http://schemas.openxmlformats.org/officeDocument/2006/relationships" r:id="rId2"/>
          </a:graphicData>
        </a:graphic>
      </p:graphicFrame>
      <p:sp>
        <p:nvSpPr>
          <p:cNvPr id="69" name="TextBox 68">
            <a:extLst>
              <a:ext uri="{FF2B5EF4-FFF2-40B4-BE49-F238E27FC236}">
                <a16:creationId xmlns:a16="http://schemas.microsoft.com/office/drawing/2014/main" id="{4ED6445C-2F12-4C40-A842-188295A23D81}"/>
              </a:ext>
            </a:extLst>
          </p:cNvPr>
          <p:cNvSpPr txBox="1"/>
          <p:nvPr/>
        </p:nvSpPr>
        <p:spPr>
          <a:xfrm>
            <a:off x="4424818" y="2093743"/>
            <a:ext cx="1828800"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0000"/>
                </a:solidFill>
                <a:effectLst/>
                <a:uLnTx/>
                <a:uFillTx/>
              </a:rPr>
              <a:t>Concur by region</a:t>
            </a:r>
          </a:p>
        </p:txBody>
      </p:sp>
      <p:cxnSp>
        <p:nvCxnSpPr>
          <p:cNvPr id="70" name="Straight Connector 69">
            <a:extLst>
              <a:ext uri="{FF2B5EF4-FFF2-40B4-BE49-F238E27FC236}">
                <a16:creationId xmlns:a16="http://schemas.microsoft.com/office/drawing/2014/main" id="{09596339-D6CD-8578-8C12-E68D8800A474}"/>
              </a:ext>
            </a:extLst>
          </p:cNvPr>
          <p:cNvCxnSpPr>
            <a:cxnSpLocks/>
          </p:cNvCxnSpPr>
          <p:nvPr/>
        </p:nvCxnSpPr>
        <p:spPr>
          <a:xfrm>
            <a:off x="4669411" y="2348267"/>
            <a:ext cx="2639505" cy="0"/>
          </a:xfrm>
          <a:prstGeom prst="line">
            <a:avLst/>
          </a:prstGeom>
          <a:noFill/>
          <a:ln w="19050" cap="flat" cmpd="sng" algn="ctr">
            <a:solidFill>
              <a:srgbClr val="0067B1"/>
            </a:solidFill>
            <a:prstDash val="solid"/>
            <a:miter lim="800000"/>
          </a:ln>
          <a:effectLst/>
        </p:spPr>
      </p:cxnSp>
      <p:sp>
        <p:nvSpPr>
          <p:cNvPr id="71" name="TextBox 70">
            <a:extLst>
              <a:ext uri="{FF2B5EF4-FFF2-40B4-BE49-F238E27FC236}">
                <a16:creationId xmlns:a16="http://schemas.microsoft.com/office/drawing/2014/main" id="{7EE53324-E37E-0BC7-9187-87905904370E}"/>
              </a:ext>
            </a:extLst>
          </p:cNvPr>
          <p:cNvSpPr txBox="1"/>
          <p:nvPr/>
        </p:nvSpPr>
        <p:spPr>
          <a:xfrm>
            <a:off x="8299078" y="2089028"/>
            <a:ext cx="2060979"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0000"/>
                </a:solidFill>
                <a:effectLst/>
                <a:uLnTx/>
                <a:uFillTx/>
              </a:rPr>
              <a:t>Timely Completion for Recon</a:t>
            </a:r>
          </a:p>
        </p:txBody>
      </p:sp>
      <p:cxnSp>
        <p:nvCxnSpPr>
          <p:cNvPr id="72" name="Straight Connector 71">
            <a:extLst>
              <a:ext uri="{FF2B5EF4-FFF2-40B4-BE49-F238E27FC236}">
                <a16:creationId xmlns:a16="http://schemas.microsoft.com/office/drawing/2014/main" id="{CEFD37BE-3F9F-A588-CEC3-9F2EACA30080}"/>
              </a:ext>
            </a:extLst>
          </p:cNvPr>
          <p:cNvCxnSpPr>
            <a:cxnSpLocks/>
          </p:cNvCxnSpPr>
          <p:nvPr/>
        </p:nvCxnSpPr>
        <p:spPr>
          <a:xfrm>
            <a:off x="8299079" y="2343552"/>
            <a:ext cx="2639505" cy="0"/>
          </a:xfrm>
          <a:prstGeom prst="line">
            <a:avLst/>
          </a:prstGeom>
          <a:noFill/>
          <a:ln w="19050" cap="flat" cmpd="sng" algn="ctr">
            <a:solidFill>
              <a:srgbClr val="0067B1"/>
            </a:solidFill>
            <a:prstDash val="solid"/>
            <a:miter lim="800000"/>
          </a:ln>
          <a:effectLst/>
        </p:spPr>
      </p:cxnSp>
      <p:graphicFrame>
        <p:nvGraphicFramePr>
          <p:cNvPr id="73" name="Chart 72">
            <a:extLst>
              <a:ext uri="{FF2B5EF4-FFF2-40B4-BE49-F238E27FC236}">
                <a16:creationId xmlns:a16="http://schemas.microsoft.com/office/drawing/2014/main" id="{138EF56A-4F7A-052B-233A-45682E5866CC}"/>
              </a:ext>
            </a:extLst>
          </p:cNvPr>
          <p:cNvGraphicFramePr>
            <a:graphicFrameLocks/>
          </p:cNvGraphicFramePr>
          <p:nvPr/>
        </p:nvGraphicFramePr>
        <p:xfrm>
          <a:off x="116266" y="2343551"/>
          <a:ext cx="3420358" cy="22624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图表 16">
            <a:extLst>
              <a:ext uri="{FF2B5EF4-FFF2-40B4-BE49-F238E27FC236}">
                <a16:creationId xmlns:a16="http://schemas.microsoft.com/office/drawing/2014/main" id="{54702BCE-E9AC-A43F-41D6-FDC1B8A4A216}"/>
              </a:ext>
            </a:extLst>
          </p:cNvPr>
          <p:cNvGraphicFramePr>
            <a:graphicFrameLocks/>
          </p:cNvGraphicFramePr>
          <p:nvPr>
            <p:extLst>
              <p:ext uri="{D42A27DB-BD31-4B8C-83A1-F6EECF244321}">
                <p14:modId xmlns:p14="http://schemas.microsoft.com/office/powerpoint/2010/main" val="2084468276"/>
              </p:ext>
            </p:extLst>
          </p:nvPr>
        </p:nvGraphicFramePr>
        <p:xfrm>
          <a:off x="235446" y="2343553"/>
          <a:ext cx="3301177" cy="22624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图表 3">
            <a:extLst>
              <a:ext uri="{FF2B5EF4-FFF2-40B4-BE49-F238E27FC236}">
                <a16:creationId xmlns:a16="http://schemas.microsoft.com/office/drawing/2014/main" id="{FB814F67-0914-CC1D-577B-D84AA45437B6}"/>
              </a:ext>
            </a:extLst>
          </p:cNvPr>
          <p:cNvGraphicFramePr>
            <a:graphicFrameLocks/>
          </p:cNvGraphicFramePr>
          <p:nvPr>
            <p:extLst>
              <p:ext uri="{D42A27DB-BD31-4B8C-83A1-F6EECF244321}">
                <p14:modId xmlns:p14="http://schemas.microsoft.com/office/powerpoint/2010/main" val="1411388500"/>
              </p:ext>
            </p:extLst>
          </p:nvPr>
        </p:nvGraphicFramePr>
        <p:xfrm>
          <a:off x="8524265" y="2399195"/>
          <a:ext cx="2291816" cy="19283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97579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3B6C1-12A9-B59E-A2D1-CB9111F71A56}"/>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2F6DB93E-801E-3AD5-E82D-D9C456AEAD8E}"/>
              </a:ext>
            </a:extLst>
          </p:cNvPr>
          <p:cNvSpPr>
            <a:spLocks noGrp="1"/>
          </p:cNvSpPr>
          <p:nvPr>
            <p:ph type="body" sz="quarter" idx="15"/>
          </p:nvPr>
        </p:nvSpPr>
        <p:spPr/>
        <p:txBody>
          <a:bodyPr/>
          <a:lstStyle/>
          <a:p>
            <a:r>
              <a:rPr lang="en-US" altLang="zh-CN" dirty="0"/>
              <a:t>PROCURE-TO-PAY</a:t>
            </a:r>
          </a:p>
          <a:p>
            <a:endParaRPr lang="zh-CN" altLang="en-US" dirty="0"/>
          </a:p>
        </p:txBody>
      </p:sp>
      <p:sp>
        <p:nvSpPr>
          <p:cNvPr id="5" name="灯片编号占位符 4">
            <a:extLst>
              <a:ext uri="{FF2B5EF4-FFF2-40B4-BE49-F238E27FC236}">
                <a16:creationId xmlns:a16="http://schemas.microsoft.com/office/drawing/2014/main" id="{3C6296F7-FB74-84A6-1B71-020F3B6BF88C}"/>
              </a:ext>
            </a:extLst>
          </p:cNvPr>
          <p:cNvSpPr>
            <a:spLocks noGrp="1"/>
          </p:cNvSpPr>
          <p:nvPr>
            <p:ph type="sldNum" sz="quarter" idx="4"/>
          </p:nvPr>
        </p:nvSpPr>
        <p:spPr/>
        <p:txBody>
          <a:bodyPr/>
          <a:lstStyle/>
          <a:p>
            <a:fld id="{199137DB-8ECE-4117-81EA-4F1DB4ABB2A7}" type="slidenum">
              <a:rPr lang="zh-CN" altLang="en-US" smtClean="0"/>
              <a:t>20</a:t>
            </a:fld>
            <a:endParaRPr lang="zh-CN" altLang="en-US"/>
          </a:p>
        </p:txBody>
      </p:sp>
      <p:sp>
        <p:nvSpPr>
          <p:cNvPr id="4" name="TextBox 3">
            <a:extLst>
              <a:ext uri="{FF2B5EF4-FFF2-40B4-BE49-F238E27FC236}">
                <a16:creationId xmlns:a16="http://schemas.microsoft.com/office/drawing/2014/main" id="{1F14642B-69B8-B2A6-BB0A-A289C16E8FA5}"/>
              </a:ext>
            </a:extLst>
          </p:cNvPr>
          <p:cNvSpPr txBox="1"/>
          <p:nvPr/>
        </p:nvSpPr>
        <p:spPr>
          <a:xfrm>
            <a:off x="279400" y="1393329"/>
            <a:ext cx="6096000" cy="369332"/>
          </a:xfrm>
          <a:prstGeom prst="rect">
            <a:avLst/>
          </a:prstGeom>
          <a:noFill/>
        </p:spPr>
        <p:txBody>
          <a:bodyPr wrap="square">
            <a:spAutoFit/>
          </a:bodyPr>
          <a:lstStyle/>
          <a:p>
            <a:r>
              <a:rPr lang="en-US" b="1" kern="0" dirty="0">
                <a:solidFill>
                  <a:schemeClr val="tx1">
                    <a:lumMod val="65000"/>
                    <a:lumOff val="35000"/>
                  </a:schemeClr>
                </a:solidFill>
                <a:latin typeface="Graphik" panose="020B0503030202060203" pitchFamily="34" charset="0"/>
                <a:cs typeface="Arial" panose="020B0604020202020204" pitchFamily="34" charset="0"/>
              </a:rPr>
              <a:t>T&amp;E Discrepancy Reason</a:t>
            </a:r>
          </a:p>
        </p:txBody>
      </p:sp>
      <p:graphicFrame>
        <p:nvGraphicFramePr>
          <p:cNvPr id="6" name="表格 5">
            <a:extLst>
              <a:ext uri="{FF2B5EF4-FFF2-40B4-BE49-F238E27FC236}">
                <a16:creationId xmlns:a16="http://schemas.microsoft.com/office/drawing/2014/main" id="{D8BA6551-F96E-EFA2-247B-384061B445D6}"/>
              </a:ext>
            </a:extLst>
          </p:cNvPr>
          <p:cNvGraphicFramePr>
            <a:graphicFrameLocks noGrp="1"/>
          </p:cNvGraphicFramePr>
          <p:nvPr>
            <p:extLst>
              <p:ext uri="{D42A27DB-BD31-4B8C-83A1-F6EECF244321}">
                <p14:modId xmlns:p14="http://schemas.microsoft.com/office/powerpoint/2010/main" val="971009485"/>
              </p:ext>
            </p:extLst>
          </p:nvPr>
        </p:nvGraphicFramePr>
        <p:xfrm>
          <a:off x="383690" y="1938113"/>
          <a:ext cx="11434575" cy="4130176"/>
        </p:xfrm>
        <a:graphic>
          <a:graphicData uri="http://schemas.openxmlformats.org/drawingml/2006/table">
            <a:tbl>
              <a:tblPr/>
              <a:tblGrid>
                <a:gridCol w="571870">
                  <a:extLst>
                    <a:ext uri="{9D8B030D-6E8A-4147-A177-3AD203B41FA5}">
                      <a16:colId xmlns:a16="http://schemas.microsoft.com/office/drawing/2014/main" val="99524149"/>
                    </a:ext>
                  </a:extLst>
                </a:gridCol>
                <a:gridCol w="1551815">
                  <a:extLst>
                    <a:ext uri="{9D8B030D-6E8A-4147-A177-3AD203B41FA5}">
                      <a16:colId xmlns:a16="http://schemas.microsoft.com/office/drawing/2014/main" val="2303181685"/>
                    </a:ext>
                  </a:extLst>
                </a:gridCol>
                <a:gridCol w="1551815">
                  <a:extLst>
                    <a:ext uri="{9D8B030D-6E8A-4147-A177-3AD203B41FA5}">
                      <a16:colId xmlns:a16="http://schemas.microsoft.com/office/drawing/2014/main" val="2693674769"/>
                    </a:ext>
                  </a:extLst>
                </a:gridCol>
                <a:gridCol w="1551815">
                  <a:extLst>
                    <a:ext uri="{9D8B030D-6E8A-4147-A177-3AD203B41FA5}">
                      <a16:colId xmlns:a16="http://schemas.microsoft.com/office/drawing/2014/main" val="2120375712"/>
                    </a:ext>
                  </a:extLst>
                </a:gridCol>
                <a:gridCol w="1551815">
                  <a:extLst>
                    <a:ext uri="{9D8B030D-6E8A-4147-A177-3AD203B41FA5}">
                      <a16:colId xmlns:a16="http://schemas.microsoft.com/office/drawing/2014/main" val="4062854167"/>
                    </a:ext>
                  </a:extLst>
                </a:gridCol>
                <a:gridCol w="1551815">
                  <a:extLst>
                    <a:ext uri="{9D8B030D-6E8A-4147-A177-3AD203B41FA5}">
                      <a16:colId xmlns:a16="http://schemas.microsoft.com/office/drawing/2014/main" val="3773274706"/>
                    </a:ext>
                  </a:extLst>
                </a:gridCol>
                <a:gridCol w="1551815">
                  <a:extLst>
                    <a:ext uri="{9D8B030D-6E8A-4147-A177-3AD203B41FA5}">
                      <a16:colId xmlns:a16="http://schemas.microsoft.com/office/drawing/2014/main" val="4161466525"/>
                    </a:ext>
                  </a:extLst>
                </a:gridCol>
                <a:gridCol w="1551815">
                  <a:extLst>
                    <a:ext uri="{9D8B030D-6E8A-4147-A177-3AD203B41FA5}">
                      <a16:colId xmlns:a16="http://schemas.microsoft.com/office/drawing/2014/main" val="1093491278"/>
                    </a:ext>
                  </a:extLst>
                </a:gridCol>
              </a:tblGrid>
              <a:tr h="1286848">
                <a:tc>
                  <a:txBody>
                    <a:bodyPr/>
                    <a:lstStyle/>
                    <a:p>
                      <a:pPr algn="ctr" fontAlgn="ctr">
                        <a:buNone/>
                      </a:pPr>
                      <a:r>
                        <a:rPr lang="en-US" sz="1200" b="1" i="0" u="none" strike="noStrike" dirty="0">
                          <a:solidFill>
                            <a:srgbClr val="FFFFFF"/>
                          </a:solidFill>
                          <a:effectLst/>
                          <a:latin typeface="等线"/>
                          <a:ea typeface="等线"/>
                        </a:rPr>
                        <a:t>BU</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Insufficient supporting</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Mistake Submi</a:t>
                      </a:r>
                      <a:r>
                        <a:rPr lang="en-US" altLang="zh-CN" sz="1200" b="1" i="0" u="none" strike="noStrike" dirty="0">
                          <a:solidFill>
                            <a:srgbClr val="FFFFFF"/>
                          </a:solidFill>
                          <a:effectLst/>
                          <a:latin typeface="等线"/>
                          <a:ea typeface="等线"/>
                        </a:rPr>
                        <a:t>ssion</a:t>
                      </a:r>
                      <a:endParaRPr lang="en-US" sz="1200" b="1" i="0" u="none" strike="noStrike" dirty="0">
                        <a:solidFill>
                          <a:srgbClr val="FFFFFF"/>
                        </a:solidFill>
                        <a:effectLst/>
                        <a:latin typeface="等线"/>
                        <a:ea typeface="等线"/>
                      </a:endParaRP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Exceed limit</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Overdue expenses</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Claim without approval</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Incorrect invoice</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buNone/>
                      </a:pPr>
                      <a:r>
                        <a:rPr lang="en-US" sz="1200" b="1" i="0" u="none" strike="noStrike" dirty="0">
                          <a:solidFill>
                            <a:srgbClr val="FFFFFF"/>
                          </a:solidFill>
                          <a:effectLst/>
                          <a:latin typeface="等线"/>
                          <a:ea typeface="等线"/>
                        </a:rPr>
                        <a:t>Total</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extLst>
                  <a:ext uri="{0D108BD9-81ED-4DB2-BD59-A6C34878D82A}">
                    <a16:rowId xmlns:a16="http://schemas.microsoft.com/office/drawing/2014/main" val="58634270"/>
                  </a:ext>
                </a:extLst>
              </a:tr>
              <a:tr h="710832">
                <a:tc>
                  <a:txBody>
                    <a:bodyPr/>
                    <a:lstStyle/>
                    <a:p>
                      <a:pPr algn="ctr" fontAlgn="b">
                        <a:buNone/>
                      </a:pPr>
                      <a:r>
                        <a:rPr lang="en-US" sz="1050" b="1" i="0" u="none" strike="noStrike" dirty="0">
                          <a:solidFill>
                            <a:srgbClr val="000000"/>
                          </a:solidFill>
                          <a:effectLst/>
                          <a:latin typeface="等线" panose="02010600030101010101" pitchFamily="2" charset="-122"/>
                          <a:ea typeface="等线" panose="02010600030101010101" pitchFamily="2" charset="-122"/>
                        </a:rPr>
                        <a:t>CN</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35</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15</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4</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6</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66</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491164110"/>
                  </a:ext>
                </a:extLst>
              </a:tr>
              <a:tr h="710832">
                <a:tc>
                  <a:txBody>
                    <a:bodyPr/>
                    <a:lstStyle/>
                    <a:p>
                      <a:pPr algn="ctr" fontAlgn="b">
                        <a:buNone/>
                      </a:pPr>
                      <a:r>
                        <a:rPr lang="en-US" sz="1050" b="1" i="0" u="none" strike="noStrike" dirty="0">
                          <a:solidFill>
                            <a:srgbClr val="000000"/>
                          </a:solidFill>
                          <a:effectLst/>
                          <a:latin typeface="等线" panose="02010600030101010101" pitchFamily="2" charset="-122"/>
                          <a:ea typeface="等线" panose="02010600030101010101" pitchFamily="2" charset="-122"/>
                        </a:rPr>
                        <a:t>HK</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14</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14</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a:solidFill>
                            <a:srgbClr val="000000"/>
                          </a:solidFill>
                          <a:effectLst/>
                          <a:latin typeface="等线" panose="02010600030101010101" pitchFamily="2" charset="-122"/>
                          <a:ea typeface="等线" panose="02010600030101010101" pitchFamily="2" charset="-122"/>
                        </a:rPr>
                        <a:t>1</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32</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932496351"/>
                  </a:ext>
                </a:extLst>
              </a:tr>
              <a:tr h="710832">
                <a:tc>
                  <a:txBody>
                    <a:bodyPr/>
                    <a:lstStyle/>
                    <a:p>
                      <a:pPr algn="ctr" fontAlgn="b">
                        <a:buNone/>
                      </a:pPr>
                      <a:r>
                        <a:rPr lang="en-US" sz="1050" b="1" i="0" u="none" strike="noStrike" dirty="0">
                          <a:solidFill>
                            <a:srgbClr val="000000"/>
                          </a:solidFill>
                          <a:effectLst/>
                          <a:latin typeface="等线" panose="02010600030101010101" pitchFamily="2" charset="-122"/>
                          <a:ea typeface="等线" panose="02010600030101010101" pitchFamily="2" charset="-122"/>
                        </a:rPr>
                        <a:t>MO</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0</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867369352"/>
                  </a:ext>
                </a:extLst>
              </a:tr>
              <a:tr h="710832">
                <a:tc>
                  <a:txBody>
                    <a:bodyPr/>
                    <a:lstStyle/>
                    <a:p>
                      <a:pPr algn="ctr" fontAlgn="b">
                        <a:buNone/>
                      </a:pPr>
                      <a:r>
                        <a:rPr lang="en-US" sz="1050" b="1" i="0" u="none" strike="noStrike" dirty="0">
                          <a:solidFill>
                            <a:srgbClr val="000000"/>
                          </a:solidFill>
                          <a:effectLst/>
                          <a:latin typeface="等线" panose="02010600030101010101" pitchFamily="2" charset="-122"/>
                          <a:ea typeface="等线" panose="02010600030101010101" pitchFamily="2" charset="-122"/>
                        </a:rPr>
                        <a:t>Total</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49</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a:solidFill>
                            <a:srgbClr val="000000"/>
                          </a:solidFill>
                          <a:effectLst/>
                          <a:latin typeface="等线" panose="02010600030101010101" pitchFamily="2" charset="-122"/>
                          <a:ea typeface="等线" panose="02010600030101010101" pitchFamily="2" charset="-122"/>
                        </a:rPr>
                        <a:t>29</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a:solidFill>
                            <a:srgbClr val="000000"/>
                          </a:solidFill>
                          <a:effectLst/>
                          <a:latin typeface="等线" panose="02010600030101010101" pitchFamily="2" charset="-122"/>
                          <a:ea typeface="等线" panose="02010600030101010101" pitchFamily="2" charset="-122"/>
                        </a:rPr>
                        <a:t>4</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a:solidFill>
                            <a:srgbClr val="000000"/>
                          </a:solidFill>
                          <a:effectLst/>
                          <a:latin typeface="等线" panose="02010600030101010101" pitchFamily="2" charset="-122"/>
                          <a:ea typeface="等线" panose="02010600030101010101" pitchFamily="2" charset="-122"/>
                        </a:rPr>
                        <a:t>4</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a:solidFill>
                            <a:srgbClr val="000000"/>
                          </a:solidFill>
                          <a:effectLst/>
                          <a:latin typeface="等线" panose="02010600030101010101" pitchFamily="2" charset="-122"/>
                          <a:ea typeface="等线" panose="02010600030101010101" pitchFamily="2" charset="-122"/>
                        </a:rPr>
                        <a:t>9</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3</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buNone/>
                      </a:pPr>
                      <a:r>
                        <a:rPr lang="en-US" altLang="zh-CN" sz="1100" b="0" i="0" u="none" strike="noStrike" dirty="0">
                          <a:solidFill>
                            <a:srgbClr val="000000"/>
                          </a:solidFill>
                          <a:effectLst/>
                          <a:latin typeface="等线" panose="02010600030101010101" pitchFamily="2" charset="-122"/>
                          <a:ea typeface="等线" panose="02010600030101010101" pitchFamily="2" charset="-122"/>
                        </a:rPr>
                        <a:t>98</a:t>
                      </a:r>
                    </a:p>
                  </a:txBody>
                  <a:tcPr marL="5751" marR="5751" marT="5751" marB="34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990469520"/>
                  </a:ext>
                </a:extLst>
              </a:tr>
            </a:tbl>
          </a:graphicData>
        </a:graphic>
      </p:graphicFrame>
      <p:sp>
        <p:nvSpPr>
          <p:cNvPr id="9" name="Rectangle 1">
            <a:extLst>
              <a:ext uri="{FF2B5EF4-FFF2-40B4-BE49-F238E27FC236}">
                <a16:creationId xmlns:a16="http://schemas.microsoft.com/office/drawing/2014/main" id="{932800D6-F939-A85A-6D55-57F5DA1ECE88}"/>
              </a:ext>
            </a:extLst>
          </p:cNvPr>
          <p:cNvSpPr>
            <a:spLocks noChangeArrowheads="1"/>
          </p:cNvSpPr>
          <p:nvPr/>
        </p:nvSpPr>
        <p:spPr bwMode="auto">
          <a:xfrm>
            <a:off x="279400" y="5781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591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a:t>ORDER TO CASH</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lang="en-US" altLang="zh-CN"/>
              <a:t>ORDER TO CASH</a:t>
            </a:r>
            <a:endParaRPr lang="zh-CN" altLang="en-US"/>
          </a:p>
        </p:txBody>
      </p:sp>
      <p:sp>
        <p:nvSpPr>
          <p:cNvPr id="3" name="文本占位符 2"/>
          <p:cNvSpPr>
            <a:spLocks noGrp="1"/>
          </p:cNvSpPr>
          <p:nvPr>
            <p:ph type="body" sz="quarter" idx="16"/>
          </p:nvPr>
        </p:nvSpPr>
        <p:spPr/>
        <p:txBody>
          <a:bodyPr/>
          <a:lstStyle/>
          <a:p>
            <a:r>
              <a:rPr lang="en-US" altLang="zh-CN"/>
              <a:t>OTC09 &amp; OTC10</a:t>
            </a:r>
            <a:endParaRPr lang="zh-CN" altLang="en-US"/>
          </a:p>
        </p:txBody>
      </p:sp>
      <p:sp>
        <p:nvSpPr>
          <p:cNvPr id="5" name="灯片编号占位符 4"/>
          <p:cNvSpPr>
            <a:spLocks noGrp="1"/>
          </p:cNvSpPr>
          <p:nvPr>
            <p:ph type="sldNum" sz="quarter" idx="4"/>
          </p:nvPr>
        </p:nvSpPr>
        <p:spPr/>
        <p:txBody>
          <a:bodyPr/>
          <a:lstStyle/>
          <a:p>
            <a:fld id="{199137DB-8ECE-4117-81EA-4F1DB4ABB2A7}" type="slidenum">
              <a:rPr lang="zh-CN" altLang="en-US" smtClean="0"/>
              <a:t>22</a:t>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9BD02-FE33-D153-D29B-95A7B0143044}"/>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7C5ADC4-22BF-DCF5-D742-8915BC454BF3}"/>
              </a:ext>
            </a:extLst>
          </p:cNvPr>
          <p:cNvSpPr>
            <a:spLocks noGrp="1"/>
          </p:cNvSpPr>
          <p:nvPr>
            <p:ph type="title"/>
          </p:nvPr>
        </p:nvSpPr>
        <p:spPr/>
        <p:txBody>
          <a:bodyPr/>
          <a:lstStyle/>
          <a:p>
            <a:r>
              <a:rPr lang="en-US" altLang="zh-CN"/>
              <a:t>APPENDIX</a:t>
            </a:r>
            <a:endParaRPr lang="zh-CN" altLang="en-US"/>
          </a:p>
        </p:txBody>
      </p:sp>
    </p:spTree>
    <p:extLst>
      <p:ext uri="{BB962C8B-B14F-4D97-AF65-F5344CB8AC3E}">
        <p14:creationId xmlns:p14="http://schemas.microsoft.com/office/powerpoint/2010/main" val="1568251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2B385-498E-54BB-2D79-8336E4322CDB}"/>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633D357D-AFF3-705B-6A2F-1262D1B4D696}"/>
              </a:ext>
            </a:extLst>
          </p:cNvPr>
          <p:cNvSpPr>
            <a:spLocks noGrp="1"/>
          </p:cNvSpPr>
          <p:nvPr>
            <p:ph type="body" sz="quarter" idx="15"/>
          </p:nvPr>
        </p:nvSpPr>
        <p:spPr/>
        <p:txBody>
          <a:bodyPr/>
          <a:lstStyle/>
          <a:p>
            <a:r>
              <a:rPr lang="en-US" altLang="zh-CN"/>
              <a:t>SLA’S / KPI’S</a:t>
            </a:r>
          </a:p>
        </p:txBody>
      </p:sp>
      <p:sp>
        <p:nvSpPr>
          <p:cNvPr id="5" name="灯片编号占位符 4">
            <a:extLst>
              <a:ext uri="{FF2B5EF4-FFF2-40B4-BE49-F238E27FC236}">
                <a16:creationId xmlns:a16="http://schemas.microsoft.com/office/drawing/2014/main" id="{5AB2877C-D74E-B034-680C-6F7AABD2180E}"/>
              </a:ext>
            </a:extLst>
          </p:cNvPr>
          <p:cNvSpPr>
            <a:spLocks noGrp="1"/>
          </p:cNvSpPr>
          <p:nvPr>
            <p:ph type="sldNum" sz="quarter" idx="4"/>
          </p:nvPr>
        </p:nvSpPr>
        <p:spPr/>
        <p:txBody>
          <a:bodyPr/>
          <a:lstStyle/>
          <a:p>
            <a:fld id="{199137DB-8ECE-4117-81EA-4F1DB4ABB2A7}" type="slidenum">
              <a:rPr lang="zh-CN" altLang="en-US" smtClean="0"/>
              <a:t>24</a:t>
            </a:fld>
            <a:endParaRPr lang="zh-CN" altLang="en-US"/>
          </a:p>
        </p:txBody>
      </p:sp>
      <p:pic>
        <p:nvPicPr>
          <p:cNvPr id="4" name="Picture 3">
            <a:extLst>
              <a:ext uri="{FF2B5EF4-FFF2-40B4-BE49-F238E27FC236}">
                <a16:creationId xmlns:a16="http://schemas.microsoft.com/office/drawing/2014/main" id="{EA40C946-CBBA-1E04-78CF-67188EC04185}"/>
              </a:ext>
            </a:extLst>
          </p:cNvPr>
          <p:cNvPicPr>
            <a:picLocks noChangeAspect="1"/>
          </p:cNvPicPr>
          <p:nvPr/>
        </p:nvPicPr>
        <p:blipFill>
          <a:blip r:embed="rId2"/>
          <a:stretch>
            <a:fillRect/>
          </a:stretch>
        </p:blipFill>
        <p:spPr>
          <a:xfrm>
            <a:off x="253733" y="1457544"/>
            <a:ext cx="11684533" cy="3942912"/>
          </a:xfrm>
          <a:prstGeom prst="rect">
            <a:avLst/>
          </a:prstGeom>
        </p:spPr>
      </p:pic>
    </p:spTree>
    <p:extLst>
      <p:ext uri="{BB962C8B-B14F-4D97-AF65-F5344CB8AC3E}">
        <p14:creationId xmlns:p14="http://schemas.microsoft.com/office/powerpoint/2010/main" val="95049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endParaRPr lang="zh-CN" altLang="en-US">
              <a:ea typeface="黑体" panose="02010609060101010101" pitchFamily="49" charset="-122"/>
              <a:sym typeface="Arial" panose="020B0604020202020204" pitchFamily="34" charset="0"/>
            </a:endParaRPr>
          </a:p>
        </p:txBody>
      </p:sp>
      <p:sp>
        <p:nvSpPr>
          <p:cNvPr id="3" name="文本占位符 2"/>
          <p:cNvSpPr>
            <a:spLocks noGrp="1"/>
          </p:cNvSpPr>
          <p:nvPr>
            <p:ph type="body" sz="quarter" idx="10"/>
          </p:nvPr>
        </p:nvSpPr>
        <p:spPr/>
        <p:txBody>
          <a:bodyPr/>
          <a:lstStyle/>
          <a:p>
            <a:endParaRPr lang="zh-CN" altLang="en-US" cap="all">
              <a:solidFill>
                <a:srgbClr val="FFFFFF"/>
              </a:solidFill>
              <a:uFillTx/>
              <a:ea typeface="黑体" panose="02010609060101010101" pitchFamily="49" charset="-122"/>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endParaRPr lang="zh-CN" altLang="en-US"/>
          </a:p>
        </p:txBody>
      </p:sp>
      <p:sp>
        <p:nvSpPr>
          <p:cNvPr id="3" name="文本占位符 2"/>
          <p:cNvSpPr>
            <a:spLocks noGrp="1"/>
          </p:cNvSpPr>
          <p:nvPr>
            <p:ph type="body" sz="quarter" idx="16"/>
          </p:nvPr>
        </p:nvSpPr>
        <p:spPr/>
        <p:txBody>
          <a:bodyPr/>
          <a:lstStyle/>
          <a:p>
            <a:endParaRPr lang="zh-CN" altLang="en-US"/>
          </a:p>
        </p:txBody>
      </p:sp>
      <p:sp>
        <p:nvSpPr>
          <p:cNvPr id="5" name="灯片编号占位符 4"/>
          <p:cNvSpPr>
            <a:spLocks noGrp="1"/>
          </p:cNvSpPr>
          <p:nvPr>
            <p:ph type="sldNum" sz="quarter" idx="4"/>
          </p:nvPr>
        </p:nvSpPr>
        <p:spPr/>
        <p:txBody>
          <a:bodyPr/>
          <a:lstStyle/>
          <a:p>
            <a:fld id="{199137DB-8ECE-4117-81EA-4F1DB4ABB2A7}" type="slidenum">
              <a:rPr lang="zh-CN" altLang="en-US" smtClean="0"/>
              <a:t>27</a:t>
            </a:fld>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8"/>
          </p:nvPr>
        </p:nvSpPr>
        <p:spPr/>
        <p:txBody>
          <a:bodyPr/>
          <a:lstStyle/>
          <a:p>
            <a:endParaRPr lang="zh-CN" altLang="en-US" cap="all">
              <a:solidFill>
                <a:srgbClr val="1DB390"/>
              </a:solidFill>
              <a:uFillTx/>
              <a:ea typeface="黑体" panose="02010609060101010101" pitchFamily="49" charset="-122"/>
              <a:sym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endParaRPr lang="zh-CN" altLang="en-US">
              <a:ea typeface="黑体" panose="02010609060101010101" pitchFamily="49" charset="-122"/>
              <a:sym typeface="Arial" panose="020B0604020202020204" pitchFamily="34" charset="0"/>
            </a:endParaRPr>
          </a:p>
        </p:txBody>
      </p:sp>
      <p:sp>
        <p:nvSpPr>
          <p:cNvPr id="3" name="文本占位符 2"/>
          <p:cNvSpPr>
            <a:spLocks noGrp="1"/>
          </p:cNvSpPr>
          <p:nvPr>
            <p:ph type="body" sz="quarter" idx="10"/>
          </p:nvPr>
        </p:nvSpPr>
        <p:spPr/>
        <p:txBody>
          <a:bodyPr/>
          <a:lstStyle/>
          <a:p>
            <a:endParaRPr lang="zh-CN" altLang="en-US" cap="all">
              <a:solidFill>
                <a:srgbClr val="FFFFFF"/>
              </a:solidFill>
              <a:uFillTx/>
              <a:ea typeface="黑体" panose="02010609060101010101" pitchFamily="49" charset="-122"/>
              <a:sym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5D35D-FF3D-0C70-1681-52260DF3391E}"/>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6D497CE8-E527-9A7D-3069-FFE6FA1FB2B5}"/>
              </a:ext>
            </a:extLst>
          </p:cNvPr>
          <p:cNvSpPr>
            <a:spLocks noGrp="1"/>
          </p:cNvSpPr>
          <p:nvPr>
            <p:ph type="body" sz="quarter" idx="15"/>
          </p:nvPr>
        </p:nvSpPr>
        <p:spPr/>
        <p:txBody>
          <a:bodyPr/>
          <a:lstStyle/>
          <a:p>
            <a:r>
              <a:rPr lang="en-US" altLang="zh-CN"/>
              <a:t>AGENDA</a:t>
            </a:r>
            <a:endParaRPr lang="zh-CN" altLang="en-US"/>
          </a:p>
        </p:txBody>
      </p:sp>
      <p:sp>
        <p:nvSpPr>
          <p:cNvPr id="5" name="灯片编号占位符 4">
            <a:extLst>
              <a:ext uri="{FF2B5EF4-FFF2-40B4-BE49-F238E27FC236}">
                <a16:creationId xmlns:a16="http://schemas.microsoft.com/office/drawing/2014/main" id="{52D027E0-17CC-3632-91DD-53CC4FA55669}"/>
              </a:ext>
            </a:extLst>
          </p:cNvPr>
          <p:cNvSpPr>
            <a:spLocks noGrp="1"/>
          </p:cNvSpPr>
          <p:nvPr>
            <p:ph type="sldNum" sz="quarter" idx="4"/>
          </p:nvPr>
        </p:nvSpPr>
        <p:spPr/>
        <p:txBody>
          <a:bodyPr/>
          <a:lstStyle/>
          <a:p>
            <a:fld id="{199137DB-8ECE-4117-81EA-4F1DB4ABB2A7}" type="slidenum">
              <a:rPr lang="zh-CN" altLang="en-US" smtClean="0"/>
              <a:t>3</a:t>
            </a:fld>
            <a:endParaRPr lang="zh-CN" altLang="en-US"/>
          </a:p>
        </p:txBody>
      </p:sp>
      <p:sp>
        <p:nvSpPr>
          <p:cNvPr id="19" name="Text Box 6">
            <a:extLst>
              <a:ext uri="{FF2B5EF4-FFF2-40B4-BE49-F238E27FC236}">
                <a16:creationId xmlns:a16="http://schemas.microsoft.com/office/drawing/2014/main" id="{04B4AB49-C0DE-3326-C2EE-4C663F5CF8AA}"/>
              </a:ext>
            </a:extLst>
          </p:cNvPr>
          <p:cNvSpPr txBox="1">
            <a:spLocks noChangeArrowheads="1"/>
          </p:cNvSpPr>
          <p:nvPr/>
        </p:nvSpPr>
        <p:spPr bwMode="auto">
          <a:xfrm>
            <a:off x="253731" y="1287225"/>
            <a:ext cx="2372492" cy="2123658"/>
          </a:xfrm>
          <a:prstGeom prst="rect">
            <a:avLst/>
          </a:prstGeom>
          <a:noFill/>
          <a:ln w="9525">
            <a:noFill/>
            <a:miter lim="800000"/>
            <a:headEnd/>
            <a:tailEnd/>
          </a:ln>
        </p:spPr>
        <p:txBody>
          <a:bodyPr wrap="square">
            <a:spAutoFit/>
          </a:bodyPr>
          <a:lstStyle/>
          <a:p>
            <a:r>
              <a:rPr lang="en-US" b="1" u="sng" kern="0">
                <a:solidFill>
                  <a:srgbClr val="7030A0"/>
                </a:solidFill>
                <a:latin typeface="Arial Black" panose="020B0A04020102020204" pitchFamily="34" charset="0"/>
                <a:cs typeface="Arial" panose="020B0604020202020204" pitchFamily="34" charset="0"/>
              </a:rPr>
              <a:t>ACTION ITEMS  </a:t>
            </a:r>
          </a:p>
          <a:p>
            <a:endParaRPr lang="en-US" b="1" u="sng" kern="0">
              <a:solidFill>
                <a:srgbClr val="7030A0"/>
              </a:solidFill>
              <a:latin typeface="Arial Black" panose="020B0A04020102020204" pitchFamily="34" charset="0"/>
              <a:cs typeface="Arial" panose="020B0604020202020204" pitchFamily="34" charset="0"/>
            </a:endParaRPr>
          </a:p>
          <a:p>
            <a:r>
              <a:rPr lang="en-US" b="1" u="sng" kern="0">
                <a:solidFill>
                  <a:srgbClr val="7030A0"/>
                </a:solidFill>
                <a:latin typeface="Arial Black" panose="020B0A04020102020204" pitchFamily="34" charset="0"/>
                <a:cs typeface="Arial" panose="020B0604020202020204" pitchFamily="34" charset="0"/>
              </a:rPr>
              <a:t>INCIDENT LOG</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INCIDENT</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OPERATION &amp; CLOSING EVENTS</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ENTITY SUMMARY</a:t>
            </a:r>
          </a:p>
          <a:p>
            <a:endParaRPr lang="en-US" b="1" u="sng" kern="0">
              <a:solidFill>
                <a:srgbClr val="7030A0"/>
              </a:solidFill>
              <a:latin typeface="Arial Black" panose="020B0A04020102020204" pitchFamily="34" charset="0"/>
              <a:cs typeface="Arial" panose="020B0604020202020204" pitchFamily="34" charset="0"/>
            </a:endParaRPr>
          </a:p>
          <a:p>
            <a:pPr marL="171450" indent="-171450">
              <a:buFont typeface="Courier New" panose="02070309020205020404" pitchFamily="49" charset="0"/>
              <a:buChar char="o"/>
            </a:pPr>
            <a:endParaRPr lang="en-US" sz="1200" kern="0">
              <a:latin typeface="Graphik" panose="020B0503030202060203" pitchFamily="34" charset="0"/>
              <a:cs typeface="Arial" panose="020B0604020202020204" pitchFamily="34" charset="0"/>
            </a:endParaRPr>
          </a:p>
        </p:txBody>
      </p:sp>
      <p:sp>
        <p:nvSpPr>
          <p:cNvPr id="20" name="Rectangle 19">
            <a:extLst>
              <a:ext uri="{FF2B5EF4-FFF2-40B4-BE49-F238E27FC236}">
                <a16:creationId xmlns:a16="http://schemas.microsoft.com/office/drawing/2014/main" id="{411729AE-C0D7-0F30-5891-1550FD3C5A49}"/>
              </a:ext>
            </a:extLst>
          </p:cNvPr>
          <p:cNvSpPr/>
          <p:nvPr/>
        </p:nvSpPr>
        <p:spPr>
          <a:xfrm>
            <a:off x="5421224" y="1268945"/>
            <a:ext cx="2800640" cy="2215991"/>
          </a:xfrm>
          <a:prstGeom prst="rect">
            <a:avLst/>
          </a:prstGeom>
        </p:spPr>
        <p:txBody>
          <a:bodyPr wrap="square">
            <a:spAutoFit/>
          </a:bodyPr>
          <a:lstStyle/>
          <a:p>
            <a:r>
              <a:rPr lang="en-US" b="1" u="sng" kern="0">
                <a:solidFill>
                  <a:srgbClr val="7030A0"/>
                </a:solidFill>
                <a:latin typeface="Arial Black" panose="020B0A04020102020204" pitchFamily="34" charset="0"/>
                <a:cs typeface="Arial" panose="020B0604020202020204" pitchFamily="34" charset="0"/>
              </a:rPr>
              <a:t>Purchase TO PAY</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Highlights &amp; Challenges</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Business Outcome Indicators </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Invoice Discrepancy Trend</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PO &amp; NON PO Volume </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Invoice Discrepancy</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Payments</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Inquiry &amp; Urgent Payment</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T&amp;E Volume Processing</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T&amp;E Discrepancy Reason / $ USD</a:t>
            </a:r>
          </a:p>
          <a:p>
            <a:pPr marL="171450" indent="-171450">
              <a:buFont typeface="Courier New" panose="02070309020205020404" pitchFamily="49" charset="0"/>
              <a:buChar char="o"/>
            </a:pPr>
            <a:endParaRPr lang="en-US" sz="1200" b="1" kern="0">
              <a:solidFill>
                <a:schemeClr val="tx1">
                  <a:lumMod val="65000"/>
                  <a:lumOff val="35000"/>
                </a:schemeClr>
              </a:solidFill>
              <a:latin typeface="Graphik" panose="020B0503030202060203" pitchFamily="34" charset="0"/>
              <a:cs typeface="Arial" panose="020B0604020202020204" pitchFamily="34" charset="0"/>
            </a:endParaRPr>
          </a:p>
        </p:txBody>
      </p:sp>
      <p:sp>
        <p:nvSpPr>
          <p:cNvPr id="21" name="Text Box 6">
            <a:extLst>
              <a:ext uri="{FF2B5EF4-FFF2-40B4-BE49-F238E27FC236}">
                <a16:creationId xmlns:a16="http://schemas.microsoft.com/office/drawing/2014/main" id="{523615C6-B20D-E0A6-4519-AA646C4ED5F0}"/>
              </a:ext>
            </a:extLst>
          </p:cNvPr>
          <p:cNvSpPr txBox="1">
            <a:spLocks noChangeArrowheads="1"/>
          </p:cNvSpPr>
          <p:nvPr/>
        </p:nvSpPr>
        <p:spPr bwMode="auto">
          <a:xfrm>
            <a:off x="2424838" y="1152448"/>
            <a:ext cx="2996381" cy="2154436"/>
          </a:xfrm>
          <a:prstGeom prst="rect">
            <a:avLst/>
          </a:prstGeom>
          <a:noFill/>
          <a:ln w="9525">
            <a:noFill/>
            <a:miter lim="800000"/>
            <a:headEnd/>
            <a:tailEnd/>
          </a:ln>
        </p:spPr>
        <p:txBody>
          <a:bodyPr wrap="square">
            <a:spAutoFit/>
          </a:bodyPr>
          <a:lstStyle/>
          <a:p>
            <a:pPr>
              <a:lnSpc>
                <a:spcPct val="50000"/>
              </a:lnSpc>
            </a:pPr>
            <a:endParaRPr lang="en-US" sz="1600"/>
          </a:p>
          <a:p>
            <a:r>
              <a:rPr lang="en-US" b="1" u="sng" kern="0">
                <a:solidFill>
                  <a:srgbClr val="7030A0"/>
                </a:solidFill>
                <a:latin typeface="Arial Black" panose="020B0A04020102020204" pitchFamily="34" charset="0"/>
                <a:cs typeface="Arial" panose="020B0604020202020204" pitchFamily="34" charset="0"/>
              </a:rPr>
              <a:t>RECORD TO REPORT</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Highlights &amp; Challenges</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Business Outcome Indicators </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Balance Sheet Reconciliations</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Bs Reconciliation Rejection/Decertification Reason</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MJE Closing Status</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ARMS REJECT ACCOUNT STATUS TRACKING </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RTR / IC Volume</a:t>
            </a:r>
          </a:p>
        </p:txBody>
      </p:sp>
      <p:sp>
        <p:nvSpPr>
          <p:cNvPr id="22" name="Rectangle 21">
            <a:extLst>
              <a:ext uri="{FF2B5EF4-FFF2-40B4-BE49-F238E27FC236}">
                <a16:creationId xmlns:a16="http://schemas.microsoft.com/office/drawing/2014/main" id="{11F2805F-46A7-ADAB-B3E3-CF0920A53878}"/>
              </a:ext>
            </a:extLst>
          </p:cNvPr>
          <p:cNvSpPr/>
          <p:nvPr/>
        </p:nvSpPr>
        <p:spPr>
          <a:xfrm>
            <a:off x="8322482" y="1971033"/>
            <a:ext cx="3212851" cy="923330"/>
          </a:xfrm>
          <a:prstGeom prst="rect">
            <a:avLst/>
          </a:prstGeom>
        </p:spPr>
        <p:txBody>
          <a:bodyPr wrap="square">
            <a:spAutoFit/>
          </a:bodyPr>
          <a:lstStyle/>
          <a:p>
            <a:r>
              <a:rPr lang="en-US" b="1" u="sng" kern="0">
                <a:solidFill>
                  <a:srgbClr val="7030A0"/>
                </a:solidFill>
                <a:latin typeface="Arial Black" panose="020B0A04020102020204" pitchFamily="34" charset="0"/>
                <a:cs typeface="Arial" panose="020B0604020202020204" pitchFamily="34" charset="0"/>
              </a:rPr>
              <a:t>ORDER TO CASH</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Highlights &amp; Challenges</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Business Outcome Indicators</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OTC 09 &amp; </a:t>
            </a:r>
            <a:r>
              <a:rPr lang="en-US" altLang="zh-CN" sz="1200" kern="0">
                <a:solidFill>
                  <a:schemeClr val="bg1">
                    <a:lumMod val="50000"/>
                  </a:schemeClr>
                </a:solidFill>
                <a:latin typeface="Graphik" panose="020B0503030202060203" pitchFamily="34" charset="0"/>
                <a:cs typeface="Arial" panose="020B0604020202020204" pitchFamily="34" charset="0"/>
              </a:rPr>
              <a:t>OTC 10</a:t>
            </a:r>
            <a:endParaRPr lang="en-US" sz="1200" kern="0">
              <a:solidFill>
                <a:schemeClr val="bg1">
                  <a:lumMod val="50000"/>
                </a:schemeClr>
              </a:solidFill>
              <a:latin typeface="Graphik" panose="020B0503030202060203" pitchFamily="34" charset="0"/>
              <a:cs typeface="Arial" panose="020B0604020202020204" pitchFamily="34" charset="0"/>
            </a:endParaRPr>
          </a:p>
        </p:txBody>
      </p:sp>
      <p:sp>
        <p:nvSpPr>
          <p:cNvPr id="23" name="Rectangle 22">
            <a:extLst>
              <a:ext uri="{FF2B5EF4-FFF2-40B4-BE49-F238E27FC236}">
                <a16:creationId xmlns:a16="http://schemas.microsoft.com/office/drawing/2014/main" id="{102B7C3C-A332-3D85-7523-0F73B0032126}"/>
              </a:ext>
            </a:extLst>
          </p:cNvPr>
          <p:cNvSpPr/>
          <p:nvPr/>
        </p:nvSpPr>
        <p:spPr>
          <a:xfrm>
            <a:off x="8322482" y="1279337"/>
            <a:ext cx="2223686" cy="553998"/>
          </a:xfrm>
          <a:prstGeom prst="rect">
            <a:avLst/>
          </a:prstGeom>
        </p:spPr>
        <p:txBody>
          <a:bodyPr wrap="none">
            <a:spAutoFit/>
          </a:bodyPr>
          <a:lstStyle/>
          <a:p>
            <a:r>
              <a:rPr lang="en-US" b="1" u="sng" kern="0">
                <a:solidFill>
                  <a:schemeClr val="bg1">
                    <a:lumMod val="50000"/>
                  </a:schemeClr>
                </a:solidFill>
                <a:latin typeface="Arial Black" panose="020B0A04020102020204" pitchFamily="34" charset="0"/>
                <a:cs typeface="Arial" panose="020B0604020202020204" pitchFamily="34" charset="0"/>
              </a:rPr>
              <a:t>FP&amp;A </a:t>
            </a:r>
          </a:p>
          <a:p>
            <a:pPr marL="171450" indent="-171450">
              <a:buFont typeface="Courier New" panose="02070309020205020404" pitchFamily="49" charset="0"/>
              <a:buChar char="o"/>
            </a:pPr>
            <a:r>
              <a:rPr lang="en-US" sz="1200" kern="0">
                <a:solidFill>
                  <a:schemeClr val="bg1">
                    <a:lumMod val="50000"/>
                  </a:schemeClr>
                </a:solidFill>
                <a:latin typeface="Graphik" panose="020B0503030202060203" pitchFamily="34" charset="0"/>
                <a:cs typeface="Arial" panose="020B0604020202020204" pitchFamily="34" charset="0"/>
              </a:rPr>
              <a:t>INNOVATION / AUTOMATION</a:t>
            </a:r>
          </a:p>
        </p:txBody>
      </p:sp>
      <p:sp>
        <p:nvSpPr>
          <p:cNvPr id="24" name="Rectangle 23">
            <a:extLst>
              <a:ext uri="{FF2B5EF4-FFF2-40B4-BE49-F238E27FC236}">
                <a16:creationId xmlns:a16="http://schemas.microsoft.com/office/drawing/2014/main" id="{EA131709-A2E4-FD27-4AC8-CB788B503E30}"/>
              </a:ext>
            </a:extLst>
          </p:cNvPr>
          <p:cNvSpPr/>
          <p:nvPr/>
        </p:nvSpPr>
        <p:spPr>
          <a:xfrm>
            <a:off x="8322482" y="3067739"/>
            <a:ext cx="1505540" cy="830997"/>
          </a:xfrm>
          <a:prstGeom prst="rect">
            <a:avLst/>
          </a:prstGeom>
        </p:spPr>
        <p:txBody>
          <a:bodyPr wrap="none">
            <a:spAutoFit/>
          </a:bodyPr>
          <a:lstStyle/>
          <a:p>
            <a:r>
              <a:rPr lang="en-US" altLang="zh-CN" b="1" u="sng" kern="0">
                <a:solidFill>
                  <a:srgbClr val="7030A0"/>
                </a:solidFill>
                <a:latin typeface="Arial Black" panose="020B0A04020102020204" pitchFamily="34" charset="0"/>
                <a:cs typeface="Arial" panose="020B0604020202020204" pitchFamily="34" charset="0"/>
              </a:rPr>
              <a:t>APPENDIX</a:t>
            </a:r>
          </a:p>
          <a:p>
            <a:pPr marL="171450" indent="-171450">
              <a:buFont typeface="Courier New" panose="02070309020205020404" pitchFamily="49" charset="0"/>
              <a:buChar char="o"/>
            </a:pPr>
            <a:r>
              <a:rPr lang="en-US" sz="1200" kern="0">
                <a:latin typeface="Graphik" panose="020B0503030202060203" pitchFamily="34" charset="0"/>
                <a:cs typeface="Arial" panose="020B0604020202020204" pitchFamily="34" charset="0"/>
              </a:rPr>
              <a:t>SLA’S / KPI’S</a:t>
            </a:r>
          </a:p>
          <a:p>
            <a:endParaRPr lang="en-US"/>
          </a:p>
        </p:txBody>
      </p:sp>
      <p:graphicFrame>
        <p:nvGraphicFramePr>
          <p:cNvPr id="25" name="Table 24">
            <a:extLst>
              <a:ext uri="{FF2B5EF4-FFF2-40B4-BE49-F238E27FC236}">
                <a16:creationId xmlns:a16="http://schemas.microsoft.com/office/drawing/2014/main" id="{4F697F81-F106-DBBA-49CA-F07A6E349FFC}"/>
              </a:ext>
            </a:extLst>
          </p:cNvPr>
          <p:cNvGraphicFramePr>
            <a:graphicFrameLocks noGrp="1"/>
          </p:cNvGraphicFramePr>
          <p:nvPr>
            <p:extLst>
              <p:ext uri="{D42A27DB-BD31-4B8C-83A1-F6EECF244321}">
                <p14:modId xmlns:p14="http://schemas.microsoft.com/office/powerpoint/2010/main" val="2222741395"/>
              </p:ext>
            </p:extLst>
          </p:nvPr>
        </p:nvGraphicFramePr>
        <p:xfrm>
          <a:off x="192441" y="3971176"/>
          <a:ext cx="11807118" cy="2443520"/>
        </p:xfrm>
        <a:graphic>
          <a:graphicData uri="http://schemas.openxmlformats.org/drawingml/2006/table">
            <a:tbl>
              <a:tblPr/>
              <a:tblGrid>
                <a:gridCol w="7500127">
                  <a:extLst>
                    <a:ext uri="{9D8B030D-6E8A-4147-A177-3AD203B41FA5}">
                      <a16:colId xmlns:a16="http://schemas.microsoft.com/office/drawing/2014/main" val="1683532547"/>
                    </a:ext>
                  </a:extLst>
                </a:gridCol>
                <a:gridCol w="4306991">
                  <a:extLst>
                    <a:ext uri="{9D8B030D-6E8A-4147-A177-3AD203B41FA5}">
                      <a16:colId xmlns:a16="http://schemas.microsoft.com/office/drawing/2014/main" val="535179568"/>
                    </a:ext>
                  </a:extLst>
                </a:gridCol>
              </a:tblGrid>
              <a:tr h="317383">
                <a:tc>
                  <a:txBody>
                    <a:bodyPr/>
                    <a:lstStyle/>
                    <a:p>
                      <a:pPr lvl="1" algn="l" fontAlgn="ctr"/>
                      <a:r>
                        <a:rPr lang="en-GB" sz="1400" b="1" i="0" u="none" strike="noStrike" kern="1200" noProof="0">
                          <a:solidFill>
                            <a:schemeClr val="bg1"/>
                          </a:solidFill>
                          <a:effectLst/>
                          <a:latin typeface="Graphik" panose="020B0503030202060203" pitchFamily="34" charset="0"/>
                          <a:ea typeface="+mn-ea"/>
                          <a:cs typeface="Arial" panose="020B0604020202020204" pitchFamily="34" charset="0"/>
                        </a:rPr>
                        <a:t>Regional</a:t>
                      </a:r>
                      <a:r>
                        <a:rPr lang="en-US" sz="1400" b="1" i="0" u="none" strike="noStrike">
                          <a:solidFill>
                            <a:schemeClr val="bg1"/>
                          </a:solidFill>
                          <a:effectLst/>
                          <a:latin typeface="Graphik" panose="020B0503030202060203" pitchFamily="34" charset="0"/>
                          <a:cs typeface="Arial" panose="020B0604020202020204" pitchFamily="34" charset="0"/>
                        </a:rPr>
                        <a:t> Attendees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lvl="1" algn="l" fontAlgn="ctr"/>
                      <a:r>
                        <a:rPr lang="en-US" sz="1400" b="1" i="0" u="none" strike="noStrike">
                          <a:solidFill>
                            <a:schemeClr val="bg1"/>
                          </a:solidFill>
                          <a:effectLst/>
                          <a:latin typeface="Graphik" panose="020B0503030202060203" pitchFamily="34" charset="0"/>
                          <a:cs typeface="Arial" panose="020B0604020202020204" pitchFamily="34" charset="0"/>
                        </a:rPr>
                        <a:t>CCC Attendees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066210769"/>
                  </a:ext>
                </a:extLst>
              </a:tr>
              <a:tr h="258832">
                <a:tc>
                  <a:txBody>
                    <a:bodyPr/>
                    <a:lstStyle/>
                    <a:p>
                      <a:pPr marL="7429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lang="en-US" sz="1200" b="1" i="0" u="none" strike="noStrike" kern="1200">
                        <a:solidFill>
                          <a:schemeClr val="lt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25474801"/>
                  </a:ext>
                </a:extLst>
              </a:tr>
              <a:tr h="279747">
                <a:tc>
                  <a:txBody>
                    <a:bodyPr/>
                    <a:lstStyle/>
                    <a:p>
                      <a:pPr marL="7429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lang="en-US" sz="1200" b="0" i="0" u="none" strike="noStrike" kern="1200">
                        <a:solidFill>
                          <a:srgbClr val="000000"/>
                        </a:solidFill>
                        <a:effectLst/>
                        <a:latin typeface="Graphik" panose="020B0503030202060203"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11149553"/>
                  </a:ext>
                </a:extLst>
              </a:tr>
              <a:tr h="355499">
                <a:tc>
                  <a:txBody>
                    <a:bodyPr/>
                    <a:lstStyle/>
                    <a:p>
                      <a:pPr marL="7429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lang="en-US" sz="1200" b="0" i="0" u="none" strike="noStrike" kern="1200">
                        <a:solidFill>
                          <a:srgbClr val="000000"/>
                        </a:solidFill>
                        <a:effectLst/>
                        <a:latin typeface="Graphik" panose="020B0503030202060203"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92028847"/>
                  </a:ext>
                </a:extLst>
              </a:tr>
              <a:tr h="279747">
                <a:tc>
                  <a:txBody>
                    <a:bodyPr/>
                    <a:lstStyle/>
                    <a:p>
                      <a:pPr marL="742950" lvl="1" indent="-285750" algn="l" fontAlgn="ctr">
                        <a:buFont typeface="Wingdings" panose="05000000000000000000" pitchFamily="2" charset="2"/>
                        <a:buChar char="§"/>
                      </a:pPr>
                      <a:endParaRPr lang="en-US" sz="1200" b="0" i="0" u="none" strike="noStrike" kern="1200">
                        <a:solidFill>
                          <a:srgbClr val="000000"/>
                        </a:solidFill>
                        <a:effectLst/>
                        <a:latin typeface="Graphik" panose="020B0503030202060203"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0970793"/>
                  </a:ext>
                </a:extLst>
              </a:tr>
              <a:tr h="279747">
                <a:tc>
                  <a:txBody>
                    <a:bodyPr/>
                    <a:lstStyle/>
                    <a:p>
                      <a:pPr marL="742950" lvl="1" indent="-285750" algn="l" fontAlgn="ctr">
                        <a:buFont typeface="Wingdings" panose="05000000000000000000" pitchFamily="2" charset="2"/>
                        <a:buChar char="§"/>
                      </a:pPr>
                      <a:endParaRPr lang="en-US" sz="1200" b="0" i="0" u="none" strike="noStrike" kern="1200">
                        <a:solidFill>
                          <a:srgbClr val="000000"/>
                        </a:solidFill>
                        <a:effectLst/>
                        <a:latin typeface="Graphik" panose="020B0503030202060203"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24361208"/>
                  </a:ext>
                </a:extLst>
              </a:tr>
              <a:tr h="189627">
                <a:tc>
                  <a:txBody>
                    <a:bodyPr/>
                    <a:lstStyle/>
                    <a:p>
                      <a:pPr marL="742950" lvl="1" indent="-285750" algn="l" fontAlgn="ctr">
                        <a:buFont typeface="Wingdings" panose="05000000000000000000" pitchFamily="2" charset="2"/>
                        <a:buChar cha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7429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8331811"/>
                  </a:ext>
                </a:extLst>
              </a:tr>
              <a:tr h="250448">
                <a:tc>
                  <a:txBody>
                    <a:bodyPr/>
                    <a:lstStyle/>
                    <a:p>
                      <a:pPr marL="742950" lvl="1" indent="-285750" algn="l" fontAlgn="ctr">
                        <a:buFont typeface="Wingdings" panose="05000000000000000000" pitchFamily="2" charset="2"/>
                        <a:buChar cha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tc>
                  <a:txBody>
                    <a:bodyPr/>
                    <a:lstStyle/>
                    <a:p>
                      <a:pPr marL="742950" lvl="1" indent="-285750" algn="l" fontAlgn="ctr">
                        <a:buFont typeface="Wingdings" panose="05000000000000000000" pitchFamily="2" charset="2"/>
                        <a:buChar cha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712043795"/>
                  </a:ext>
                </a:extLst>
              </a:tr>
              <a:tr h="189627">
                <a:tc>
                  <a:txBody>
                    <a:bodyPr/>
                    <a:lstStyle/>
                    <a:p>
                      <a:pPr marL="742950" lvl="1" indent="-285750" algn="l" fontAlgn="ctr">
                        <a:buFont typeface="Wingdings" panose="05000000000000000000" pitchFamily="2" charset="2"/>
                        <a:buChar cha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742950" lvl="1" indent="-285750" algn="l" fontAlgn="ctr">
                        <a:buFont typeface="Wingdings" panose="05000000000000000000" pitchFamily="2" charset="2"/>
                        <a:buChar char="§"/>
                      </a:pPr>
                      <a:endParaRPr lang="en-US" sz="1200" b="0" i="0" u="none" strike="noStrike">
                        <a:solidFill>
                          <a:srgbClr val="000000"/>
                        </a:solidFill>
                        <a:effectLst/>
                        <a:latin typeface="Graphik" panose="020B0503030202060203"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428940"/>
                  </a:ext>
                </a:extLst>
              </a:tr>
            </a:tbl>
          </a:graphicData>
        </a:graphic>
      </p:graphicFrame>
      <p:sp>
        <p:nvSpPr>
          <p:cNvPr id="26" name="Rectangle 25">
            <a:extLst>
              <a:ext uri="{FF2B5EF4-FFF2-40B4-BE49-F238E27FC236}">
                <a16:creationId xmlns:a16="http://schemas.microsoft.com/office/drawing/2014/main" id="{5509DA93-D3F9-8FB5-3BC9-248D62BCEA5D}"/>
              </a:ext>
            </a:extLst>
          </p:cNvPr>
          <p:cNvSpPr/>
          <p:nvPr/>
        </p:nvSpPr>
        <p:spPr>
          <a:xfrm>
            <a:off x="295817" y="4334739"/>
            <a:ext cx="1581109" cy="2097434"/>
          </a:xfrm>
          <a:prstGeom prst="rect">
            <a:avLst/>
          </a:prstGeom>
        </p:spPr>
        <p:txBody>
          <a:bodyPr wrap="square" lIns="91440" tIns="45720" rIns="91440" bIns="45720" anchor="t">
            <a:spAutoFit/>
          </a:bodyPr>
          <a:lstStyle/>
          <a:p>
            <a:pPr marL="171450" indent="-171450">
              <a:lnSpc>
                <a:spcPct val="150000"/>
              </a:lnSpc>
              <a:buFont typeface="Wingdings" panose="05000000000000000000" pitchFamily="2" charset="2"/>
              <a:buChar char="Ø"/>
            </a:pPr>
            <a:r>
              <a:rPr lang="en-US" altLang="zh-CN" sz="1100" kern="0">
                <a:latin typeface="Graphik" panose="020B0503030202060203"/>
                <a:ea typeface="黑体"/>
                <a:cs typeface="Arial"/>
              </a:rPr>
              <a:t>Annie </a:t>
            </a: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r>
              <a:rPr lang="en-US" sz="1100" kern="0">
                <a:latin typeface="Graphik" panose="020B0503030202060203"/>
                <a:cs typeface="Arial"/>
              </a:rPr>
              <a:t>Ming Lau</a:t>
            </a: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r>
              <a:rPr lang="en-US" sz="1100" kern="0">
                <a:latin typeface="Graphik" panose="020B0503030202060203"/>
                <a:cs typeface="Arial"/>
              </a:rPr>
              <a:t>C</a:t>
            </a:r>
            <a:r>
              <a:rPr lang="en-US" altLang="zh-CN" sz="1100" kern="0">
                <a:latin typeface="Graphik" panose="020B0503030202060203"/>
                <a:ea typeface="黑体"/>
                <a:cs typeface="Arial"/>
              </a:rPr>
              <a:t>arrie </a:t>
            </a: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r>
              <a:rPr lang="en-US" sz="1100" kern="0">
                <a:latin typeface="Graphik" panose="020B0503030202060203"/>
                <a:cs typeface="Arial"/>
              </a:rPr>
              <a:t>Cindy Chiang</a:t>
            </a: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r>
              <a:rPr lang="en-US" sz="1100" kern="0">
                <a:latin typeface="Graphik" panose="020B0503030202060203"/>
                <a:cs typeface="Arial" panose="020B0604020202020204" pitchFamily="34" charset="0"/>
              </a:rPr>
              <a:t>Mona</a:t>
            </a:r>
          </a:p>
          <a:p>
            <a:pPr marL="171450" indent="-171450">
              <a:lnSpc>
                <a:spcPct val="150000"/>
              </a:lnSpc>
              <a:buFont typeface="Wingdings" panose="05000000000000000000" pitchFamily="2" charset="2"/>
              <a:buChar char="Ø"/>
            </a:pP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endParaRPr lang="en-US" sz="1100" kern="0">
              <a:latin typeface="Graphik" panose="020B0503030202060203"/>
              <a:cs typeface="Arial" panose="020B0604020202020204" pitchFamily="34" charset="0"/>
            </a:endParaRPr>
          </a:p>
          <a:p>
            <a:pPr marL="171450" indent="-171450">
              <a:lnSpc>
                <a:spcPct val="150000"/>
              </a:lnSpc>
              <a:buFont typeface="Wingdings" panose="05000000000000000000" pitchFamily="2" charset="2"/>
              <a:buChar char="Ø"/>
            </a:pPr>
            <a:endParaRPr lang="en-US" sz="1100" kern="0">
              <a:latin typeface="Graphik" panose="020B0503030202060203"/>
              <a:cs typeface="Arial" panose="020B0604020202020204" pitchFamily="34" charset="0"/>
            </a:endParaRPr>
          </a:p>
        </p:txBody>
      </p:sp>
      <p:sp>
        <p:nvSpPr>
          <p:cNvPr id="28" name="Rectangle 27">
            <a:extLst>
              <a:ext uri="{FF2B5EF4-FFF2-40B4-BE49-F238E27FC236}">
                <a16:creationId xmlns:a16="http://schemas.microsoft.com/office/drawing/2014/main" id="{041D2EE3-F8B4-BC5D-EBE1-DF23E6B2A32B}"/>
              </a:ext>
            </a:extLst>
          </p:cNvPr>
          <p:cNvSpPr/>
          <p:nvPr/>
        </p:nvSpPr>
        <p:spPr>
          <a:xfrm>
            <a:off x="10257616" y="4383207"/>
            <a:ext cx="1559444" cy="320024"/>
          </a:xfrm>
          <a:prstGeom prst="rect">
            <a:avLst/>
          </a:prstGeom>
        </p:spPr>
        <p:txBody>
          <a:bodyPr wrap="square">
            <a:spAutoFit/>
          </a:bodyPr>
          <a:lstStyle/>
          <a:p>
            <a:pPr marL="171450" indent="-171450">
              <a:lnSpc>
                <a:spcPct val="150000"/>
              </a:lnSpc>
              <a:buFont typeface="Wingdings" panose="05000000000000000000" pitchFamily="2" charset="2"/>
              <a:buChar char="Ø"/>
            </a:pPr>
            <a:endParaRPr lang="en-US" sz="1100">
              <a:latin typeface="Graphik" panose="020B0503030202060203"/>
              <a:cs typeface="Arial" panose="020B0604020202020204" pitchFamily="34" charset="0"/>
            </a:endParaRPr>
          </a:p>
        </p:txBody>
      </p:sp>
      <p:sp>
        <p:nvSpPr>
          <p:cNvPr id="31" name="Rectangle 30">
            <a:extLst>
              <a:ext uri="{FF2B5EF4-FFF2-40B4-BE49-F238E27FC236}">
                <a16:creationId xmlns:a16="http://schemas.microsoft.com/office/drawing/2014/main" id="{C78F39C2-0C6B-01BB-B042-5E58F92E9D6E}"/>
              </a:ext>
            </a:extLst>
          </p:cNvPr>
          <p:cNvSpPr/>
          <p:nvPr/>
        </p:nvSpPr>
        <p:spPr>
          <a:xfrm>
            <a:off x="8014093" y="4394300"/>
            <a:ext cx="2172456" cy="1843518"/>
          </a:xfrm>
          <a:prstGeom prst="rect">
            <a:avLst/>
          </a:prstGeom>
        </p:spPr>
        <p:txBody>
          <a:bodyPr wrap="square" lIns="91440" tIns="45720" rIns="91440" bIns="45720" anchor="t">
            <a:spAutoFit/>
          </a:bodyPr>
          <a:lstStyle/>
          <a:p>
            <a:pPr marL="171450" indent="-171450">
              <a:lnSpc>
                <a:spcPct val="150000"/>
              </a:lnSpc>
              <a:buFont typeface="Wingdings" panose="05000000000000000000" pitchFamily="2" charset="2"/>
              <a:buChar char="Ø"/>
            </a:pPr>
            <a:r>
              <a:rPr lang="en-US" sz="1100">
                <a:latin typeface="Graphik" panose="020B0503030202060203"/>
                <a:cs typeface="Arial" panose="020B0604020202020204" pitchFamily="34" charset="0"/>
              </a:rPr>
              <a:t>Amy Shi</a:t>
            </a:r>
          </a:p>
          <a:p>
            <a:pPr marL="171450" indent="-171450">
              <a:lnSpc>
                <a:spcPct val="150000"/>
              </a:lnSpc>
              <a:buFont typeface="Wingdings" panose="05000000000000000000" pitchFamily="2" charset="2"/>
              <a:buChar char="Ø"/>
            </a:pPr>
            <a:r>
              <a:rPr lang="en-US" sz="1100">
                <a:latin typeface="Graphik" panose="020B0503030202060203"/>
                <a:cs typeface="Arial" panose="020B0604020202020204" pitchFamily="34" charset="0"/>
              </a:rPr>
              <a:t>Yannis Zeng</a:t>
            </a:r>
          </a:p>
          <a:p>
            <a:pPr marL="171450" indent="-171450">
              <a:lnSpc>
                <a:spcPct val="150000"/>
              </a:lnSpc>
              <a:buFont typeface="Wingdings" panose="05000000000000000000" pitchFamily="2" charset="2"/>
              <a:buChar char="Ø"/>
            </a:pPr>
            <a:r>
              <a:rPr lang="en-US" sz="1100">
                <a:latin typeface="Graphik" panose="020B0503030202060203"/>
                <a:cs typeface="Arial" panose="020B0604020202020204" pitchFamily="34" charset="0"/>
              </a:rPr>
              <a:t>Zoe Xie</a:t>
            </a:r>
          </a:p>
          <a:p>
            <a:pPr marL="171450" indent="-171450">
              <a:lnSpc>
                <a:spcPct val="150000"/>
              </a:lnSpc>
              <a:buFont typeface="Wingdings" panose="05000000000000000000" pitchFamily="2" charset="2"/>
              <a:buChar char="Ø"/>
            </a:pPr>
            <a:r>
              <a:rPr lang="en-US" sz="1100">
                <a:latin typeface="Graphik" panose="020B0503030202060203"/>
                <a:cs typeface="Arial" panose="020B0604020202020204" pitchFamily="34" charset="0"/>
              </a:rPr>
              <a:t>Ella Li</a:t>
            </a:r>
          </a:p>
          <a:p>
            <a:pPr marL="171450" indent="-171450">
              <a:lnSpc>
                <a:spcPct val="150000"/>
              </a:lnSpc>
              <a:buFont typeface="Wingdings" panose="05000000000000000000" pitchFamily="2" charset="2"/>
              <a:buChar char="Ø"/>
            </a:pPr>
            <a:r>
              <a:rPr lang="en-US" sz="1100">
                <a:latin typeface="Graphik" panose="020B0503030202060203"/>
                <a:cs typeface="Arial"/>
              </a:rPr>
              <a:t>Eva Tan</a:t>
            </a:r>
          </a:p>
          <a:p>
            <a:pPr marL="171450" indent="-171450">
              <a:lnSpc>
                <a:spcPct val="150000"/>
              </a:lnSpc>
              <a:buFont typeface="Wingdings" panose="05000000000000000000" pitchFamily="2" charset="2"/>
              <a:buChar char="Ø"/>
            </a:pPr>
            <a:r>
              <a:rPr lang="en-US" sz="1100">
                <a:latin typeface="Graphik" panose="020B0503030202060203"/>
                <a:cs typeface="Arial" panose="020B0604020202020204" pitchFamily="34" charset="0"/>
              </a:rPr>
              <a:t>Winnie Li</a:t>
            </a:r>
          </a:p>
          <a:p>
            <a:pPr marL="171450" indent="-171450">
              <a:lnSpc>
                <a:spcPct val="150000"/>
              </a:lnSpc>
              <a:buFont typeface="Wingdings" panose="05000000000000000000" pitchFamily="2" charset="2"/>
              <a:buChar char="v"/>
            </a:pPr>
            <a:endParaRPr lang="en-US" sz="1100">
              <a:latin typeface="Graphik" panose="020B0503030202060203" pitchFamily="34" charset="0"/>
            </a:endParaRPr>
          </a:p>
        </p:txBody>
      </p:sp>
      <p:cxnSp>
        <p:nvCxnSpPr>
          <p:cNvPr id="3" name="Straight Connector 2">
            <a:extLst>
              <a:ext uri="{FF2B5EF4-FFF2-40B4-BE49-F238E27FC236}">
                <a16:creationId xmlns:a16="http://schemas.microsoft.com/office/drawing/2014/main" id="{021EA73D-069C-47E1-8D29-49C217D163CD}"/>
              </a:ext>
            </a:extLst>
          </p:cNvPr>
          <p:cNvCxnSpPr>
            <a:cxnSpLocks/>
          </p:cNvCxnSpPr>
          <p:nvPr/>
        </p:nvCxnSpPr>
        <p:spPr>
          <a:xfrm>
            <a:off x="2406001" y="1223216"/>
            <a:ext cx="0" cy="2777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9E20400-F634-725D-70AD-64C1016CA250}"/>
              </a:ext>
            </a:extLst>
          </p:cNvPr>
          <p:cNvCxnSpPr>
            <a:cxnSpLocks/>
          </p:cNvCxnSpPr>
          <p:nvPr/>
        </p:nvCxnSpPr>
        <p:spPr>
          <a:xfrm>
            <a:off x="5225479" y="1215329"/>
            <a:ext cx="0" cy="2777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CFAC78-84C7-6842-6821-B989ED968BB9}"/>
              </a:ext>
            </a:extLst>
          </p:cNvPr>
          <p:cNvCxnSpPr>
            <a:cxnSpLocks/>
          </p:cNvCxnSpPr>
          <p:nvPr/>
        </p:nvCxnSpPr>
        <p:spPr>
          <a:xfrm>
            <a:off x="8014093" y="1194143"/>
            <a:ext cx="0" cy="2777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20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endParaRPr lang="zh-CN" altLang="en-US"/>
          </a:p>
        </p:txBody>
      </p:sp>
      <p:sp>
        <p:nvSpPr>
          <p:cNvPr id="3" name="文本占位符 2"/>
          <p:cNvSpPr>
            <a:spLocks noGrp="1"/>
          </p:cNvSpPr>
          <p:nvPr>
            <p:ph type="body" sz="quarter" idx="16"/>
          </p:nvPr>
        </p:nvSpPr>
        <p:spPr/>
        <p:txBody>
          <a:bodyPr/>
          <a:lstStyle/>
          <a:p>
            <a:endParaRPr lang="zh-CN" altLang="en-US"/>
          </a:p>
        </p:txBody>
      </p:sp>
      <p:sp>
        <p:nvSpPr>
          <p:cNvPr id="5" name="灯片编号占位符 4"/>
          <p:cNvSpPr>
            <a:spLocks noGrp="1"/>
          </p:cNvSpPr>
          <p:nvPr>
            <p:ph type="sldNum" sz="quarter" idx="4"/>
          </p:nvPr>
        </p:nvSpPr>
        <p:spPr/>
        <p:txBody>
          <a:bodyPr/>
          <a:lstStyle/>
          <a:p>
            <a:fld id="{199137DB-8ECE-4117-81EA-4F1DB4ABB2A7}" type="slidenum">
              <a:rPr lang="zh-CN" altLang="en-US" smtClean="0"/>
              <a:t>31</a:t>
            </a:fld>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8"/>
          </p:nvPr>
        </p:nvSpPr>
        <p:spPr/>
        <p:txBody>
          <a:bodyPr/>
          <a:lstStyle/>
          <a:p>
            <a:endParaRPr lang="zh-CN" altLang="en-US" cap="all">
              <a:solidFill>
                <a:srgbClr val="00A0E4"/>
              </a:solidFill>
              <a:uFillTx/>
              <a:ea typeface="黑体" panose="02010609060101010101" pitchFamily="49" charset="-122"/>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lang="en-US" altLang="zh-CN"/>
              <a:t>INCIDENT LOG</a:t>
            </a:r>
          </a:p>
        </p:txBody>
      </p:sp>
      <p:sp>
        <p:nvSpPr>
          <p:cNvPr id="5" name="灯片编号占位符 4"/>
          <p:cNvSpPr>
            <a:spLocks noGrp="1"/>
          </p:cNvSpPr>
          <p:nvPr>
            <p:ph type="sldNum" sz="quarter" idx="4"/>
          </p:nvPr>
        </p:nvSpPr>
        <p:spPr/>
        <p:txBody>
          <a:bodyPr/>
          <a:lstStyle/>
          <a:p>
            <a:fld id="{199137DB-8ECE-4117-81EA-4F1DB4ABB2A7}" type="slidenum">
              <a:rPr lang="zh-CN" altLang="en-US" smtClean="0"/>
              <a:t>4</a:t>
            </a:fld>
            <a:endParaRPr lang="zh-CN" altLang="en-US"/>
          </a:p>
        </p:txBody>
      </p:sp>
      <p:graphicFrame>
        <p:nvGraphicFramePr>
          <p:cNvPr id="11" name="表格 10">
            <a:extLst>
              <a:ext uri="{FF2B5EF4-FFF2-40B4-BE49-F238E27FC236}">
                <a16:creationId xmlns:a16="http://schemas.microsoft.com/office/drawing/2014/main" id="{0C211091-E0E4-0C38-BC2A-CA0A0EB9A1A2}"/>
              </a:ext>
            </a:extLst>
          </p:cNvPr>
          <p:cNvGraphicFramePr>
            <a:graphicFrameLocks noGrp="1"/>
          </p:cNvGraphicFramePr>
          <p:nvPr>
            <p:extLst>
              <p:ext uri="{D42A27DB-BD31-4B8C-83A1-F6EECF244321}">
                <p14:modId xmlns:p14="http://schemas.microsoft.com/office/powerpoint/2010/main" val="2124659611"/>
              </p:ext>
            </p:extLst>
          </p:nvPr>
        </p:nvGraphicFramePr>
        <p:xfrm>
          <a:off x="844550" y="4304824"/>
          <a:ext cx="10502900" cy="1882140"/>
        </p:xfrm>
        <a:graphic>
          <a:graphicData uri="http://schemas.openxmlformats.org/drawingml/2006/table">
            <a:tbl>
              <a:tblPr/>
              <a:tblGrid>
                <a:gridCol w="977900">
                  <a:extLst>
                    <a:ext uri="{9D8B030D-6E8A-4147-A177-3AD203B41FA5}">
                      <a16:colId xmlns:a16="http://schemas.microsoft.com/office/drawing/2014/main" val="3636828787"/>
                    </a:ext>
                  </a:extLst>
                </a:gridCol>
                <a:gridCol w="990600">
                  <a:extLst>
                    <a:ext uri="{9D8B030D-6E8A-4147-A177-3AD203B41FA5}">
                      <a16:colId xmlns:a16="http://schemas.microsoft.com/office/drawing/2014/main" val="1919192726"/>
                    </a:ext>
                  </a:extLst>
                </a:gridCol>
                <a:gridCol w="609600">
                  <a:extLst>
                    <a:ext uri="{9D8B030D-6E8A-4147-A177-3AD203B41FA5}">
                      <a16:colId xmlns:a16="http://schemas.microsoft.com/office/drawing/2014/main" val="2103184041"/>
                    </a:ext>
                  </a:extLst>
                </a:gridCol>
                <a:gridCol w="609600">
                  <a:extLst>
                    <a:ext uri="{9D8B030D-6E8A-4147-A177-3AD203B41FA5}">
                      <a16:colId xmlns:a16="http://schemas.microsoft.com/office/drawing/2014/main" val="1431259488"/>
                    </a:ext>
                  </a:extLst>
                </a:gridCol>
                <a:gridCol w="609600">
                  <a:extLst>
                    <a:ext uri="{9D8B030D-6E8A-4147-A177-3AD203B41FA5}">
                      <a16:colId xmlns:a16="http://schemas.microsoft.com/office/drawing/2014/main" val="227868908"/>
                    </a:ext>
                  </a:extLst>
                </a:gridCol>
                <a:gridCol w="609600">
                  <a:extLst>
                    <a:ext uri="{9D8B030D-6E8A-4147-A177-3AD203B41FA5}">
                      <a16:colId xmlns:a16="http://schemas.microsoft.com/office/drawing/2014/main" val="1723478485"/>
                    </a:ext>
                  </a:extLst>
                </a:gridCol>
                <a:gridCol w="609600">
                  <a:extLst>
                    <a:ext uri="{9D8B030D-6E8A-4147-A177-3AD203B41FA5}">
                      <a16:colId xmlns:a16="http://schemas.microsoft.com/office/drawing/2014/main" val="769534891"/>
                    </a:ext>
                  </a:extLst>
                </a:gridCol>
                <a:gridCol w="609600">
                  <a:extLst>
                    <a:ext uri="{9D8B030D-6E8A-4147-A177-3AD203B41FA5}">
                      <a16:colId xmlns:a16="http://schemas.microsoft.com/office/drawing/2014/main" val="2470793734"/>
                    </a:ext>
                  </a:extLst>
                </a:gridCol>
                <a:gridCol w="609600">
                  <a:extLst>
                    <a:ext uri="{9D8B030D-6E8A-4147-A177-3AD203B41FA5}">
                      <a16:colId xmlns:a16="http://schemas.microsoft.com/office/drawing/2014/main" val="381126322"/>
                    </a:ext>
                  </a:extLst>
                </a:gridCol>
                <a:gridCol w="609600">
                  <a:extLst>
                    <a:ext uri="{9D8B030D-6E8A-4147-A177-3AD203B41FA5}">
                      <a16:colId xmlns:a16="http://schemas.microsoft.com/office/drawing/2014/main" val="1491526691"/>
                    </a:ext>
                  </a:extLst>
                </a:gridCol>
                <a:gridCol w="609600">
                  <a:extLst>
                    <a:ext uri="{9D8B030D-6E8A-4147-A177-3AD203B41FA5}">
                      <a16:colId xmlns:a16="http://schemas.microsoft.com/office/drawing/2014/main" val="1832047094"/>
                    </a:ext>
                  </a:extLst>
                </a:gridCol>
                <a:gridCol w="609600">
                  <a:extLst>
                    <a:ext uri="{9D8B030D-6E8A-4147-A177-3AD203B41FA5}">
                      <a16:colId xmlns:a16="http://schemas.microsoft.com/office/drawing/2014/main" val="51894813"/>
                    </a:ext>
                  </a:extLst>
                </a:gridCol>
                <a:gridCol w="609600">
                  <a:extLst>
                    <a:ext uri="{9D8B030D-6E8A-4147-A177-3AD203B41FA5}">
                      <a16:colId xmlns:a16="http://schemas.microsoft.com/office/drawing/2014/main" val="2415537443"/>
                    </a:ext>
                  </a:extLst>
                </a:gridCol>
                <a:gridCol w="609600">
                  <a:extLst>
                    <a:ext uri="{9D8B030D-6E8A-4147-A177-3AD203B41FA5}">
                      <a16:colId xmlns:a16="http://schemas.microsoft.com/office/drawing/2014/main" val="1916376454"/>
                    </a:ext>
                  </a:extLst>
                </a:gridCol>
                <a:gridCol w="609600">
                  <a:extLst>
                    <a:ext uri="{9D8B030D-6E8A-4147-A177-3AD203B41FA5}">
                      <a16:colId xmlns:a16="http://schemas.microsoft.com/office/drawing/2014/main" val="904680203"/>
                    </a:ext>
                  </a:extLst>
                </a:gridCol>
                <a:gridCol w="609600">
                  <a:extLst>
                    <a:ext uri="{9D8B030D-6E8A-4147-A177-3AD203B41FA5}">
                      <a16:colId xmlns:a16="http://schemas.microsoft.com/office/drawing/2014/main" val="592062582"/>
                    </a:ext>
                  </a:extLst>
                </a:gridCol>
              </a:tblGrid>
              <a:tr h="37338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New Issues for Month</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Closed Items for Month</a:t>
                      </a:r>
                    </a:p>
                  </a:txBody>
                  <a:tcPr marL="7620" marR="7620" marT="7620" marB="0" anchor="ctr">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Summary</a:t>
                      </a:r>
                    </a:p>
                  </a:txBody>
                  <a:tcPr marL="7620" marR="7620" marT="7620" marB="0" anchor="ctr">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extLst>
                  <a:ext uri="{0D108BD9-81ED-4DB2-BD59-A6C34878D82A}">
                    <a16:rowId xmlns:a16="http://schemas.microsoft.com/office/drawing/2014/main" val="3514157040"/>
                  </a:ext>
                </a:extLst>
              </a:tr>
              <a:tr h="25908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Entities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RTR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Criticality</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PTP</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Criticality</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OTC</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Criticality</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Total</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RTR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PTP</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OTC</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Total</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Carry Forward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New</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Closed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Outstanding</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4265905619"/>
                  </a:ext>
                </a:extLst>
              </a:tr>
              <a:tr h="17526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ACS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2332621711"/>
                  </a:ext>
                </a:extLst>
              </a:tr>
              <a:tr h="19050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CCHL</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625690150"/>
                  </a:ext>
                </a:extLst>
              </a:tr>
              <a:tr h="17526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HK</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3895616504"/>
                  </a:ext>
                </a:extLst>
              </a:tr>
              <a:tr h="17526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Taiwan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3597847640"/>
                  </a:ext>
                </a:extLst>
              </a:tr>
              <a:tr h="17526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Macau</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3070622872"/>
                  </a:ext>
                </a:extLst>
              </a:tr>
              <a:tr h="17526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China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a:ea typeface="等线"/>
                        </a:rPr>
                        <a:t>17</a:t>
                      </a:r>
                      <a:endParaRPr lang="en-US" altLang="zh-CN" sz="800" b="0" i="0" u="none" strike="noStrike">
                        <a:solidFill>
                          <a:srgbClr val="000000"/>
                        </a:solidFill>
                        <a:effectLst/>
                        <a:latin typeface="Arial" panose="020B0604020202020204" pitchFamily="34" charset="0"/>
                        <a:ea typeface="等线" panose="02010600030101010101" pitchFamily="2" charset="-122"/>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zh-CN" altLang="en-US" sz="800" b="0" i="0" u="none" strike="noStrike" dirty="0">
                          <a:solidFill>
                            <a:srgbClr val="000000"/>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58ED5"/>
                    </a:solidFill>
                  </a:tcPr>
                </a:tc>
                <a:extLst>
                  <a:ext uri="{0D108BD9-81ED-4DB2-BD59-A6C34878D82A}">
                    <a16:rowId xmlns:a16="http://schemas.microsoft.com/office/drawing/2014/main" val="1894493546"/>
                  </a:ext>
                </a:extLst>
              </a:tr>
              <a:tr h="182880">
                <a:tc>
                  <a:txBody>
                    <a:bodyPr/>
                    <a:lstStyle/>
                    <a:p>
                      <a:pPr algn="ctr" rtl="0" fontAlgn="ctr">
                        <a:buNone/>
                      </a:pPr>
                      <a:r>
                        <a:rPr lang="en-US" sz="800" b="1" i="0" u="none" strike="noStrike">
                          <a:solidFill>
                            <a:srgbClr val="FFFFFF"/>
                          </a:solidFill>
                          <a:effectLst/>
                          <a:latin typeface="Arial" panose="020B0604020202020204" pitchFamily="34" charset="0"/>
                          <a:ea typeface="等线" panose="02010600030101010101" pitchFamily="2" charset="-122"/>
                        </a:rPr>
                        <a:t>Total</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6092"/>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a:ea typeface="等线"/>
                        </a:rPr>
                        <a:t>17</a:t>
                      </a:r>
                      <a:endParaRPr lang="en-US" altLang="zh-CN" sz="800" b="1" i="0" u="none" strike="noStrike">
                        <a:solidFill>
                          <a:srgbClr val="FFFFFF"/>
                        </a:solidFill>
                        <a:effectLst/>
                        <a:latin typeface="Arial" panose="020B0604020202020204" pitchFamily="34" charset="0"/>
                        <a:ea typeface="等线" panose="02010600030101010101" pitchFamily="2" charset="-122"/>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zh-CN" altLang="en-US" sz="800" b="1" i="0" u="none" strike="noStrike" dirty="0">
                          <a:solidFill>
                            <a:srgbClr val="FFFFFF"/>
                          </a:solidFill>
                          <a:effectLst/>
                          <a:latin typeface="Arial"/>
                          <a:ea typeface="等线"/>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buNone/>
                      </a:pPr>
                      <a:r>
                        <a:rPr lang="en-US" altLang="zh-CN" sz="800" b="1" i="0" u="none" strike="noStrike">
                          <a:solidFill>
                            <a:srgbClr val="FFFFFF"/>
                          </a:solidFill>
                          <a:effectLst/>
                          <a:latin typeface="Arial" panose="020B0604020202020204" pitchFamily="34" charset="0"/>
                          <a:ea typeface="等线" panose="02010600030101010101" pitchFamily="2" charset="-122"/>
                        </a:rPr>
                        <a:t>0</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1670604750"/>
                  </a:ext>
                </a:extLst>
              </a:tr>
            </a:tbl>
          </a:graphicData>
        </a:graphic>
      </p:graphicFrame>
      <p:pic>
        <p:nvPicPr>
          <p:cNvPr id="3" name="图片 2" descr="图表, 折线图&#10;&#10;AI 生成的内容可能不正确。">
            <a:extLst>
              <a:ext uri="{FF2B5EF4-FFF2-40B4-BE49-F238E27FC236}">
                <a16:creationId xmlns:a16="http://schemas.microsoft.com/office/drawing/2014/main" id="{31804C97-E960-77A1-54DA-B2E1CEEC1564}"/>
              </a:ext>
            </a:extLst>
          </p:cNvPr>
          <p:cNvPicPr>
            <a:picLocks noChangeAspect="1"/>
          </p:cNvPicPr>
          <p:nvPr/>
        </p:nvPicPr>
        <p:blipFill>
          <a:blip r:embed="rId2"/>
          <a:stretch>
            <a:fillRect/>
          </a:stretch>
        </p:blipFill>
        <p:spPr>
          <a:xfrm>
            <a:off x="4153436" y="1594163"/>
            <a:ext cx="3885128" cy="22208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A9CE-891B-26D5-E348-BA160066DF69}"/>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494ECE85-FC19-9CCF-F6B7-50A15977B63F}"/>
              </a:ext>
            </a:extLst>
          </p:cNvPr>
          <p:cNvSpPr>
            <a:spLocks noGrp="1"/>
          </p:cNvSpPr>
          <p:nvPr>
            <p:ph type="body" sz="quarter" idx="15"/>
          </p:nvPr>
        </p:nvSpPr>
        <p:spPr/>
        <p:txBody>
          <a:bodyPr/>
          <a:lstStyle/>
          <a:p>
            <a:r>
              <a:rPr lang="en-US" altLang="zh-CN"/>
              <a:t>INCIDENT &amp; ISSUE</a:t>
            </a:r>
          </a:p>
        </p:txBody>
      </p:sp>
      <p:sp>
        <p:nvSpPr>
          <p:cNvPr id="5" name="灯片编号占位符 4">
            <a:extLst>
              <a:ext uri="{FF2B5EF4-FFF2-40B4-BE49-F238E27FC236}">
                <a16:creationId xmlns:a16="http://schemas.microsoft.com/office/drawing/2014/main" id="{2343CCB8-886A-8411-C3C3-1E11FE4979A8}"/>
              </a:ext>
            </a:extLst>
          </p:cNvPr>
          <p:cNvSpPr>
            <a:spLocks noGrp="1"/>
          </p:cNvSpPr>
          <p:nvPr>
            <p:ph type="sldNum" sz="quarter" idx="4"/>
          </p:nvPr>
        </p:nvSpPr>
        <p:spPr/>
        <p:txBody>
          <a:bodyPr/>
          <a:lstStyle/>
          <a:p>
            <a:fld id="{199137DB-8ECE-4117-81EA-4F1DB4ABB2A7}" type="slidenum">
              <a:rPr lang="zh-CN" altLang="en-US" smtClean="0"/>
              <a:t>5</a:t>
            </a:fld>
            <a:endParaRPr lang="zh-CN" altLang="en-US"/>
          </a:p>
        </p:txBody>
      </p:sp>
      <p:graphicFrame>
        <p:nvGraphicFramePr>
          <p:cNvPr id="4" name="Table 3">
            <a:extLst>
              <a:ext uri="{FF2B5EF4-FFF2-40B4-BE49-F238E27FC236}">
                <a16:creationId xmlns:a16="http://schemas.microsoft.com/office/drawing/2014/main" id="{4CAE8AF3-A585-D967-0693-D7EDE02A6689}"/>
              </a:ext>
            </a:extLst>
          </p:cNvPr>
          <p:cNvGraphicFramePr>
            <a:graphicFrameLocks noGrp="1"/>
          </p:cNvGraphicFramePr>
          <p:nvPr>
            <p:extLst>
              <p:ext uri="{D42A27DB-BD31-4B8C-83A1-F6EECF244321}">
                <p14:modId xmlns:p14="http://schemas.microsoft.com/office/powerpoint/2010/main" val="2978213967"/>
              </p:ext>
            </p:extLst>
          </p:nvPr>
        </p:nvGraphicFramePr>
        <p:xfrm>
          <a:off x="463936" y="1923883"/>
          <a:ext cx="11514535" cy="3568336"/>
        </p:xfrm>
        <a:graphic>
          <a:graphicData uri="http://schemas.openxmlformats.org/drawingml/2006/table">
            <a:tbl>
              <a:tblPr/>
              <a:tblGrid>
                <a:gridCol w="573389">
                  <a:extLst>
                    <a:ext uri="{9D8B030D-6E8A-4147-A177-3AD203B41FA5}">
                      <a16:colId xmlns:a16="http://schemas.microsoft.com/office/drawing/2014/main" val="436029560"/>
                    </a:ext>
                  </a:extLst>
                </a:gridCol>
                <a:gridCol w="548281">
                  <a:extLst>
                    <a:ext uri="{9D8B030D-6E8A-4147-A177-3AD203B41FA5}">
                      <a16:colId xmlns:a16="http://schemas.microsoft.com/office/drawing/2014/main" val="4022698737"/>
                    </a:ext>
                  </a:extLst>
                </a:gridCol>
                <a:gridCol w="767686">
                  <a:extLst>
                    <a:ext uri="{9D8B030D-6E8A-4147-A177-3AD203B41FA5}">
                      <a16:colId xmlns:a16="http://schemas.microsoft.com/office/drawing/2014/main" val="200443881"/>
                    </a:ext>
                  </a:extLst>
                </a:gridCol>
                <a:gridCol w="2244105">
                  <a:extLst>
                    <a:ext uri="{9D8B030D-6E8A-4147-A177-3AD203B41FA5}">
                      <a16:colId xmlns:a16="http://schemas.microsoft.com/office/drawing/2014/main" val="3989244634"/>
                    </a:ext>
                  </a:extLst>
                </a:gridCol>
                <a:gridCol w="965200">
                  <a:extLst>
                    <a:ext uri="{9D8B030D-6E8A-4147-A177-3AD203B41FA5}">
                      <a16:colId xmlns:a16="http://schemas.microsoft.com/office/drawing/2014/main" val="12494074"/>
                    </a:ext>
                  </a:extLst>
                </a:gridCol>
                <a:gridCol w="812800">
                  <a:extLst>
                    <a:ext uri="{9D8B030D-6E8A-4147-A177-3AD203B41FA5}">
                      <a16:colId xmlns:a16="http://schemas.microsoft.com/office/drawing/2014/main" val="3498823239"/>
                    </a:ext>
                  </a:extLst>
                </a:gridCol>
                <a:gridCol w="778098">
                  <a:extLst>
                    <a:ext uri="{9D8B030D-6E8A-4147-A177-3AD203B41FA5}">
                      <a16:colId xmlns:a16="http://schemas.microsoft.com/office/drawing/2014/main" val="1336207884"/>
                    </a:ext>
                  </a:extLst>
                </a:gridCol>
                <a:gridCol w="2498501">
                  <a:extLst>
                    <a:ext uri="{9D8B030D-6E8A-4147-A177-3AD203B41FA5}">
                      <a16:colId xmlns:a16="http://schemas.microsoft.com/office/drawing/2014/main" val="3472015461"/>
                    </a:ext>
                  </a:extLst>
                </a:gridCol>
                <a:gridCol w="2326475">
                  <a:extLst>
                    <a:ext uri="{9D8B030D-6E8A-4147-A177-3AD203B41FA5}">
                      <a16:colId xmlns:a16="http://schemas.microsoft.com/office/drawing/2014/main" val="950679911"/>
                    </a:ext>
                  </a:extLst>
                </a:gridCol>
              </a:tblGrid>
              <a:tr h="1061652">
                <a:tc>
                  <a:txBody>
                    <a:bodyPr/>
                    <a:lstStyle/>
                    <a:p>
                      <a:pPr algn="ctr" rtl="0" fontAlgn="ctr"/>
                      <a:r>
                        <a:rPr lang="en-US" sz="1200" b="1" i="0" u="none" strike="noStrike">
                          <a:solidFill>
                            <a:srgbClr val="FFFFFF"/>
                          </a:solidFill>
                          <a:effectLst/>
                          <a:latin typeface="Arial" panose="020B0604020202020204" pitchFamily="34" charset="0"/>
                        </a:rPr>
                        <a:t>BU</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Volume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Criticality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Description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Impact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Who Found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Repeat within current year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Root Cause(s)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r>
                        <a:rPr lang="en-US" sz="1200" b="1" i="0" u="none" strike="noStrike">
                          <a:solidFill>
                            <a:srgbClr val="FFFFFF"/>
                          </a:solidFill>
                          <a:effectLst/>
                          <a:latin typeface="Arial" panose="020B0604020202020204" pitchFamily="34" charset="0"/>
                        </a:rPr>
                        <a:t>Preventive Action Plan</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extLst>
                  <a:ext uri="{0D108BD9-81ED-4DB2-BD59-A6C34878D82A}">
                    <a16:rowId xmlns:a16="http://schemas.microsoft.com/office/drawing/2014/main" val="4036185614"/>
                  </a:ext>
                </a:extLst>
              </a:tr>
              <a:tr h="2506684">
                <a:tc>
                  <a:txBody>
                    <a:bodyPr/>
                    <a:lstStyle/>
                    <a:p>
                      <a:pPr algn="ctr" fontAlgn="ctr"/>
                      <a:r>
                        <a:rPr lang="en-US" sz="1200" b="0" i="0" u="none" strike="noStrike">
                          <a:solidFill>
                            <a:srgbClr val="000000"/>
                          </a:solidFill>
                          <a:effectLst/>
                          <a:latin typeface="Arial" panose="020B0604020202020204" pitchFamily="34" charset="0"/>
                        </a:rPr>
                        <a:t>C</a:t>
                      </a:r>
                      <a:r>
                        <a:rPr lang="en-US" altLang="zh-CN" sz="1200" b="0" i="0" u="none" strike="noStrike">
                          <a:solidFill>
                            <a:srgbClr val="000000"/>
                          </a:solidFill>
                          <a:effectLst/>
                          <a:latin typeface="Arial" panose="020B0604020202020204" pitchFamily="34" charset="0"/>
                        </a:rPr>
                        <a:t>hina</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r>
                        <a:rPr lang="en-US" sz="1200" b="0" i="0" u="none" strike="noStrike">
                          <a:solidFill>
                            <a:schemeClr val="tx1"/>
                          </a:solidFill>
                          <a:effectLst/>
                          <a:latin typeface="Arial"/>
                          <a:cs typeface="Arial"/>
                        </a:rPr>
                        <a:t>17</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High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l">
                        <a:lnSpc>
                          <a:spcPct val="100000"/>
                        </a:lnSpc>
                        <a:spcBef>
                          <a:spcPts val="0"/>
                        </a:spcBef>
                        <a:spcAft>
                          <a:spcPts val="0"/>
                        </a:spcAft>
                        <a:buNone/>
                      </a:pPr>
                      <a:r>
                        <a:rPr lang="en-US" altLang="zh-CN" sz="1200" b="0" i="0" u="none" strike="noStrike" noProof="0" dirty="0">
                          <a:solidFill>
                            <a:srgbClr val="000000"/>
                          </a:solidFill>
                          <a:effectLst/>
                        </a:rPr>
                        <a:t>This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month,</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significant</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discrepancy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was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identified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during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three-way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matching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process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for</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OS.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Upon</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investigation,</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it</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was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found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that,</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OS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payments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are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recognized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based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on</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progress,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only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amounts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were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adjusted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proportionally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during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matching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process,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while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corresponding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quantities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were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not</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updated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accordingly.</a:t>
                      </a:r>
                      <a:endParaRPr lang="zh-CN"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fontAlgn="ctr"/>
                      <a:r>
                        <a:rPr lang="en-US" sz="1200" b="0" i="0" u="none" strike="noStrike">
                          <a:solidFill>
                            <a:srgbClr val="000000"/>
                          </a:solidFill>
                          <a:effectLst/>
                          <a:latin typeface="Arial"/>
                        </a:rPr>
                        <a:t>CNY</a:t>
                      </a:r>
                      <a:br>
                        <a:rPr lang="en-US" sz="1200" b="0" i="0" u="none" strike="noStrike" dirty="0">
                          <a:solidFill>
                            <a:srgbClr val="000000"/>
                          </a:solidFill>
                          <a:effectLst/>
                          <a:latin typeface="Arial"/>
                        </a:rPr>
                      </a:br>
                      <a:r>
                        <a:rPr lang="en-US" sz="1200" b="0" i="0" u="none" strike="noStrike" noProof="0">
                          <a:effectLst/>
                        </a:rPr>
                        <a:t>98,360.39（(The data excludes discrepancies of less than 1.)</a:t>
                      </a:r>
                      <a:endParaRPr lang="en-US" sz="1200" b="0" i="0" u="none" strike="noStrike">
                        <a:solidFill>
                          <a:srgbClr val="000000"/>
                        </a:solidFill>
                        <a:effectLst/>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ctr">
                        <a:buNone/>
                      </a:pPr>
                      <a:r>
                        <a:rPr lang="en-US" sz="1200" b="0" i="0" u="none" strike="noStrike" noProof="0">
                          <a:solidFill>
                            <a:srgbClr val="000000"/>
                          </a:solidFill>
                          <a:effectLst/>
                        </a:rPr>
                        <a:t>Senior Finance Manager</a:t>
                      </a:r>
                      <a:r>
                        <a:rPr lang="en-US" sz="1200" b="0" i="0" u="none" strike="noStrike" dirty="0">
                          <a:solidFill>
                            <a:srgbClr val="000000"/>
                          </a:solidFill>
                          <a:effectLst/>
                          <a:latin typeface="Arial"/>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r>
                        <a:rPr lang="en-US" sz="1200" b="0" i="0" u="none" strike="noStrike">
                          <a:solidFill>
                            <a:schemeClr val="tx1"/>
                          </a:solidFill>
                          <a:effectLst/>
                          <a:latin typeface="Arial"/>
                          <a:cs typeface="Arial"/>
                        </a:rPr>
                        <a:t>May-26</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l">
                        <a:lnSpc>
                          <a:spcPct val="100000"/>
                        </a:lnSpc>
                        <a:spcBef>
                          <a:spcPts val="0"/>
                        </a:spcBef>
                        <a:spcAft>
                          <a:spcPts val="0"/>
                        </a:spcAft>
                        <a:buNone/>
                      </a:pPr>
                      <a:r>
                        <a:rPr lang="en-US" altLang="zh-CN" sz="1200" b="0" i="0" u="none" strike="noStrike" noProof="0">
                          <a:solidFill>
                            <a:srgbClr val="000000"/>
                          </a:solidFill>
                          <a:effectLst/>
                        </a:rPr>
                        <a:t>1.During</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three-way</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matching</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process,</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insufficient</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attention</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was</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given</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to</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verifying</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whether</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quantities</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were</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consistent</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with</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a:solidFill>
                            <a:srgbClr val="000000"/>
                          </a:solidFill>
                          <a:effectLst/>
                        </a:rPr>
                        <a:t>amounts.</a:t>
                      </a:r>
                      <a:endParaRPr lang="zh-CN" altLang="en-US"/>
                    </a:p>
                    <a:p>
                      <a:pPr lvl="0" algn="l">
                        <a:lnSpc>
                          <a:spcPct val="100000"/>
                        </a:lnSpc>
                        <a:spcBef>
                          <a:spcPts val="0"/>
                        </a:spcBef>
                        <a:spcAft>
                          <a:spcPts val="0"/>
                        </a:spcAft>
                        <a:buNone/>
                      </a:pPr>
                      <a:r>
                        <a:rPr lang="en-US" altLang="zh-CN" sz="1200" b="0" i="0" u="none" strike="noStrike" noProof="0" dirty="0">
                          <a:solidFill>
                            <a:srgbClr val="000000"/>
                          </a:solidFill>
                          <a:effectLst/>
                        </a:rPr>
                        <a:t>2.After</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completing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the</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three-way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matching,</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no</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further</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review</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was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performed</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to</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confirm</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whether</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any</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discrepancies</a:t>
                      </a:r>
                      <a:r>
                        <a:rPr lang="zh-CN" altLang="en-US" sz="1200" b="0" i="0" u="none" strike="noStrike" noProof="0" dirty="0">
                          <a:solidFill>
                            <a:srgbClr val="000000"/>
                          </a:solidFill>
                          <a:effectLst/>
                        </a:rPr>
                        <a:t> </a:t>
                      </a:r>
                      <a:r>
                        <a:rPr lang="en-US" altLang="zh-CN" sz="1200" b="0" i="0" u="none" strike="noStrike" noProof="0" dirty="0">
                          <a:solidFill>
                            <a:srgbClr val="000000"/>
                          </a:solidFill>
                          <a:effectLst/>
                        </a:rPr>
                        <a:t>remained.</a:t>
                      </a:r>
                      <a:endParaRPr lang="zh-CN"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lvl="0" algn="l">
                        <a:lnSpc>
                          <a:spcPct val="100000"/>
                        </a:lnSpc>
                        <a:spcBef>
                          <a:spcPts val="0"/>
                        </a:spcBef>
                        <a:spcAft>
                          <a:spcPts val="0"/>
                        </a:spcAft>
                        <a:buNone/>
                      </a:pPr>
                      <a:r>
                        <a:rPr lang="en-US" sz="1200" b="0" i="0" u="none" strike="noStrike" noProof="0" dirty="0">
                          <a:solidFill>
                            <a:srgbClr val="000000"/>
                          </a:solidFill>
                          <a:effectLst/>
                        </a:rPr>
                        <a:t>During the three-way matching process, greater care is required to verify that quantities and amounts are adjusted proportionally and consistently. Upon completion, a systematic review should be performed to ensure that no discrepancies remain.</a:t>
                      </a:r>
                      <a:endParaRPr lang="zh-CN" alt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extLst>
                  <a:ext uri="{0D108BD9-81ED-4DB2-BD59-A6C34878D82A}">
                    <a16:rowId xmlns:a16="http://schemas.microsoft.com/office/drawing/2014/main" val="366160036"/>
                  </a:ext>
                </a:extLst>
              </a:tr>
            </a:tbl>
          </a:graphicData>
        </a:graphic>
      </p:graphicFrame>
    </p:spTree>
    <p:extLst>
      <p:ext uri="{BB962C8B-B14F-4D97-AF65-F5344CB8AC3E}">
        <p14:creationId xmlns:p14="http://schemas.microsoft.com/office/powerpoint/2010/main" val="345143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30B97-6528-044C-A429-2541080393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3EC6AAC-B207-9BAA-4915-CC6D4D2BFED1}"/>
              </a:ext>
            </a:extLst>
          </p:cNvPr>
          <p:cNvSpPr>
            <a:spLocks noGrp="1"/>
          </p:cNvSpPr>
          <p:nvPr>
            <p:ph type="title"/>
          </p:nvPr>
        </p:nvSpPr>
        <p:spPr/>
        <p:txBody>
          <a:bodyPr/>
          <a:lstStyle/>
          <a:p>
            <a:r>
              <a:rPr lang="en-US" altLang="zh-CN" sz="3600" b="1">
                <a:solidFill>
                  <a:srgbClr val="F92745"/>
                </a:solidFill>
                <a:latin typeface="+mn-lt"/>
                <a:ea typeface="+mn-ea"/>
                <a:cs typeface="+mn-cs"/>
              </a:rPr>
              <a:t>RECORD TO REPORT</a:t>
            </a:r>
          </a:p>
        </p:txBody>
      </p:sp>
    </p:spTree>
    <p:extLst>
      <p:ext uri="{BB962C8B-B14F-4D97-AF65-F5344CB8AC3E}">
        <p14:creationId xmlns:p14="http://schemas.microsoft.com/office/powerpoint/2010/main" val="164713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4F6F-1FB5-0F96-1DA1-7B6758411220}"/>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704638D9-85ED-A074-622D-FD31C86B9C09}"/>
              </a:ext>
            </a:extLst>
          </p:cNvPr>
          <p:cNvSpPr>
            <a:spLocks noGrp="1"/>
          </p:cNvSpPr>
          <p:nvPr>
            <p:ph type="body" sz="quarter" idx="15"/>
          </p:nvPr>
        </p:nvSpPr>
        <p:spPr/>
        <p:txBody>
          <a:bodyPr/>
          <a:lstStyle/>
          <a:p>
            <a:r>
              <a:rPr lang="en-US" altLang="zh-CN"/>
              <a:t>RECORD TO REPORT</a:t>
            </a:r>
            <a:endParaRPr lang="zh-CN" altLang="en-US"/>
          </a:p>
        </p:txBody>
      </p:sp>
      <p:sp>
        <p:nvSpPr>
          <p:cNvPr id="5" name="灯片编号占位符 4">
            <a:extLst>
              <a:ext uri="{FF2B5EF4-FFF2-40B4-BE49-F238E27FC236}">
                <a16:creationId xmlns:a16="http://schemas.microsoft.com/office/drawing/2014/main" id="{09ABC83C-7638-A05D-B734-FBA1F3298845}"/>
              </a:ext>
            </a:extLst>
          </p:cNvPr>
          <p:cNvSpPr>
            <a:spLocks noGrp="1"/>
          </p:cNvSpPr>
          <p:nvPr>
            <p:ph type="sldNum" sz="quarter" idx="4"/>
          </p:nvPr>
        </p:nvSpPr>
        <p:spPr/>
        <p:txBody>
          <a:bodyPr/>
          <a:lstStyle/>
          <a:p>
            <a:fld id="{199137DB-8ECE-4117-81EA-4F1DB4ABB2A7}" type="slidenum">
              <a:rPr lang="zh-CN" altLang="en-US" smtClean="0"/>
              <a:t>7</a:t>
            </a:fld>
            <a:endParaRPr lang="zh-CN" altLang="en-US"/>
          </a:p>
        </p:txBody>
      </p:sp>
      <p:sp>
        <p:nvSpPr>
          <p:cNvPr id="9" name="TextBox 8">
            <a:extLst>
              <a:ext uri="{FF2B5EF4-FFF2-40B4-BE49-F238E27FC236}">
                <a16:creationId xmlns:a16="http://schemas.microsoft.com/office/drawing/2014/main" id="{CBBC8613-2DAE-B957-70D4-20F55CC619BD}"/>
              </a:ext>
            </a:extLst>
          </p:cNvPr>
          <p:cNvSpPr txBox="1"/>
          <p:nvPr/>
        </p:nvSpPr>
        <p:spPr>
          <a:xfrm>
            <a:off x="383690" y="1287999"/>
            <a:ext cx="6097604"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Record to </a:t>
            </a:r>
            <a:r>
              <a:rPr lang="en-US" b="1" kern="0">
                <a:solidFill>
                  <a:schemeClr val="tx1">
                    <a:lumMod val="65000"/>
                    <a:lumOff val="35000"/>
                  </a:schemeClr>
                </a:solidFill>
                <a:latin typeface="Graphik" panose="020B0503030202060203" pitchFamily="34" charset="0"/>
                <a:cs typeface="Arial" panose="020B0604020202020204" pitchFamily="34" charset="0"/>
              </a:rPr>
              <a:t>Report </a:t>
            </a:r>
            <a:r>
              <a:rPr lang="en-US" sz="1800" b="1" kern="0">
                <a:solidFill>
                  <a:schemeClr val="tx1">
                    <a:lumMod val="65000"/>
                    <a:lumOff val="35000"/>
                  </a:schemeClr>
                </a:solidFill>
                <a:latin typeface="Graphik" panose="020B0503030202060203" pitchFamily="34" charset="0"/>
                <a:cs typeface="Arial" panose="020B0604020202020204" pitchFamily="34" charset="0"/>
              </a:rPr>
              <a:t>Indicators </a:t>
            </a:r>
          </a:p>
        </p:txBody>
      </p:sp>
      <p:graphicFrame>
        <p:nvGraphicFramePr>
          <p:cNvPr id="10" name="Table 9">
            <a:extLst>
              <a:ext uri="{FF2B5EF4-FFF2-40B4-BE49-F238E27FC236}">
                <a16:creationId xmlns:a16="http://schemas.microsoft.com/office/drawing/2014/main" id="{D97C7C60-A4F7-6403-5CE0-BB7100B45CDE}"/>
              </a:ext>
            </a:extLst>
          </p:cNvPr>
          <p:cNvGraphicFramePr>
            <a:graphicFrameLocks noGrp="1"/>
          </p:cNvGraphicFramePr>
          <p:nvPr>
            <p:extLst>
              <p:ext uri="{D42A27DB-BD31-4B8C-83A1-F6EECF244321}">
                <p14:modId xmlns:p14="http://schemas.microsoft.com/office/powerpoint/2010/main" val="1527275724"/>
              </p:ext>
            </p:extLst>
          </p:nvPr>
        </p:nvGraphicFramePr>
        <p:xfrm>
          <a:off x="228598" y="1641546"/>
          <a:ext cx="11667067" cy="2761004"/>
        </p:xfrm>
        <a:graphic>
          <a:graphicData uri="http://schemas.openxmlformats.org/drawingml/2006/table">
            <a:tbl>
              <a:tblPr/>
              <a:tblGrid>
                <a:gridCol w="2109374">
                  <a:extLst>
                    <a:ext uri="{9D8B030D-6E8A-4147-A177-3AD203B41FA5}">
                      <a16:colId xmlns:a16="http://schemas.microsoft.com/office/drawing/2014/main" val="4079392419"/>
                    </a:ext>
                  </a:extLst>
                </a:gridCol>
                <a:gridCol w="535953">
                  <a:extLst>
                    <a:ext uri="{9D8B030D-6E8A-4147-A177-3AD203B41FA5}">
                      <a16:colId xmlns:a16="http://schemas.microsoft.com/office/drawing/2014/main" val="2774084154"/>
                    </a:ext>
                  </a:extLst>
                </a:gridCol>
                <a:gridCol w="676219">
                  <a:extLst>
                    <a:ext uri="{9D8B030D-6E8A-4147-A177-3AD203B41FA5}">
                      <a16:colId xmlns:a16="http://schemas.microsoft.com/office/drawing/2014/main" val="1359982234"/>
                    </a:ext>
                  </a:extLst>
                </a:gridCol>
                <a:gridCol w="676219">
                  <a:extLst>
                    <a:ext uri="{9D8B030D-6E8A-4147-A177-3AD203B41FA5}">
                      <a16:colId xmlns:a16="http://schemas.microsoft.com/office/drawing/2014/main" val="4241734055"/>
                    </a:ext>
                  </a:extLst>
                </a:gridCol>
                <a:gridCol w="676219">
                  <a:extLst>
                    <a:ext uri="{9D8B030D-6E8A-4147-A177-3AD203B41FA5}">
                      <a16:colId xmlns:a16="http://schemas.microsoft.com/office/drawing/2014/main" val="2869412383"/>
                    </a:ext>
                  </a:extLst>
                </a:gridCol>
                <a:gridCol w="676219">
                  <a:extLst>
                    <a:ext uri="{9D8B030D-6E8A-4147-A177-3AD203B41FA5}">
                      <a16:colId xmlns:a16="http://schemas.microsoft.com/office/drawing/2014/main" val="592662871"/>
                    </a:ext>
                  </a:extLst>
                </a:gridCol>
                <a:gridCol w="676219">
                  <a:extLst>
                    <a:ext uri="{9D8B030D-6E8A-4147-A177-3AD203B41FA5}">
                      <a16:colId xmlns:a16="http://schemas.microsoft.com/office/drawing/2014/main" val="4181623302"/>
                    </a:ext>
                  </a:extLst>
                </a:gridCol>
                <a:gridCol w="676219">
                  <a:extLst>
                    <a:ext uri="{9D8B030D-6E8A-4147-A177-3AD203B41FA5}">
                      <a16:colId xmlns:a16="http://schemas.microsoft.com/office/drawing/2014/main" val="848186937"/>
                    </a:ext>
                  </a:extLst>
                </a:gridCol>
                <a:gridCol w="676219">
                  <a:extLst>
                    <a:ext uri="{9D8B030D-6E8A-4147-A177-3AD203B41FA5}">
                      <a16:colId xmlns:a16="http://schemas.microsoft.com/office/drawing/2014/main" val="235602070"/>
                    </a:ext>
                  </a:extLst>
                </a:gridCol>
                <a:gridCol w="676219">
                  <a:extLst>
                    <a:ext uri="{9D8B030D-6E8A-4147-A177-3AD203B41FA5}">
                      <a16:colId xmlns:a16="http://schemas.microsoft.com/office/drawing/2014/main" val="3580376084"/>
                    </a:ext>
                  </a:extLst>
                </a:gridCol>
                <a:gridCol w="676219">
                  <a:extLst>
                    <a:ext uri="{9D8B030D-6E8A-4147-A177-3AD203B41FA5}">
                      <a16:colId xmlns:a16="http://schemas.microsoft.com/office/drawing/2014/main" val="2241812458"/>
                    </a:ext>
                  </a:extLst>
                </a:gridCol>
                <a:gridCol w="676219">
                  <a:extLst>
                    <a:ext uri="{9D8B030D-6E8A-4147-A177-3AD203B41FA5}">
                      <a16:colId xmlns:a16="http://schemas.microsoft.com/office/drawing/2014/main" val="145805348"/>
                    </a:ext>
                  </a:extLst>
                </a:gridCol>
                <a:gridCol w="676219">
                  <a:extLst>
                    <a:ext uri="{9D8B030D-6E8A-4147-A177-3AD203B41FA5}">
                      <a16:colId xmlns:a16="http://schemas.microsoft.com/office/drawing/2014/main" val="1796640285"/>
                    </a:ext>
                  </a:extLst>
                </a:gridCol>
                <a:gridCol w="646189">
                  <a:extLst>
                    <a:ext uri="{9D8B030D-6E8A-4147-A177-3AD203B41FA5}">
                      <a16:colId xmlns:a16="http://schemas.microsoft.com/office/drawing/2014/main" val="704103096"/>
                    </a:ext>
                  </a:extLst>
                </a:gridCol>
                <a:gridCol w="937142">
                  <a:extLst>
                    <a:ext uri="{9D8B030D-6E8A-4147-A177-3AD203B41FA5}">
                      <a16:colId xmlns:a16="http://schemas.microsoft.com/office/drawing/2014/main" val="4064519847"/>
                    </a:ext>
                  </a:extLst>
                </a:gridCol>
              </a:tblGrid>
              <a:tr h="463137">
                <a:tc>
                  <a:txBody>
                    <a:bodyPr/>
                    <a:lstStyle/>
                    <a:p>
                      <a:pPr algn="ctr" rtl="0" fontAlgn="ctr"/>
                      <a:r>
                        <a:rPr lang="en-US" sz="1000" b="1" i="0" u="none" strike="noStrike">
                          <a:solidFill>
                            <a:srgbClr val="FFFFFF"/>
                          </a:solidFill>
                          <a:effectLst/>
                          <a:latin typeface="Arial"/>
                        </a:rPr>
                        <a:t>BOI </a:t>
                      </a:r>
                      <a:endParaRPr lang="en-US" sz="1000" b="1" i="0" u="none" strike="noStrike">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900" b="1" i="0" u="none" strike="noStrike">
                          <a:solidFill>
                            <a:srgbClr val="FFFFFF"/>
                          </a:solidFill>
                          <a:effectLst/>
                          <a:latin typeface="Arial"/>
                        </a:rPr>
                        <a:t>Target</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Jan-2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Feb-2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Mar-2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Apr-2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May-2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Jun-2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Jul-2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Aug-2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altLang="zh-CN" sz="1000" b="1" i="0" u="none" strike="noStrike">
                          <a:solidFill>
                            <a:srgbClr val="FFFFFF"/>
                          </a:solidFill>
                          <a:effectLst/>
                          <a:latin typeface="Arial"/>
                        </a:rPr>
                        <a:t>Sep-26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Oct-2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Nov-2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Dec-2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a:solidFill>
                            <a:srgbClr val="FFFFFF"/>
                          </a:solidFill>
                          <a:effectLst/>
                          <a:latin typeface="Arial" panose="020B0604020202020204" pitchFamily="34" charset="0"/>
                        </a:rPr>
                        <a:t>Volume change vs. last month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extLst>
                  <a:ext uri="{0D108BD9-81ED-4DB2-BD59-A6C34878D82A}">
                    <a16:rowId xmlns:a16="http://schemas.microsoft.com/office/drawing/2014/main" val="1036896605"/>
                  </a:ext>
                </a:extLst>
              </a:tr>
              <a:tr h="190101">
                <a:tc>
                  <a:txBody>
                    <a:bodyPr/>
                    <a:lstStyle/>
                    <a:p>
                      <a:pPr algn="l" rtl="0" fontAlgn="ctr"/>
                      <a:r>
                        <a:rPr lang="en-US" sz="1000" b="0" i="0" u="none" strike="noStrike">
                          <a:solidFill>
                            <a:srgbClr val="000000"/>
                          </a:solidFill>
                          <a:effectLst/>
                          <a:latin typeface="Arial"/>
                        </a:rPr>
                        <a:t>Reconciliation Accounts (#) -O/S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altLang="zh-CN" sz="1000" b="0" i="0" u="none" strike="noStrike">
                          <a:solidFill>
                            <a:srgbClr val="000000"/>
                          </a:solidFill>
                          <a:effectLst/>
                          <a:latin typeface="Arial"/>
                          <a:cs typeface="Arial"/>
                        </a:rPr>
                        <a:t>N/A</a:t>
                      </a: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484355649"/>
                  </a:ext>
                </a:extLst>
              </a:tr>
              <a:tr h="161937">
                <a:tc>
                  <a:txBody>
                    <a:bodyPr/>
                    <a:lstStyle/>
                    <a:p>
                      <a:pPr algn="l" rtl="0" fontAlgn="ctr"/>
                      <a:r>
                        <a:rPr lang="en-US" sz="1000" b="0" i="0" u="none" strike="noStrike">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071364651"/>
                  </a:ext>
                </a:extLst>
              </a:tr>
              <a:tr h="210245">
                <a:tc>
                  <a:txBody>
                    <a:bodyPr/>
                    <a:lstStyle/>
                    <a:p>
                      <a:pPr algn="l" rtl="0" fontAlgn="ctr"/>
                      <a:r>
                        <a:rPr lang="en-US" sz="1000" b="0" i="0" u="none" strike="noStrike">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045484806"/>
                  </a:ext>
                </a:extLst>
              </a:tr>
              <a:tr h="81530">
                <a:tc>
                  <a:txBody>
                    <a:bodyPr/>
                    <a:lstStyle/>
                    <a:p>
                      <a:pPr algn="l" rtl="0" fontAlgn="ctr"/>
                      <a:r>
                        <a:rPr lang="en-US" sz="1000" b="0" i="0" u="none" strike="noStrike">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28066199"/>
                  </a:ext>
                </a:extLst>
              </a:tr>
              <a:tr h="171303">
                <a:tc>
                  <a:txBody>
                    <a:bodyPr/>
                    <a:lstStyle/>
                    <a:p>
                      <a:pPr lvl="0" algn="l">
                        <a:buNone/>
                      </a:pPr>
                      <a:r>
                        <a:rPr lang="en-US" sz="1000" b="0" i="0" u="none" strike="noStrike" noProof="0">
                          <a:solidFill>
                            <a:srgbClr val="000000"/>
                          </a:solidFill>
                          <a:effectLst/>
                          <a:latin typeface="Arial"/>
                          <a:cs typeface="Arial"/>
                        </a:rPr>
                        <a:t>Reconciliation Accounts (#) -offline</a:t>
                      </a:r>
                      <a:endParaRPr lang="en-US"/>
                    </a:p>
                  </a:txBody>
                  <a:tcPr marL="7620" marR="7620" marT="762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0" i="0" u="none" strike="noStrike">
                          <a:solidFill>
                            <a:srgbClr val="000000"/>
                          </a:solidFill>
                          <a:effectLst/>
                          <a:latin typeface="+mn-lt"/>
                          <a:cs typeface="Arial"/>
                        </a:rPr>
                        <a:t>N/A</a:t>
                      </a:r>
                    </a:p>
                  </a:txBody>
                  <a:tcPr marL="8023" marR="8023" marT="8023" marB="0"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91</a:t>
                      </a: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80</a:t>
                      </a: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26</a:t>
                      </a:r>
                    </a:p>
                  </a:txBody>
                  <a:tcPr marL="0" marR="0" marT="0" marB="0"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79</a:t>
                      </a:r>
                    </a:p>
                  </a:txBody>
                  <a:tcPr marL="0" marR="0" marT="0" marB="0" anchor="ctr">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endParaRPr lang="en-US" sz="1000" b="0" i="0" u="none" strike="noStrike" kern="1200">
                        <a:solidFill>
                          <a:srgbClr val="000000"/>
                        </a:solidFill>
                        <a:effectLst/>
                        <a:latin typeface="Arial"/>
                        <a:ea typeface="+mn-ea"/>
                        <a:cs typeface="Arial"/>
                      </a:endParaRPr>
                    </a:p>
                  </a:txBody>
                  <a:tcPr marL="0" marR="0" marT="0" marB="0" anchor="ctr">
                    <a:lnL w="6350">
                      <a:solidFill>
                        <a:srgbClr val="000000"/>
                      </a:solidFill>
                    </a:lnL>
                    <a:lnR w="6350">
                      <a:solidFill>
                        <a:srgbClr val="000000"/>
                      </a:solidFill>
                    </a:lnR>
                    <a:lnT w="6350">
                      <a:solidFill>
                        <a:srgbClr val="000000"/>
                      </a:solidFill>
                    </a:lnT>
                    <a:lnB w="6350">
                      <a:solidFill>
                        <a:srgbClr val="000000"/>
                      </a:solidFill>
                    </a:lnB>
                    <a:solidFill>
                      <a:srgbClr val="CBCBF9"/>
                    </a:solidFill>
                  </a:tcPr>
                </a:tc>
                <a:tc>
                  <a:txBody>
                    <a:bodyPr/>
                    <a:lstStyle/>
                    <a:p>
                      <a:pPr marL="0" lvl="0" algn="ctr" defTabSz="914400">
                        <a:buNone/>
                      </a:pPr>
                      <a:r>
                        <a:rPr lang="en-US" sz="1000" b="0" i="0" u="none" strike="noStrike" kern="1200">
                          <a:solidFill>
                            <a:srgbClr val="000000"/>
                          </a:solidFill>
                          <a:effectLst/>
                          <a:latin typeface="Arial"/>
                          <a:ea typeface="+mn-ea"/>
                          <a:cs typeface="Arial"/>
                        </a:rPr>
                        <a:t>53</a:t>
                      </a:r>
                    </a:p>
                  </a:txBody>
                  <a:tcPr marL="0" marR="0" marT="0"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1374703647"/>
                  </a:ext>
                </a:extLst>
              </a:tr>
              <a:tr h="190101">
                <a:tc>
                  <a:txBody>
                    <a:bodyPr/>
                    <a:lstStyle/>
                    <a:p>
                      <a:pPr algn="l" rtl="0" fontAlgn="ctr"/>
                      <a:r>
                        <a:rPr lang="en-US" sz="1000" b="0" i="0" u="none" strike="noStrike">
                          <a:solidFill>
                            <a:srgbClr val="000000"/>
                          </a:solidFill>
                          <a:effectLst/>
                          <a:latin typeface="Arial"/>
                        </a:rPr>
                        <a:t>Account Reconciliation Timeliness%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a:solidFill>
                            <a:srgbClr val="000000"/>
                          </a:solidFill>
                          <a:effectLst/>
                          <a:latin typeface="Arial"/>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lvl="0" algn="ctr" rtl="0">
                        <a:buNone/>
                      </a:pPr>
                      <a:r>
                        <a:rPr lang="en-US" altLang="zh-Hans" sz="1000" b="0" i="0" u="none" strike="noStrike">
                          <a:solidFill>
                            <a:srgbClr val="000000"/>
                          </a:solidFill>
                          <a:effectLst/>
                          <a:latin typeface="Arial"/>
                          <a:ea typeface="等线"/>
                        </a:rPr>
                        <a:t>100%</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lvl="0" algn="ctr" rtl="0">
                        <a:buNone/>
                      </a:pPr>
                      <a:r>
                        <a:rPr lang="en-US" altLang="zh-Hans" sz="1000" b="0" i="0" u="none" strike="noStrike">
                          <a:solidFill>
                            <a:srgbClr val="000000"/>
                          </a:solidFill>
                          <a:effectLst/>
                          <a:latin typeface="Arial"/>
                          <a:ea typeface="等线"/>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1833560326"/>
                  </a:ext>
                </a:extLst>
              </a:tr>
              <a:tr h="161937">
                <a:tc>
                  <a:txBody>
                    <a:bodyPr/>
                    <a:lstStyle/>
                    <a:p>
                      <a:pPr algn="l" rtl="0" fontAlgn="ctr"/>
                      <a:r>
                        <a:rPr lang="en-US" sz="1000" b="0" i="0" u="none" strike="noStrike">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a:solidFill>
                            <a:srgbClr val="000000"/>
                          </a:solidFill>
                          <a:effectLst/>
                          <a:latin typeface="Arial"/>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853820772"/>
                  </a:ext>
                </a:extLst>
              </a:tr>
              <a:tr h="210245">
                <a:tc>
                  <a:txBody>
                    <a:bodyPr/>
                    <a:lstStyle/>
                    <a:p>
                      <a:pPr algn="l" rtl="0" fontAlgn="ctr"/>
                      <a:r>
                        <a:rPr lang="en-US" sz="1000" b="0" i="0" u="none" strike="noStrike">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482213720"/>
                  </a:ext>
                </a:extLst>
              </a:tr>
              <a:tr h="161937">
                <a:tc>
                  <a:txBody>
                    <a:bodyPr/>
                    <a:lstStyle/>
                    <a:p>
                      <a:pPr algn="l" rtl="0" fontAlgn="ctr"/>
                      <a:r>
                        <a:rPr lang="en-US" sz="1000" b="0" i="0" u="none" strike="noStrike">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rtl="0">
                        <a:buNone/>
                      </a:pPr>
                      <a:r>
                        <a:rPr lang="en-US" altLang="zh-Hans" sz="1000" b="0" i="0" u="none" strike="noStrike">
                          <a:solidFill>
                            <a:srgbClr val="000000"/>
                          </a:solidFill>
                          <a:effectLst/>
                          <a:latin typeface="Arial"/>
                          <a:ea typeface="等线"/>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957184762"/>
                  </a:ext>
                </a:extLst>
              </a:tr>
              <a:tr h="190101">
                <a:tc>
                  <a:txBody>
                    <a:bodyPr/>
                    <a:lstStyle/>
                    <a:p>
                      <a:pPr algn="l" rtl="0" fontAlgn="ctr"/>
                      <a:r>
                        <a:rPr lang="en-US" sz="1000" b="0" i="0" u="none" strike="noStrike">
                          <a:solidFill>
                            <a:srgbClr val="000000"/>
                          </a:solidFill>
                          <a:effectLst/>
                          <a:latin typeface="+mn-lt"/>
                        </a:rPr>
                        <a:t>Account Reconciliation Turn Back#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altLang="zh-CN" sz="1000" b="0" i="0" u="none" strike="noStrike">
                          <a:solidFill>
                            <a:srgbClr val="000000"/>
                          </a:solidFill>
                          <a:effectLst/>
                          <a:latin typeface="Arial"/>
                          <a:cs typeface="Arial"/>
                        </a:rPr>
                        <a:t>N/A</a:t>
                      </a: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4123362015"/>
                  </a:ext>
                </a:extLst>
              </a:tr>
              <a:tr h="161937">
                <a:tc>
                  <a:txBody>
                    <a:bodyPr/>
                    <a:lstStyle/>
                    <a:p>
                      <a:pPr algn="l" rtl="0" fontAlgn="ctr"/>
                      <a:r>
                        <a:rPr lang="en-US" sz="1000" b="0" i="0" u="none" strike="noStrike">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693411455"/>
                  </a:ext>
                </a:extLst>
              </a:tr>
              <a:tr h="163980">
                <a:tc>
                  <a:txBody>
                    <a:bodyPr/>
                    <a:lstStyle/>
                    <a:p>
                      <a:pPr algn="l" rtl="0" fontAlgn="ctr"/>
                      <a:r>
                        <a:rPr lang="en-US" sz="1000" b="0" i="0" u="none" strike="noStrike">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2184758160"/>
                  </a:ext>
                </a:extLst>
              </a:tr>
              <a:tr h="161937">
                <a:tc>
                  <a:txBody>
                    <a:bodyPr/>
                    <a:lstStyle/>
                    <a:p>
                      <a:pPr algn="l" rtl="0" fontAlgn="ctr"/>
                      <a:r>
                        <a:rPr lang="en-US" sz="1000" b="0" i="0" u="none" strike="noStrike">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717344343"/>
                  </a:ext>
                </a:extLst>
              </a:tr>
            </a:tbl>
          </a:graphicData>
        </a:graphic>
      </p:graphicFrame>
      <p:grpSp>
        <p:nvGrpSpPr>
          <p:cNvPr id="3" name="Group 18">
            <a:extLst>
              <a:ext uri="{FF2B5EF4-FFF2-40B4-BE49-F238E27FC236}">
                <a16:creationId xmlns:a16="http://schemas.microsoft.com/office/drawing/2014/main" id="{B9F1294D-404B-7D09-5D76-E27025FF748D}"/>
              </a:ext>
            </a:extLst>
          </p:cNvPr>
          <p:cNvGrpSpPr/>
          <p:nvPr/>
        </p:nvGrpSpPr>
        <p:grpSpPr>
          <a:xfrm>
            <a:off x="228598" y="4687181"/>
            <a:ext cx="11667066" cy="1570743"/>
            <a:chOff x="161518" y="2054453"/>
            <a:chExt cx="8440783" cy="596795"/>
          </a:xfrm>
        </p:grpSpPr>
        <p:sp>
          <p:nvSpPr>
            <p:cNvPr id="4" name="AutoShape 4">
              <a:extLst>
                <a:ext uri="{FF2B5EF4-FFF2-40B4-BE49-F238E27FC236}">
                  <a16:creationId xmlns:a16="http://schemas.microsoft.com/office/drawing/2014/main" id="{C0AF4981-65FE-0BA1-B66F-B8E699E33B00}"/>
                </a:ext>
              </a:extLst>
            </p:cNvPr>
            <p:cNvSpPr>
              <a:spLocks noChangeArrowheads="1"/>
            </p:cNvSpPr>
            <p:nvPr/>
          </p:nvSpPr>
          <p:spPr bwMode="auto">
            <a:xfrm>
              <a:off x="161518" y="2054453"/>
              <a:ext cx="841163" cy="596795"/>
            </a:xfrm>
            <a:prstGeom prst="homePlate">
              <a:avLst>
                <a:gd name="adj" fmla="val 18890"/>
              </a:avLst>
            </a:prstGeom>
            <a:solidFill>
              <a:srgbClr val="376092"/>
            </a:solidFill>
            <a:ln w="6350">
              <a:noFill/>
              <a:miter lim="800000"/>
              <a:headEnd/>
              <a:tailEnd/>
            </a:ln>
            <a:effectLst/>
          </p:spPr>
          <p:txBody>
            <a:bodyPr wrap="none" lIns="45720" rIns="45720" anchor="ctr"/>
            <a:lstStyle/>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EC1C88E2-FC2B-70A3-5592-41320444349F}"/>
                </a:ext>
              </a:extLst>
            </p:cNvPr>
            <p:cNvSpPr>
              <a:spLocks/>
            </p:cNvSpPr>
            <p:nvPr/>
          </p:nvSpPr>
          <p:spPr bwMode="auto">
            <a:xfrm>
              <a:off x="1079354" y="2054453"/>
              <a:ext cx="7522947" cy="596795"/>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rIns="45720"/>
            <a:lstStyle/>
            <a:p>
              <a:pPr>
                <a:spcBef>
                  <a:spcPts val="100"/>
                </a:spcBef>
                <a:spcAft>
                  <a:spcPts val="100"/>
                </a:spcAft>
              </a:pPr>
              <a:endParaRPr lang="en-US" altLang="zh-CN" sz="1200">
                <a:solidFill>
                  <a:prstClr val="black"/>
                </a:solidFill>
                <a:latin typeface="Arial" panose="020B0604020202020204" pitchFamily="34" charset="0"/>
                <a:cs typeface="Arial" panose="020B0604020202020204" pitchFamily="34" charset="0"/>
              </a:endParaRPr>
            </a:p>
            <a:p>
              <a:pPr marL="171450" indent="-171450">
                <a:spcBef>
                  <a:spcPts val="100"/>
                </a:spcBef>
                <a:spcAft>
                  <a:spcPts val="100"/>
                </a:spcAft>
                <a:buFont typeface="Wingdings" panose="05000000000000000000" pitchFamily="2" charset="2"/>
                <a:buChar char="Ø"/>
              </a:pPr>
              <a:r>
                <a:rPr lang="en-US" altLang="zh-CN" sz="1100">
                  <a:solidFill>
                    <a:prstClr val="black"/>
                  </a:solidFill>
                  <a:latin typeface="Arial" panose="020B0604020202020204" pitchFamily="34" charset="0"/>
                  <a:cs typeface="Arial" panose="020B0604020202020204" pitchFamily="34" charset="0"/>
                </a:rPr>
                <a:t>Timeliness decreased by 1% (from 97% to 98%) and not arrive target percentage 100% since have not aligned with regional staff 1</a:t>
              </a:r>
              <a:r>
                <a:rPr lang="en-US" altLang="zh-CN" sz="1100" baseline="30000">
                  <a:solidFill>
                    <a:prstClr val="black"/>
                  </a:solidFill>
                  <a:latin typeface="Arial" panose="020B0604020202020204" pitchFamily="34" charset="0"/>
                  <a:cs typeface="Arial" panose="020B0604020202020204" pitchFamily="34" charset="0"/>
                </a:rPr>
                <a:t>st</a:t>
              </a:r>
              <a:r>
                <a:rPr lang="en-US" altLang="zh-CN" sz="1100">
                  <a:solidFill>
                    <a:prstClr val="black"/>
                  </a:solidFill>
                  <a:latin typeface="Arial" panose="020B0604020202020204" pitchFamily="34" charset="0"/>
                  <a:cs typeface="Arial" panose="020B0604020202020204" pitchFamily="34" charset="0"/>
                </a:rPr>
                <a:t> level approve deadline in OneStream.</a:t>
              </a:r>
              <a:r>
                <a:rPr lang="en-US" altLang="zh-CN" sz="1100">
                  <a:ea typeface="黑体"/>
                  <a:cs typeface="Calibri"/>
                </a:rPr>
                <a:t> Will align 20th 1st level review timeline.</a:t>
              </a:r>
            </a:p>
            <a:p>
              <a:pPr marL="171450" indent="-171450">
                <a:spcBef>
                  <a:spcPts val="100"/>
                </a:spcBef>
                <a:spcAft>
                  <a:spcPts val="100"/>
                </a:spcAft>
                <a:buFont typeface="Wingdings" panose="05000000000000000000" pitchFamily="2" charset="2"/>
                <a:buChar char="Ø"/>
              </a:pPr>
              <a:endParaRPr lang="en-US" altLang="zh-CN" sz="1100">
                <a:solidFill>
                  <a:prstClr val="black"/>
                </a:solidFill>
                <a:latin typeface="Arial" panose="020B0604020202020204" pitchFamily="34" charset="0"/>
                <a:cs typeface="Arial" panose="020B0604020202020204" pitchFamily="34" charset="0"/>
              </a:endParaRPr>
            </a:p>
          </p:txBody>
        </p:sp>
        <p:sp>
          <p:nvSpPr>
            <p:cNvPr id="7" name="Rectangle 21">
              <a:extLst>
                <a:ext uri="{FF2B5EF4-FFF2-40B4-BE49-F238E27FC236}">
                  <a16:creationId xmlns:a16="http://schemas.microsoft.com/office/drawing/2014/main" id="{FD852224-5571-3023-B80A-905C9F1A8C1B}"/>
                </a:ext>
              </a:extLst>
            </p:cNvPr>
            <p:cNvSpPr/>
            <p:nvPr/>
          </p:nvSpPr>
          <p:spPr>
            <a:xfrm>
              <a:off x="1142235" y="2091037"/>
              <a:ext cx="7275258" cy="120650"/>
            </a:xfrm>
            <a:prstGeom prst="rect">
              <a:avLst/>
            </a:prstGeom>
          </p:spPr>
          <p:txBody>
            <a:bodyPr wrap="square" lIns="91440" tIns="45720" rIns="91440" bIns="45720" anchor="t">
              <a:spAutoFit/>
            </a:bodyPr>
            <a:lstStyle/>
            <a:p>
              <a:endParaRPr lang="en-US">
                <a:latin typeface="Arial"/>
                <a:cs typeface="Calibri" panose="020F0502020204030204"/>
              </a:endParaRPr>
            </a:p>
          </p:txBody>
        </p:sp>
      </p:grpSp>
    </p:spTree>
    <p:extLst>
      <p:ext uri="{BB962C8B-B14F-4D97-AF65-F5344CB8AC3E}">
        <p14:creationId xmlns:p14="http://schemas.microsoft.com/office/powerpoint/2010/main" val="239930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DE90-EE0A-AB03-AA5B-A55C4EF90A75}"/>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AAD6C1C5-222F-D06D-14EB-1F299657C193}"/>
              </a:ext>
            </a:extLst>
          </p:cNvPr>
          <p:cNvSpPr>
            <a:spLocks noGrp="1"/>
          </p:cNvSpPr>
          <p:nvPr>
            <p:ph type="body" sz="quarter" idx="15"/>
          </p:nvPr>
        </p:nvSpPr>
        <p:spPr/>
        <p:txBody>
          <a:bodyPr/>
          <a:lstStyle/>
          <a:p>
            <a:r>
              <a:rPr lang="en-US" altLang="zh-CN"/>
              <a:t>RECORD TO REPORT</a:t>
            </a:r>
            <a:endParaRPr lang="zh-CN" altLang="en-US"/>
          </a:p>
        </p:txBody>
      </p:sp>
      <p:sp>
        <p:nvSpPr>
          <p:cNvPr id="5" name="灯片编号占位符 4">
            <a:extLst>
              <a:ext uri="{FF2B5EF4-FFF2-40B4-BE49-F238E27FC236}">
                <a16:creationId xmlns:a16="http://schemas.microsoft.com/office/drawing/2014/main" id="{909A0D12-F3C8-EDAD-AC60-AF8E7CC655D2}"/>
              </a:ext>
            </a:extLst>
          </p:cNvPr>
          <p:cNvSpPr>
            <a:spLocks noGrp="1"/>
          </p:cNvSpPr>
          <p:nvPr>
            <p:ph type="sldNum" sz="quarter" idx="4"/>
          </p:nvPr>
        </p:nvSpPr>
        <p:spPr/>
        <p:txBody>
          <a:bodyPr/>
          <a:lstStyle/>
          <a:p>
            <a:fld id="{199137DB-8ECE-4117-81EA-4F1DB4ABB2A7}" type="slidenum">
              <a:rPr lang="zh-CN" altLang="en-US" smtClean="0"/>
              <a:t>8</a:t>
            </a:fld>
            <a:endParaRPr lang="zh-CN" altLang="en-US"/>
          </a:p>
        </p:txBody>
      </p:sp>
      <p:sp>
        <p:nvSpPr>
          <p:cNvPr id="9" name="TextBox 8">
            <a:extLst>
              <a:ext uri="{FF2B5EF4-FFF2-40B4-BE49-F238E27FC236}">
                <a16:creationId xmlns:a16="http://schemas.microsoft.com/office/drawing/2014/main" id="{5AEF7A9B-8F75-A9E6-0F2B-3FD5EA76929A}"/>
              </a:ext>
            </a:extLst>
          </p:cNvPr>
          <p:cNvSpPr txBox="1"/>
          <p:nvPr/>
        </p:nvSpPr>
        <p:spPr>
          <a:xfrm>
            <a:off x="383690" y="1287999"/>
            <a:ext cx="6097604"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Record to </a:t>
            </a:r>
            <a:r>
              <a:rPr lang="en-US" b="1" kern="0">
                <a:solidFill>
                  <a:schemeClr val="tx1">
                    <a:lumMod val="65000"/>
                    <a:lumOff val="35000"/>
                  </a:schemeClr>
                </a:solidFill>
                <a:latin typeface="Graphik" panose="020B0503030202060203" pitchFamily="34" charset="0"/>
                <a:cs typeface="Arial" panose="020B0604020202020204" pitchFamily="34" charset="0"/>
              </a:rPr>
              <a:t>Report </a:t>
            </a:r>
            <a:r>
              <a:rPr lang="en-US" sz="1800" b="1" kern="0">
                <a:solidFill>
                  <a:schemeClr val="tx1">
                    <a:lumMod val="65000"/>
                    <a:lumOff val="35000"/>
                  </a:schemeClr>
                </a:solidFill>
                <a:latin typeface="Graphik" panose="020B0503030202060203" pitchFamily="34" charset="0"/>
                <a:cs typeface="Arial" panose="020B0604020202020204" pitchFamily="34" charset="0"/>
              </a:rPr>
              <a:t>Indicators </a:t>
            </a:r>
          </a:p>
        </p:txBody>
      </p:sp>
      <p:graphicFrame>
        <p:nvGraphicFramePr>
          <p:cNvPr id="11" name="Table 10">
            <a:extLst>
              <a:ext uri="{FF2B5EF4-FFF2-40B4-BE49-F238E27FC236}">
                <a16:creationId xmlns:a16="http://schemas.microsoft.com/office/drawing/2014/main" id="{973BFDD2-5B37-26FA-B462-264FEF29546C}"/>
              </a:ext>
            </a:extLst>
          </p:cNvPr>
          <p:cNvGraphicFramePr>
            <a:graphicFrameLocks noGrp="1"/>
          </p:cNvGraphicFramePr>
          <p:nvPr>
            <p:extLst>
              <p:ext uri="{D42A27DB-BD31-4B8C-83A1-F6EECF244321}">
                <p14:modId xmlns:p14="http://schemas.microsoft.com/office/powerpoint/2010/main" val="2406055379"/>
              </p:ext>
            </p:extLst>
          </p:nvPr>
        </p:nvGraphicFramePr>
        <p:xfrm>
          <a:off x="383690" y="1706137"/>
          <a:ext cx="11447207" cy="1974866"/>
        </p:xfrm>
        <a:graphic>
          <a:graphicData uri="http://schemas.openxmlformats.org/drawingml/2006/table">
            <a:tbl>
              <a:tblPr/>
              <a:tblGrid>
                <a:gridCol w="2069624">
                  <a:extLst>
                    <a:ext uri="{9D8B030D-6E8A-4147-A177-3AD203B41FA5}">
                      <a16:colId xmlns:a16="http://schemas.microsoft.com/office/drawing/2014/main" val="4079392419"/>
                    </a:ext>
                  </a:extLst>
                </a:gridCol>
                <a:gridCol w="525853">
                  <a:extLst>
                    <a:ext uri="{9D8B030D-6E8A-4147-A177-3AD203B41FA5}">
                      <a16:colId xmlns:a16="http://schemas.microsoft.com/office/drawing/2014/main" val="2774084154"/>
                    </a:ext>
                  </a:extLst>
                </a:gridCol>
                <a:gridCol w="663476">
                  <a:extLst>
                    <a:ext uri="{9D8B030D-6E8A-4147-A177-3AD203B41FA5}">
                      <a16:colId xmlns:a16="http://schemas.microsoft.com/office/drawing/2014/main" val="1359982234"/>
                    </a:ext>
                  </a:extLst>
                </a:gridCol>
                <a:gridCol w="663476">
                  <a:extLst>
                    <a:ext uri="{9D8B030D-6E8A-4147-A177-3AD203B41FA5}">
                      <a16:colId xmlns:a16="http://schemas.microsoft.com/office/drawing/2014/main" val="4241734055"/>
                    </a:ext>
                  </a:extLst>
                </a:gridCol>
                <a:gridCol w="663476">
                  <a:extLst>
                    <a:ext uri="{9D8B030D-6E8A-4147-A177-3AD203B41FA5}">
                      <a16:colId xmlns:a16="http://schemas.microsoft.com/office/drawing/2014/main" val="2869412383"/>
                    </a:ext>
                  </a:extLst>
                </a:gridCol>
                <a:gridCol w="663476">
                  <a:extLst>
                    <a:ext uri="{9D8B030D-6E8A-4147-A177-3AD203B41FA5}">
                      <a16:colId xmlns:a16="http://schemas.microsoft.com/office/drawing/2014/main" val="592662871"/>
                    </a:ext>
                  </a:extLst>
                </a:gridCol>
                <a:gridCol w="663476">
                  <a:extLst>
                    <a:ext uri="{9D8B030D-6E8A-4147-A177-3AD203B41FA5}">
                      <a16:colId xmlns:a16="http://schemas.microsoft.com/office/drawing/2014/main" val="4181623302"/>
                    </a:ext>
                  </a:extLst>
                </a:gridCol>
                <a:gridCol w="663476">
                  <a:extLst>
                    <a:ext uri="{9D8B030D-6E8A-4147-A177-3AD203B41FA5}">
                      <a16:colId xmlns:a16="http://schemas.microsoft.com/office/drawing/2014/main" val="848186937"/>
                    </a:ext>
                  </a:extLst>
                </a:gridCol>
                <a:gridCol w="663476">
                  <a:extLst>
                    <a:ext uri="{9D8B030D-6E8A-4147-A177-3AD203B41FA5}">
                      <a16:colId xmlns:a16="http://schemas.microsoft.com/office/drawing/2014/main" val="235602070"/>
                    </a:ext>
                  </a:extLst>
                </a:gridCol>
                <a:gridCol w="663476">
                  <a:extLst>
                    <a:ext uri="{9D8B030D-6E8A-4147-A177-3AD203B41FA5}">
                      <a16:colId xmlns:a16="http://schemas.microsoft.com/office/drawing/2014/main" val="3580376084"/>
                    </a:ext>
                  </a:extLst>
                </a:gridCol>
                <a:gridCol w="663476">
                  <a:extLst>
                    <a:ext uri="{9D8B030D-6E8A-4147-A177-3AD203B41FA5}">
                      <a16:colId xmlns:a16="http://schemas.microsoft.com/office/drawing/2014/main" val="2241812458"/>
                    </a:ext>
                  </a:extLst>
                </a:gridCol>
                <a:gridCol w="663476">
                  <a:extLst>
                    <a:ext uri="{9D8B030D-6E8A-4147-A177-3AD203B41FA5}">
                      <a16:colId xmlns:a16="http://schemas.microsoft.com/office/drawing/2014/main" val="145805348"/>
                    </a:ext>
                  </a:extLst>
                </a:gridCol>
                <a:gridCol w="663476">
                  <a:extLst>
                    <a:ext uri="{9D8B030D-6E8A-4147-A177-3AD203B41FA5}">
                      <a16:colId xmlns:a16="http://schemas.microsoft.com/office/drawing/2014/main" val="1796640285"/>
                    </a:ext>
                  </a:extLst>
                </a:gridCol>
                <a:gridCol w="634012">
                  <a:extLst>
                    <a:ext uri="{9D8B030D-6E8A-4147-A177-3AD203B41FA5}">
                      <a16:colId xmlns:a16="http://schemas.microsoft.com/office/drawing/2014/main" val="704103096"/>
                    </a:ext>
                  </a:extLst>
                </a:gridCol>
                <a:gridCol w="919482">
                  <a:extLst>
                    <a:ext uri="{9D8B030D-6E8A-4147-A177-3AD203B41FA5}">
                      <a16:colId xmlns:a16="http://schemas.microsoft.com/office/drawing/2014/main" val="4064519847"/>
                    </a:ext>
                  </a:extLst>
                </a:gridCol>
              </a:tblGrid>
              <a:tr h="463539">
                <a:tc>
                  <a:txBody>
                    <a:bodyPr/>
                    <a:lstStyle/>
                    <a:p>
                      <a:pPr algn="ctr" rtl="0" fontAlgn="ctr"/>
                      <a:r>
                        <a:rPr lang="en-US" sz="1000" b="1" i="0" u="none" strike="noStrike">
                          <a:solidFill>
                            <a:srgbClr val="FFFFFF"/>
                          </a:solidFill>
                          <a:effectLst/>
                          <a:latin typeface="Arial"/>
                        </a:rPr>
                        <a:t>BOI </a:t>
                      </a:r>
                      <a:endParaRPr lang="en-US" sz="1000" b="1" i="0" u="none" strike="noStrike">
                        <a:solidFill>
                          <a:srgbClr val="FFFFFF"/>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900" b="1" i="0" u="none" strike="noStrike">
                          <a:solidFill>
                            <a:srgbClr val="FFFFFF"/>
                          </a:solidFill>
                          <a:effectLst/>
                          <a:latin typeface="Arial"/>
                        </a:rPr>
                        <a:t>Target</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Jan-2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Feb-2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Mar-2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Apr-2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May-2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Jun-2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Jul-2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Aug-2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altLang="zh-CN" sz="1000" b="1" i="0" u="none" strike="noStrike">
                          <a:solidFill>
                            <a:srgbClr val="FFFFFF"/>
                          </a:solidFill>
                          <a:effectLst/>
                          <a:latin typeface="Arial"/>
                        </a:rPr>
                        <a:t>Sep-26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Oct-2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Nov-2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algn="ctr" rtl="0" fontAlgn="ctr"/>
                      <a:r>
                        <a:rPr lang="en-US" sz="1000" b="1" i="0" u="none" strike="noStrike">
                          <a:solidFill>
                            <a:srgbClr val="FFFFFF"/>
                          </a:solidFill>
                          <a:effectLst/>
                          <a:latin typeface="Arial"/>
                        </a:rPr>
                        <a:t>Dec-2</a:t>
                      </a:r>
                      <a:r>
                        <a:rPr lang="en-US" altLang="zh-CN" sz="1000" b="1" i="0" u="none" strike="noStrike">
                          <a:solidFill>
                            <a:srgbClr val="FFFFFF"/>
                          </a:solidFill>
                          <a:effectLst/>
                          <a:latin typeface="Arial"/>
                        </a:rPr>
                        <a:t>6</a:t>
                      </a:r>
                      <a:endParaRPr lang="en-US" sz="1000" b="1" i="0" u="none" strike="noStrike">
                        <a:solidFill>
                          <a:srgbClr val="FFFFFF"/>
                        </a:solidFill>
                        <a:effectLst/>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a:solidFill>
                            <a:srgbClr val="FFFFFF"/>
                          </a:solidFill>
                          <a:effectLst/>
                          <a:latin typeface="Arial" panose="020B0604020202020204" pitchFamily="34" charset="0"/>
                        </a:rPr>
                        <a:t>Volume change vs. last month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2"/>
                    </a:solidFill>
                  </a:tcPr>
                </a:tc>
                <a:extLst>
                  <a:ext uri="{0D108BD9-81ED-4DB2-BD59-A6C34878D82A}">
                    <a16:rowId xmlns:a16="http://schemas.microsoft.com/office/drawing/2014/main" val="1036896605"/>
                  </a:ext>
                </a:extLst>
              </a:tr>
              <a:tr h="311559">
                <a:tc>
                  <a:txBody>
                    <a:bodyPr/>
                    <a:lstStyle/>
                    <a:p>
                      <a:pPr algn="l" rtl="0" fontAlgn="ctr"/>
                      <a:r>
                        <a:rPr lang="en-US" altLang="zh-CN" sz="1000" b="0" i="0" u="none" strike="noStrike">
                          <a:solidFill>
                            <a:srgbClr val="000000"/>
                          </a:solidFill>
                          <a:effectLst/>
                          <a:latin typeface="Arial"/>
                        </a:rPr>
                        <a:t>Journal Entries </a:t>
                      </a:r>
                      <a:r>
                        <a:rPr lang="en-US" sz="1000" b="0" i="0" u="none" strike="noStrike">
                          <a:solidFill>
                            <a:srgbClr val="000000"/>
                          </a:solidFill>
                          <a:effectLst/>
                          <a:latin typeface="Arial"/>
                        </a:rPr>
                        <a:t>(#) </a:t>
                      </a:r>
                    </a:p>
                    <a:p>
                      <a:pPr algn="l" rtl="0" fontAlgn="ctr"/>
                      <a:r>
                        <a:rPr lang="en-US" sz="1000" b="0" i="0" u="none" strike="noStrike">
                          <a:solidFill>
                            <a:srgbClr val="000000"/>
                          </a:solidFill>
                          <a:effectLst/>
                          <a:latin typeface="Arial"/>
                        </a:rPr>
                        <a:t>(Include Depreciation)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altLang="zh-CN" sz="1000" b="0" i="0" u="none" strike="noStrike">
                          <a:solidFill>
                            <a:srgbClr val="000000"/>
                          </a:solidFill>
                          <a:effectLst/>
                          <a:latin typeface="Arial"/>
                          <a:cs typeface="Arial"/>
                        </a:rPr>
                        <a:t>N/A</a:t>
                      </a: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3484355649"/>
                  </a:ext>
                </a:extLst>
              </a:tr>
              <a:tr h="159981">
                <a:tc>
                  <a:txBody>
                    <a:bodyPr/>
                    <a:lstStyle/>
                    <a:p>
                      <a:pPr algn="l" rtl="0" fontAlgn="ctr"/>
                      <a:r>
                        <a:rPr lang="en-US" sz="1000" b="0" i="0" u="none" strike="noStrike">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071364651"/>
                  </a:ext>
                </a:extLst>
              </a:tr>
              <a:tr h="207706">
                <a:tc>
                  <a:txBody>
                    <a:bodyPr/>
                    <a:lstStyle/>
                    <a:p>
                      <a:pPr algn="l" rtl="0" fontAlgn="ctr"/>
                      <a:r>
                        <a:rPr lang="en-US" sz="1000" b="0" i="0" u="none" strike="noStrike">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045484806"/>
                  </a:ext>
                </a:extLst>
              </a:tr>
              <a:tr h="159981">
                <a:tc>
                  <a:txBody>
                    <a:bodyPr/>
                    <a:lstStyle/>
                    <a:p>
                      <a:pPr algn="l" rtl="0" fontAlgn="ctr"/>
                      <a:r>
                        <a:rPr lang="en-US" sz="1000" b="0" i="0" u="none" strike="noStrike">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endParaRPr lang="en-US" sz="1000" b="0" i="0" u="none" strike="noStrike">
                        <a:solidFill>
                          <a:srgbClr val="000000"/>
                        </a:solidFill>
                        <a:effectLst/>
                        <a:latin typeface="Arial"/>
                        <a:cs typeface="Arial"/>
                      </a:endParaRP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56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algn="ctr" defTabSz="914400" rtl="0" eaLnBrk="1" fontAlgn="ctr" latinLnBrk="0" hangingPunct="1"/>
                      <a:endParaRPr lang="en-US" sz="1000" b="0" i="0" u="none" strike="noStrike" kern="1200">
                        <a:solidFill>
                          <a:srgbClr val="000000"/>
                        </a:solidFill>
                        <a:effectLst/>
                        <a:latin typeface="Arial"/>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28066199"/>
                  </a:ext>
                </a:extLst>
              </a:tr>
              <a:tr h="187805">
                <a:tc>
                  <a:txBody>
                    <a:bodyPr/>
                    <a:lstStyle/>
                    <a:p>
                      <a:pPr algn="l" rtl="0" fontAlgn="ctr"/>
                      <a:r>
                        <a:rPr lang="en-US" sz="1000" b="0" i="0" u="none" strike="noStrike">
                          <a:solidFill>
                            <a:srgbClr val="000000"/>
                          </a:solidFill>
                          <a:effectLst/>
                          <a:latin typeface="Arial"/>
                        </a:rPr>
                        <a:t>Journal Entries Accuracy%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r>
                        <a:rPr lang="en-US" sz="1000" b="0" i="0" u="none" strike="noStrike">
                          <a:solidFill>
                            <a:srgbClr val="000000"/>
                          </a:solidFill>
                          <a:effectLst/>
                          <a:latin typeface="Arial"/>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lvl="0" algn="ctr" rtl="0">
                        <a:buNone/>
                      </a:pPr>
                      <a:r>
                        <a:rPr lang="en-US" altLang="zh-Hans" sz="1000" b="0" i="0" u="none" strike="noStrike">
                          <a:solidFill>
                            <a:srgbClr val="000000"/>
                          </a:solidFill>
                          <a:effectLst/>
                          <a:latin typeface="Arial"/>
                          <a:ea typeface="等线"/>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BF9"/>
                    </a:solidFill>
                  </a:tcPr>
                </a:tc>
                <a:extLst>
                  <a:ext uri="{0D108BD9-81ED-4DB2-BD59-A6C34878D82A}">
                    <a16:rowId xmlns:a16="http://schemas.microsoft.com/office/drawing/2014/main" val="1833560326"/>
                  </a:ext>
                </a:extLst>
              </a:tr>
              <a:tr h="159981">
                <a:tc>
                  <a:txBody>
                    <a:bodyPr/>
                    <a:lstStyle/>
                    <a:p>
                      <a:pPr algn="l" rtl="0" fontAlgn="ctr"/>
                      <a:r>
                        <a:rPr lang="en-US" sz="1000" b="0" i="0" u="none" strike="noStrike">
                          <a:solidFill>
                            <a:srgbClr val="000000"/>
                          </a:solidFill>
                          <a:effectLst/>
                          <a:latin typeface="Arial"/>
                        </a:rPr>
                        <a:t>    HK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r>
                        <a:rPr lang="en-US" sz="1000" b="0" i="0" u="none" strike="noStrike">
                          <a:solidFill>
                            <a:srgbClr val="000000"/>
                          </a:solidFill>
                          <a:effectLst/>
                          <a:latin typeface="Arial"/>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853820772"/>
                  </a:ext>
                </a:extLst>
              </a:tr>
              <a:tr h="159981">
                <a:tc>
                  <a:txBody>
                    <a:bodyPr/>
                    <a:lstStyle/>
                    <a:p>
                      <a:pPr algn="l" rtl="0" fontAlgn="ctr"/>
                      <a:r>
                        <a:rPr lang="en-US" sz="1000" b="0" i="0" u="none" strike="noStrike">
                          <a:solidFill>
                            <a:srgbClr val="000000"/>
                          </a:solidFill>
                          <a:effectLst/>
                          <a:latin typeface="Arial"/>
                        </a:rPr>
                        <a:t>    Macau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a:ea typeface="等线"/>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a:ea typeface="等线"/>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GB" sz="1000" b="0" i="0" u="none" strike="noStrike">
                          <a:solidFill>
                            <a:srgbClr val="000000"/>
                          </a:solidFill>
                          <a:effectLst/>
                          <a:latin typeface="Arial" panose="020B0604020202020204" pitchFamily="34" charset="0"/>
                          <a:ea typeface="等线" panose="02010600030101010101" pitchFamily="2" charset="-122"/>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GB" sz="1000" b="0" i="0" u="none" strike="noStrike">
                          <a:solidFill>
                            <a:srgbClr val="000000"/>
                          </a:solidFill>
                          <a:effectLst/>
                          <a:latin typeface="Arial" panose="020B0604020202020204" pitchFamily="34" charset="0"/>
                          <a:ea typeface="等线" panose="02010600030101010101" pitchFamily="2" charset="-122"/>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1482213720"/>
                  </a:ext>
                </a:extLst>
              </a:tr>
              <a:tr h="159981">
                <a:tc>
                  <a:txBody>
                    <a:bodyPr/>
                    <a:lstStyle/>
                    <a:p>
                      <a:pPr algn="l" rtl="0" fontAlgn="ctr"/>
                      <a:r>
                        <a:rPr lang="en-US" sz="1000" b="0" i="0" u="none" strike="noStrike">
                          <a:solidFill>
                            <a:srgbClr val="000000"/>
                          </a:solidFill>
                          <a:effectLst/>
                          <a:latin typeface="Arial"/>
                        </a:rPr>
                        <a:t>    China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100%</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lvl="0" algn="ctr">
                        <a:buNone/>
                      </a:pPr>
                      <a:r>
                        <a:rPr lang="en-US" altLang="zh-Hans" sz="1000" b="0" i="0" u="none" strike="noStrike">
                          <a:solidFill>
                            <a:srgbClr val="000000"/>
                          </a:solidFill>
                          <a:effectLst/>
                          <a:latin typeface="Arial"/>
                          <a:ea typeface="等线"/>
                        </a:rPr>
                        <a:t>100%</a:t>
                      </a:r>
                      <a:endParaRPr lang="en-US" altLang="zh-Hans" sz="1000" b="0" i="0" u="none" strike="noStrike">
                        <a:solidFill>
                          <a:srgbClr val="000000"/>
                        </a:solidFill>
                        <a:effectLst/>
                        <a:latin typeface="Arial" panose="020B0604020202020204" pitchFamily="34" charset="0"/>
                        <a:ea typeface="等线" panose="02010600030101010101" pitchFamily="2"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buNone/>
                      </a:pPr>
                      <a:r>
                        <a:rPr lang="en-US" altLang="zh-Hans" sz="1000" b="0" i="0" u="none" strike="noStrike" noProof="0">
                          <a:solidFill>
                            <a:srgbClr val="000000"/>
                          </a:solidFill>
                          <a:effectLst/>
                          <a:latin typeface="Arial"/>
                          <a:ea typeface="等线"/>
                          <a:cs typeface="Arial"/>
                        </a:rPr>
                        <a:t>100%</a:t>
                      </a:r>
                      <a:endParaRPr lang="zh-Hans" altLang="en-US" sz="1800" b="0" i="0" u="none" strike="noStrike">
                        <a:solidFill>
                          <a:srgbClr val="000000"/>
                        </a:solidFill>
                        <a:effectLst/>
                        <a:latin typeface="Arial" panose="020B0604020202020204" pitchFamily="34" charset="0"/>
                        <a:ea typeface="等线"/>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b"/>
                      <a:endParaRPr lang="en-US" sz="1000" b="0" i="0" u="none" strike="noStrike">
                        <a:solidFill>
                          <a:srgbClr val="000000"/>
                        </a:solidFill>
                        <a:effectLst/>
                        <a:latin typeface="Arial"/>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fontAlgn="ctr"/>
                      <a:endParaRPr lang="en-US"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FC"/>
                    </a:solidFill>
                  </a:tcPr>
                </a:tc>
                <a:extLst>
                  <a:ext uri="{0D108BD9-81ED-4DB2-BD59-A6C34878D82A}">
                    <a16:rowId xmlns:a16="http://schemas.microsoft.com/office/drawing/2014/main" val="3957184762"/>
                  </a:ext>
                </a:extLst>
              </a:tr>
            </a:tbl>
          </a:graphicData>
        </a:graphic>
      </p:graphicFrame>
      <p:grpSp>
        <p:nvGrpSpPr>
          <p:cNvPr id="4" name="Group 18">
            <a:extLst>
              <a:ext uri="{FF2B5EF4-FFF2-40B4-BE49-F238E27FC236}">
                <a16:creationId xmlns:a16="http://schemas.microsoft.com/office/drawing/2014/main" id="{4C79F18B-C652-0905-6BEE-B2FE4AB0E9F1}"/>
              </a:ext>
            </a:extLst>
          </p:cNvPr>
          <p:cNvGrpSpPr/>
          <p:nvPr/>
        </p:nvGrpSpPr>
        <p:grpSpPr>
          <a:xfrm>
            <a:off x="383690" y="4043514"/>
            <a:ext cx="11447205" cy="1728635"/>
            <a:chOff x="161518" y="2054453"/>
            <a:chExt cx="8440782" cy="596795"/>
          </a:xfrm>
        </p:grpSpPr>
        <p:sp>
          <p:nvSpPr>
            <p:cNvPr id="6" name="AutoShape 4">
              <a:extLst>
                <a:ext uri="{FF2B5EF4-FFF2-40B4-BE49-F238E27FC236}">
                  <a16:creationId xmlns:a16="http://schemas.microsoft.com/office/drawing/2014/main" id="{212C9F29-08EB-66C8-3E6E-F6D4BF188742}"/>
                </a:ext>
              </a:extLst>
            </p:cNvPr>
            <p:cNvSpPr>
              <a:spLocks noChangeArrowheads="1"/>
            </p:cNvSpPr>
            <p:nvPr/>
          </p:nvSpPr>
          <p:spPr bwMode="auto">
            <a:xfrm>
              <a:off x="161518" y="2054453"/>
              <a:ext cx="841163" cy="596795"/>
            </a:xfrm>
            <a:prstGeom prst="homePlate">
              <a:avLst>
                <a:gd name="adj" fmla="val 18890"/>
              </a:avLst>
            </a:prstGeom>
            <a:solidFill>
              <a:srgbClr val="376092"/>
            </a:solidFill>
            <a:ln w="6350">
              <a:noFill/>
              <a:miter lim="800000"/>
              <a:headEnd/>
              <a:tailEnd/>
            </a:ln>
            <a:effectLst/>
          </p:spPr>
          <p:txBody>
            <a:bodyPr wrap="none" lIns="45720" rIns="45720" anchor="ctr"/>
            <a:lstStyle/>
            <a:p>
              <a:pPr algn="ctr" eaLnBrk="0" hangingPunct="0">
                <a:spcBef>
                  <a:spcPct val="0"/>
                </a:spcBef>
              </a:pPr>
              <a:r>
                <a:rPr lang="en-GB" sz="1200" b="1">
                  <a:solidFill>
                    <a:prstClr val="white"/>
                  </a:solidFill>
                  <a:latin typeface="Arial" panose="020B0604020202020204" pitchFamily="34" charset="0"/>
                  <a:cs typeface="Arial" panose="020B0604020202020204" pitchFamily="34" charset="0"/>
                </a:rPr>
                <a:t>CCC</a:t>
              </a:r>
              <a:endParaRPr lang="en-GB" sz="1200" i="1">
                <a:solidFill>
                  <a:prstClr val="white"/>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72F91E1C-1A67-B292-C0B4-681AB57FA4E7}"/>
                </a:ext>
              </a:extLst>
            </p:cNvPr>
            <p:cNvSpPr>
              <a:spLocks/>
            </p:cNvSpPr>
            <p:nvPr/>
          </p:nvSpPr>
          <p:spPr bwMode="auto">
            <a:xfrm>
              <a:off x="1079353" y="2054453"/>
              <a:ext cx="7522947" cy="596795"/>
            </a:xfrm>
            <a:custGeom>
              <a:avLst/>
              <a:gdLst/>
              <a:ahLst/>
              <a:cxnLst>
                <a:cxn ang="0">
                  <a:pos x="0" y="0"/>
                </a:cxn>
                <a:cxn ang="0">
                  <a:pos x="144" y="344"/>
                </a:cxn>
                <a:cxn ang="0">
                  <a:pos x="0" y="720"/>
                </a:cxn>
                <a:cxn ang="0">
                  <a:pos x="4464" y="720"/>
                </a:cxn>
                <a:cxn ang="0">
                  <a:pos x="4464" y="0"/>
                </a:cxn>
                <a:cxn ang="0">
                  <a:pos x="0" y="0"/>
                </a:cxn>
              </a:cxnLst>
              <a:rect l="0" t="0" r="r" b="b"/>
              <a:pathLst>
                <a:path w="4465" h="721">
                  <a:moveTo>
                    <a:pt x="0" y="0"/>
                  </a:moveTo>
                  <a:lnTo>
                    <a:pt x="144" y="344"/>
                  </a:lnTo>
                  <a:lnTo>
                    <a:pt x="0" y="720"/>
                  </a:lnTo>
                  <a:lnTo>
                    <a:pt x="4464" y="720"/>
                  </a:lnTo>
                  <a:lnTo>
                    <a:pt x="4464" y="0"/>
                  </a:lnTo>
                  <a:lnTo>
                    <a:pt x="0" y="0"/>
                  </a:lnTo>
                </a:path>
              </a:pathLst>
            </a:custGeom>
            <a:solidFill>
              <a:srgbClr val="E7E7FC"/>
            </a:solidFill>
            <a:ln w="6350" cap="rnd" cmpd="sng">
              <a:solidFill>
                <a:srgbClr val="E4E7E7"/>
              </a:solidFill>
              <a:prstDash val="solid"/>
              <a:round/>
              <a:headEnd type="none" w="med" len="med"/>
              <a:tailEnd type="none" w="med" len="med"/>
            </a:ln>
            <a:effectLst/>
          </p:spPr>
          <p:txBody>
            <a:bodyPr lIns="45720" rIns="45720"/>
            <a:lstStyle/>
            <a:p>
              <a:pPr>
                <a:spcBef>
                  <a:spcPts val="100"/>
                </a:spcBef>
                <a:spcAft>
                  <a:spcPts val="100"/>
                </a:spcAft>
              </a:pPr>
              <a:endParaRPr lang="en-US" altLang="zh-CN" sz="1200">
                <a:solidFill>
                  <a:prstClr val="black"/>
                </a:solidFill>
                <a:latin typeface="Arial" panose="020B0604020202020204" pitchFamily="34" charset="0"/>
                <a:cs typeface="Arial" panose="020B0604020202020204" pitchFamily="34" charset="0"/>
              </a:endParaRPr>
            </a:p>
            <a:p>
              <a:pPr marL="171450" indent="-171450">
                <a:spcBef>
                  <a:spcPts val="100"/>
                </a:spcBef>
                <a:spcAft>
                  <a:spcPts val="100"/>
                </a:spcAft>
                <a:buFont typeface="Wingdings" panose="05000000000000000000" pitchFamily="2" charset="2"/>
                <a:buChar char="Ø"/>
              </a:pPr>
              <a:r>
                <a:rPr lang="en-US" altLang="zh-CN" sz="1100">
                  <a:solidFill>
                    <a:prstClr val="black"/>
                  </a:solidFill>
                  <a:latin typeface="Arial" panose="020B0604020202020204" pitchFamily="34" charset="0"/>
                  <a:cs typeface="Arial" panose="020B0604020202020204" pitchFamily="34" charset="0"/>
                </a:rPr>
                <a:t>Journal entries accuracy decreased from 100% to 97% since duplicate booking, omitted booking, supporting mistaken. The corresponding journal entries have been corrected in current month.</a:t>
              </a:r>
            </a:p>
          </p:txBody>
        </p:sp>
        <p:sp>
          <p:nvSpPr>
            <p:cNvPr id="8" name="Rectangle 21">
              <a:extLst>
                <a:ext uri="{FF2B5EF4-FFF2-40B4-BE49-F238E27FC236}">
                  <a16:creationId xmlns:a16="http://schemas.microsoft.com/office/drawing/2014/main" id="{A4ED2956-8DC7-49DE-D130-C41575D2B7DB}"/>
                </a:ext>
              </a:extLst>
            </p:cNvPr>
            <p:cNvSpPr/>
            <p:nvPr/>
          </p:nvSpPr>
          <p:spPr>
            <a:xfrm>
              <a:off x="1142235" y="2091037"/>
              <a:ext cx="7275258" cy="120650"/>
            </a:xfrm>
            <a:prstGeom prst="rect">
              <a:avLst/>
            </a:prstGeom>
          </p:spPr>
          <p:txBody>
            <a:bodyPr wrap="square" lIns="91440" tIns="45720" rIns="91440" bIns="45720" anchor="t">
              <a:spAutoFit/>
            </a:bodyPr>
            <a:lstStyle/>
            <a:p>
              <a:endParaRPr lang="en-US">
                <a:latin typeface="Arial"/>
                <a:cs typeface="Calibri" panose="020F0502020204030204"/>
              </a:endParaRPr>
            </a:p>
          </p:txBody>
        </p:sp>
      </p:grpSp>
    </p:spTree>
    <p:extLst>
      <p:ext uri="{BB962C8B-B14F-4D97-AF65-F5344CB8AC3E}">
        <p14:creationId xmlns:p14="http://schemas.microsoft.com/office/powerpoint/2010/main" val="570707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30F9-C460-FD50-4AB8-4EFD0D208AA3}"/>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0F90CC72-6BA9-412E-5E27-45683E747875}"/>
              </a:ext>
            </a:extLst>
          </p:cNvPr>
          <p:cNvSpPr>
            <a:spLocks noGrp="1"/>
          </p:cNvSpPr>
          <p:nvPr>
            <p:ph type="body" sz="quarter" idx="15"/>
          </p:nvPr>
        </p:nvSpPr>
        <p:spPr/>
        <p:txBody>
          <a:bodyPr/>
          <a:lstStyle/>
          <a:p>
            <a:r>
              <a:rPr lang="en-US" altLang="zh-CN"/>
              <a:t>RECORD TO REPORT</a:t>
            </a:r>
            <a:endParaRPr lang="zh-CN" altLang="en-US"/>
          </a:p>
        </p:txBody>
      </p:sp>
      <p:sp>
        <p:nvSpPr>
          <p:cNvPr id="5" name="灯片编号占位符 4">
            <a:extLst>
              <a:ext uri="{FF2B5EF4-FFF2-40B4-BE49-F238E27FC236}">
                <a16:creationId xmlns:a16="http://schemas.microsoft.com/office/drawing/2014/main" id="{8AA03317-A587-2141-0095-EE2BB6A35524}"/>
              </a:ext>
            </a:extLst>
          </p:cNvPr>
          <p:cNvSpPr>
            <a:spLocks noGrp="1"/>
          </p:cNvSpPr>
          <p:nvPr>
            <p:ph type="sldNum" sz="quarter" idx="4"/>
          </p:nvPr>
        </p:nvSpPr>
        <p:spPr/>
        <p:txBody>
          <a:bodyPr/>
          <a:lstStyle/>
          <a:p>
            <a:fld id="{199137DB-8ECE-4117-81EA-4F1DB4ABB2A7}" type="slidenum">
              <a:rPr lang="zh-CN" altLang="en-US" smtClean="0"/>
              <a:t>9</a:t>
            </a:fld>
            <a:endParaRPr lang="zh-CN" altLang="en-US"/>
          </a:p>
        </p:txBody>
      </p:sp>
      <p:sp>
        <p:nvSpPr>
          <p:cNvPr id="9" name="TextBox 8">
            <a:extLst>
              <a:ext uri="{FF2B5EF4-FFF2-40B4-BE49-F238E27FC236}">
                <a16:creationId xmlns:a16="http://schemas.microsoft.com/office/drawing/2014/main" id="{EA1CEFA7-EA95-DCE2-0F92-52FBB3A30CA4}"/>
              </a:ext>
            </a:extLst>
          </p:cNvPr>
          <p:cNvSpPr txBox="1"/>
          <p:nvPr/>
        </p:nvSpPr>
        <p:spPr>
          <a:xfrm>
            <a:off x="383690" y="1287999"/>
            <a:ext cx="6097604" cy="369332"/>
          </a:xfrm>
          <a:prstGeom prst="rect">
            <a:avLst/>
          </a:prstGeom>
          <a:noFill/>
        </p:spPr>
        <p:txBody>
          <a:bodyPr wrap="square">
            <a:spAutoFit/>
          </a:bodyPr>
          <a:lstStyle/>
          <a:p>
            <a:pPr marL="0" indent="0">
              <a:buNone/>
            </a:pPr>
            <a:r>
              <a:rPr lang="en-US" sz="1800" b="1" kern="0">
                <a:solidFill>
                  <a:schemeClr val="tx1">
                    <a:lumMod val="65000"/>
                    <a:lumOff val="35000"/>
                  </a:schemeClr>
                </a:solidFill>
                <a:latin typeface="Graphik" panose="020B0503030202060203" pitchFamily="34" charset="0"/>
                <a:cs typeface="Arial" panose="020B0604020202020204" pitchFamily="34" charset="0"/>
              </a:rPr>
              <a:t>BS Reconciliation Rejection</a:t>
            </a:r>
          </a:p>
        </p:txBody>
      </p:sp>
      <p:graphicFrame>
        <p:nvGraphicFramePr>
          <p:cNvPr id="3" name="Table 2">
            <a:extLst>
              <a:ext uri="{FF2B5EF4-FFF2-40B4-BE49-F238E27FC236}">
                <a16:creationId xmlns:a16="http://schemas.microsoft.com/office/drawing/2014/main" id="{7EE409AC-69D5-49E7-E158-661306D65C3D}"/>
              </a:ext>
            </a:extLst>
          </p:cNvPr>
          <p:cNvGraphicFramePr>
            <a:graphicFrameLocks noGrp="1"/>
          </p:cNvGraphicFramePr>
          <p:nvPr>
            <p:extLst>
              <p:ext uri="{D42A27DB-BD31-4B8C-83A1-F6EECF244321}">
                <p14:modId xmlns:p14="http://schemas.microsoft.com/office/powerpoint/2010/main" val="1814351229"/>
              </p:ext>
            </p:extLst>
          </p:nvPr>
        </p:nvGraphicFramePr>
        <p:xfrm>
          <a:off x="1442362" y="1689841"/>
          <a:ext cx="8550050" cy="2230577"/>
        </p:xfrm>
        <a:graphic>
          <a:graphicData uri="http://schemas.openxmlformats.org/drawingml/2006/table">
            <a:tbl>
              <a:tblPr/>
              <a:tblGrid>
                <a:gridCol w="940208">
                  <a:extLst>
                    <a:ext uri="{9D8B030D-6E8A-4147-A177-3AD203B41FA5}">
                      <a16:colId xmlns:a16="http://schemas.microsoft.com/office/drawing/2014/main" val="1180415438"/>
                    </a:ext>
                  </a:extLst>
                </a:gridCol>
                <a:gridCol w="562027">
                  <a:extLst>
                    <a:ext uri="{9D8B030D-6E8A-4147-A177-3AD203B41FA5}">
                      <a16:colId xmlns:a16="http://schemas.microsoft.com/office/drawing/2014/main" val="1501760992"/>
                    </a:ext>
                  </a:extLst>
                </a:gridCol>
                <a:gridCol w="614550">
                  <a:extLst>
                    <a:ext uri="{9D8B030D-6E8A-4147-A177-3AD203B41FA5}">
                      <a16:colId xmlns:a16="http://schemas.microsoft.com/office/drawing/2014/main" val="4282645698"/>
                    </a:ext>
                  </a:extLst>
                </a:gridCol>
                <a:gridCol w="595041">
                  <a:extLst>
                    <a:ext uri="{9D8B030D-6E8A-4147-A177-3AD203B41FA5}">
                      <a16:colId xmlns:a16="http://schemas.microsoft.com/office/drawing/2014/main" val="3263082082"/>
                    </a:ext>
                  </a:extLst>
                </a:gridCol>
                <a:gridCol w="809644">
                  <a:extLst>
                    <a:ext uri="{9D8B030D-6E8A-4147-A177-3AD203B41FA5}">
                      <a16:colId xmlns:a16="http://schemas.microsoft.com/office/drawing/2014/main" val="437003411"/>
                    </a:ext>
                  </a:extLst>
                </a:gridCol>
                <a:gridCol w="829155">
                  <a:extLst>
                    <a:ext uri="{9D8B030D-6E8A-4147-A177-3AD203B41FA5}">
                      <a16:colId xmlns:a16="http://schemas.microsoft.com/office/drawing/2014/main" val="1872749983"/>
                    </a:ext>
                  </a:extLst>
                </a:gridCol>
                <a:gridCol w="577970">
                  <a:extLst>
                    <a:ext uri="{9D8B030D-6E8A-4147-A177-3AD203B41FA5}">
                      <a16:colId xmlns:a16="http://schemas.microsoft.com/office/drawing/2014/main" val="112431159"/>
                    </a:ext>
                  </a:extLst>
                </a:gridCol>
                <a:gridCol w="724291">
                  <a:extLst>
                    <a:ext uri="{9D8B030D-6E8A-4147-A177-3AD203B41FA5}">
                      <a16:colId xmlns:a16="http://schemas.microsoft.com/office/drawing/2014/main" val="2478288564"/>
                    </a:ext>
                  </a:extLst>
                </a:gridCol>
                <a:gridCol w="724291">
                  <a:extLst>
                    <a:ext uri="{9D8B030D-6E8A-4147-A177-3AD203B41FA5}">
                      <a16:colId xmlns:a16="http://schemas.microsoft.com/office/drawing/2014/main" val="1763870511"/>
                    </a:ext>
                  </a:extLst>
                </a:gridCol>
                <a:gridCol w="724291">
                  <a:extLst>
                    <a:ext uri="{9D8B030D-6E8A-4147-A177-3AD203B41FA5}">
                      <a16:colId xmlns:a16="http://schemas.microsoft.com/office/drawing/2014/main" val="850337781"/>
                    </a:ext>
                  </a:extLst>
                </a:gridCol>
                <a:gridCol w="724291">
                  <a:extLst>
                    <a:ext uri="{9D8B030D-6E8A-4147-A177-3AD203B41FA5}">
                      <a16:colId xmlns:a16="http://schemas.microsoft.com/office/drawing/2014/main" val="3846639995"/>
                    </a:ext>
                  </a:extLst>
                </a:gridCol>
                <a:gridCol w="724291">
                  <a:extLst>
                    <a:ext uri="{9D8B030D-6E8A-4147-A177-3AD203B41FA5}">
                      <a16:colId xmlns:a16="http://schemas.microsoft.com/office/drawing/2014/main" val="2858735199"/>
                    </a:ext>
                  </a:extLst>
                </a:gridCol>
              </a:tblGrid>
              <a:tr h="780947">
                <a:tc>
                  <a:txBody>
                    <a:bodyPr/>
                    <a:lstStyle/>
                    <a:p>
                      <a:pPr algn="ctr" rtl="0" fontAlgn="ctr"/>
                      <a:r>
                        <a:rPr lang="en-US" sz="1000" b="1" i="0" u="none" strike="noStrike">
                          <a:solidFill>
                            <a:srgbClr val="FFFFFF"/>
                          </a:solidFill>
                          <a:effectLst/>
                          <a:latin typeface="Arial" panose="020B0604020202020204" pitchFamily="34" charset="0"/>
                        </a:rPr>
                        <a:t>BU</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sz="1000" b="1" i="0" u="none" strike="noStrike">
                          <a:solidFill>
                            <a:srgbClr val="FFFFFF"/>
                          </a:solidFill>
                          <a:effectLst/>
                          <a:latin typeface="Arial" panose="020B0604020202020204" pitchFamily="34" charset="0"/>
                          <a:ea typeface="等线" panose="02010600030101010101" pitchFamily="2" charset="-122"/>
                        </a:rPr>
                        <a:t>Total GL a/c count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Loaded beyond 20th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Approved beyond 25th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Incorrect Supporting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Lack Supporting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Incorrect Item(s)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Lack item(s)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Missing detailed workings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sz="1000" b="1" i="0" u="none" strike="noStrike">
                          <a:solidFill>
                            <a:srgbClr val="FFFFFF"/>
                          </a:solidFill>
                          <a:effectLst/>
                          <a:latin typeface="Arial" panose="020B0604020202020204" pitchFamily="34" charset="0"/>
                          <a:ea typeface="等线" panose="02010600030101010101" pitchFamily="2" charset="-122"/>
                        </a:rPr>
                        <a:t>Reconciliation balance doesn't tie with GL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Other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GB" sz="1000" b="1" i="0" u="none" strike="noStrike">
                          <a:solidFill>
                            <a:srgbClr val="FFFFFF"/>
                          </a:solidFill>
                          <a:effectLst/>
                          <a:latin typeface="Arial" panose="020B0604020202020204" pitchFamily="34" charset="0"/>
                          <a:ea typeface="等线" panose="02010600030101010101" pitchFamily="2" charset="-122"/>
                        </a:rPr>
                        <a:t>Total Rejected Accounts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extLst>
                  <a:ext uri="{0D108BD9-81ED-4DB2-BD59-A6C34878D82A}">
                    <a16:rowId xmlns:a16="http://schemas.microsoft.com/office/drawing/2014/main" val="2339614673"/>
                  </a:ext>
                </a:extLst>
              </a:tr>
              <a:tr h="161070">
                <a:tc>
                  <a:txBody>
                    <a:bodyPr/>
                    <a:lstStyle/>
                    <a:p>
                      <a:pPr algn="ctr" rtl="0" fontAlgn="ctr"/>
                      <a:r>
                        <a:rPr lang="en-US" sz="700" b="1" i="0" u="none" strike="noStrike">
                          <a:solidFill>
                            <a:schemeClr val="tx1"/>
                          </a:solidFill>
                          <a:effectLst/>
                          <a:latin typeface="Arial" panose="020B0604020202020204" pitchFamily="34" charset="0"/>
                        </a:rPr>
                        <a:t>ACS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extLst>
                  <a:ext uri="{0D108BD9-81ED-4DB2-BD59-A6C34878D82A}">
                    <a16:rowId xmlns:a16="http://schemas.microsoft.com/office/drawing/2014/main" val="1642243781"/>
                  </a:ext>
                </a:extLst>
              </a:tr>
              <a:tr h="161070">
                <a:tc>
                  <a:txBody>
                    <a:bodyPr/>
                    <a:lstStyle/>
                    <a:p>
                      <a:pPr algn="ctr" rtl="0" fontAlgn="ctr"/>
                      <a:r>
                        <a:rPr lang="en-US" sz="700" b="1" i="0" u="none" strike="noStrike">
                          <a:solidFill>
                            <a:schemeClr val="tx1"/>
                          </a:solidFill>
                          <a:effectLst/>
                          <a:latin typeface="Arial" panose="020B0604020202020204" pitchFamily="34" charset="0"/>
                        </a:rPr>
                        <a:t>CCHL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extLst>
                  <a:ext uri="{0D108BD9-81ED-4DB2-BD59-A6C34878D82A}">
                    <a16:rowId xmlns:a16="http://schemas.microsoft.com/office/drawing/2014/main" val="1309648782"/>
                  </a:ext>
                </a:extLst>
              </a:tr>
              <a:tr h="161070">
                <a:tc>
                  <a:txBody>
                    <a:bodyPr/>
                    <a:lstStyle/>
                    <a:p>
                      <a:pPr algn="ctr" rtl="0" fontAlgn="ctr"/>
                      <a:r>
                        <a:rPr lang="en-US" sz="700" b="1" i="0" u="none" strike="noStrike">
                          <a:solidFill>
                            <a:schemeClr val="tx1"/>
                          </a:solidFill>
                          <a:effectLst/>
                          <a:latin typeface="Arial"/>
                        </a:rPr>
                        <a:t>CHK</a:t>
                      </a:r>
                      <a:endParaRPr lang="en-US" sz="700" b="1" i="0" u="none" strike="noStrike">
                        <a:solidFill>
                          <a:schemeClr val="tx1"/>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130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extLst>
                  <a:ext uri="{0D108BD9-81ED-4DB2-BD59-A6C34878D82A}">
                    <a16:rowId xmlns:a16="http://schemas.microsoft.com/office/drawing/2014/main" val="655568195"/>
                  </a:ext>
                </a:extLst>
              </a:tr>
              <a:tr h="161070">
                <a:tc>
                  <a:txBody>
                    <a:bodyPr/>
                    <a:lstStyle/>
                    <a:p>
                      <a:pPr algn="ctr" rtl="0" fontAlgn="ctr"/>
                      <a:r>
                        <a:rPr lang="en-US" sz="700" b="1" i="0" u="none" strike="noStrike">
                          <a:solidFill>
                            <a:schemeClr val="tx1"/>
                          </a:solidFill>
                          <a:effectLst/>
                          <a:latin typeface="Arial" panose="020B0604020202020204" pitchFamily="34" charset="0"/>
                        </a:rPr>
                        <a:t>Macau</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extLst>
                  <a:ext uri="{0D108BD9-81ED-4DB2-BD59-A6C34878D82A}">
                    <a16:rowId xmlns:a16="http://schemas.microsoft.com/office/drawing/2014/main" val="3508146180"/>
                  </a:ext>
                </a:extLst>
              </a:tr>
              <a:tr h="161070">
                <a:tc>
                  <a:txBody>
                    <a:bodyPr/>
                    <a:lstStyle/>
                    <a:p>
                      <a:pPr algn="ctr" rtl="0" fontAlgn="ctr"/>
                      <a:r>
                        <a:rPr lang="en-US" sz="700" b="1" i="0" u="none" strike="noStrike">
                          <a:solidFill>
                            <a:schemeClr val="tx1"/>
                          </a:solidFill>
                          <a:effectLst/>
                          <a:latin typeface="Arial" panose="020B0604020202020204" pitchFamily="34" charset="0"/>
                        </a:rPr>
                        <a:t>Taiwan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extLst>
                  <a:ext uri="{0D108BD9-81ED-4DB2-BD59-A6C34878D82A}">
                    <a16:rowId xmlns:a16="http://schemas.microsoft.com/office/drawing/2014/main" val="4250966045"/>
                  </a:ext>
                </a:extLst>
              </a:tr>
              <a:tr h="161070">
                <a:tc>
                  <a:txBody>
                    <a:bodyPr/>
                    <a:lstStyle/>
                    <a:p>
                      <a:pPr algn="ctr" rtl="0" fontAlgn="ctr"/>
                      <a:r>
                        <a:rPr lang="en-US" sz="700" b="1" i="0" u="none" strike="noStrike">
                          <a:solidFill>
                            <a:schemeClr val="tx1"/>
                          </a:solidFill>
                          <a:effectLst/>
                          <a:latin typeface="Arial"/>
                        </a:rPr>
                        <a:t>Beijing</a:t>
                      </a:r>
                      <a:endParaRPr lang="en-US" sz="700" b="1" i="0" u="none" strike="noStrike">
                        <a:solidFill>
                          <a:schemeClr val="tx1"/>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98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extLst>
                  <a:ext uri="{0D108BD9-81ED-4DB2-BD59-A6C34878D82A}">
                    <a16:rowId xmlns:a16="http://schemas.microsoft.com/office/drawing/2014/main" val="3245994798"/>
                  </a:ext>
                </a:extLst>
              </a:tr>
              <a:tr h="161070">
                <a:tc>
                  <a:txBody>
                    <a:bodyPr/>
                    <a:lstStyle/>
                    <a:p>
                      <a:pPr algn="ctr" rtl="0" fontAlgn="ctr"/>
                      <a:r>
                        <a:rPr lang="en-US" altLang="zh-CN" sz="700" b="1" i="0" u="none" strike="noStrike">
                          <a:solidFill>
                            <a:schemeClr val="tx1"/>
                          </a:solidFill>
                          <a:effectLst/>
                          <a:latin typeface="Arial"/>
                        </a:rPr>
                        <a:t>Shanghai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72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F9"/>
                    </a:solidFill>
                  </a:tcPr>
                </a:tc>
                <a:extLst>
                  <a:ext uri="{0D108BD9-81ED-4DB2-BD59-A6C34878D82A}">
                    <a16:rowId xmlns:a16="http://schemas.microsoft.com/office/drawing/2014/main" val="125034424"/>
                  </a:ext>
                </a:extLst>
              </a:tr>
              <a:tr h="161070">
                <a:tc>
                  <a:txBody>
                    <a:bodyPr/>
                    <a:lstStyle/>
                    <a:p>
                      <a:pPr algn="ctr" rtl="0" fontAlgn="ctr"/>
                      <a:r>
                        <a:rPr lang="en-US" sz="700" b="1" i="0" u="none" strike="noStrike">
                          <a:solidFill>
                            <a:schemeClr val="tx1"/>
                          </a:solidFill>
                          <a:effectLst/>
                          <a:latin typeface="Arial"/>
                        </a:rPr>
                        <a:t>CCC</a:t>
                      </a:r>
                      <a:endParaRPr lang="en-US" sz="700" b="1" i="0" u="none" strike="noStrike">
                        <a:solidFill>
                          <a:schemeClr val="tx1"/>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tc>
                  <a:txBody>
                    <a:bodyPr/>
                    <a:lstStyle/>
                    <a:p>
                      <a:pPr algn="ctr" rtl="0" fontAlgn="ctr">
                        <a:buNone/>
                      </a:pPr>
                      <a:r>
                        <a:rPr lang="en-US" altLang="zh-Hans" sz="1000" b="0" i="0" u="none" strike="noStrike">
                          <a:solidFill>
                            <a:srgbClr val="000000"/>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C"/>
                    </a:solidFill>
                  </a:tcPr>
                </a:tc>
                <a:extLst>
                  <a:ext uri="{0D108BD9-81ED-4DB2-BD59-A6C34878D82A}">
                    <a16:rowId xmlns:a16="http://schemas.microsoft.com/office/drawing/2014/main" val="376069249"/>
                  </a:ext>
                </a:extLst>
              </a:tr>
              <a:tr h="161070">
                <a:tc>
                  <a:txBody>
                    <a:bodyPr/>
                    <a:lstStyle/>
                    <a:p>
                      <a:pPr algn="ctr" rtl="0" fontAlgn="ctr"/>
                      <a:r>
                        <a:rPr lang="en-US" sz="1000" b="1" i="0" u="none" strike="noStrike">
                          <a:solidFill>
                            <a:srgbClr val="FFFFFF"/>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528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19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tc>
                  <a:txBody>
                    <a:bodyPr/>
                    <a:lstStyle/>
                    <a:p>
                      <a:pPr algn="ctr" rtl="0" fontAlgn="ctr">
                        <a:buNone/>
                      </a:pPr>
                      <a:r>
                        <a:rPr lang="en-US" altLang="zh-Hans" sz="1000" b="1" i="0" u="none" strike="noStrike">
                          <a:solidFill>
                            <a:srgbClr val="FFFFFF"/>
                          </a:solidFill>
                          <a:effectLst/>
                          <a:latin typeface="Arial" panose="020B0604020202020204" pitchFamily="34" charset="0"/>
                          <a:ea typeface="等线" panose="02010600030101010101" pitchFamily="2" charset="-122"/>
                        </a:rPr>
                        <a:t>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6092"/>
                    </a:solidFill>
                  </a:tcPr>
                </a:tc>
                <a:extLst>
                  <a:ext uri="{0D108BD9-81ED-4DB2-BD59-A6C34878D82A}">
                    <a16:rowId xmlns:a16="http://schemas.microsoft.com/office/drawing/2014/main" val="2127317217"/>
                  </a:ext>
                </a:extLst>
              </a:tr>
            </a:tbl>
          </a:graphicData>
        </a:graphic>
      </p:graphicFrame>
      <p:sp>
        <p:nvSpPr>
          <p:cNvPr id="7" name="TextBox 2">
            <a:extLst>
              <a:ext uri="{FF2B5EF4-FFF2-40B4-BE49-F238E27FC236}">
                <a16:creationId xmlns:a16="http://schemas.microsoft.com/office/drawing/2014/main" id="{4A1FCC4D-E6A9-2329-83A4-5BADA0C8C29C}"/>
              </a:ext>
            </a:extLst>
          </p:cNvPr>
          <p:cNvSpPr txBox="1">
            <a:spLocks noChangeArrowheads="1"/>
          </p:cNvSpPr>
          <p:nvPr/>
        </p:nvSpPr>
        <p:spPr bwMode="auto">
          <a:xfrm>
            <a:off x="251197" y="4203769"/>
            <a:ext cx="4361490" cy="19597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000" kern="1200">
                <a:solidFill>
                  <a:schemeClr val="tx1"/>
                </a:solidFill>
                <a:latin typeface="Arial" charset="0"/>
                <a:ea typeface="+mn-ea"/>
                <a:cs typeface="Arial" charset="0"/>
              </a:defRPr>
            </a:lvl2pPr>
            <a:lvl3pPr marL="914400" algn="l" rtl="0" fontAlgn="base">
              <a:spcBef>
                <a:spcPct val="0"/>
              </a:spcBef>
              <a:spcAft>
                <a:spcPct val="0"/>
              </a:spcAft>
              <a:defRPr sz="1000" kern="1200">
                <a:solidFill>
                  <a:schemeClr val="tx1"/>
                </a:solidFill>
                <a:latin typeface="Arial" charset="0"/>
                <a:ea typeface="+mn-ea"/>
                <a:cs typeface="Arial" charset="0"/>
              </a:defRPr>
            </a:lvl3pPr>
            <a:lvl4pPr marL="1371600" algn="l" rtl="0" fontAlgn="base">
              <a:spcBef>
                <a:spcPct val="0"/>
              </a:spcBef>
              <a:spcAft>
                <a:spcPct val="0"/>
              </a:spcAft>
              <a:defRPr sz="1000" kern="1200">
                <a:solidFill>
                  <a:schemeClr val="tx1"/>
                </a:solidFill>
                <a:latin typeface="Arial" charset="0"/>
                <a:ea typeface="+mn-ea"/>
                <a:cs typeface="Arial" charset="0"/>
              </a:defRPr>
            </a:lvl4pPr>
            <a:lvl5pPr marL="1828800" algn="l" rtl="0" fontAlgn="base">
              <a:spcBef>
                <a:spcPct val="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000" kern="1200">
                <a:solidFill>
                  <a:schemeClr val="tx1"/>
                </a:solidFill>
                <a:latin typeface="Arial" charset="0"/>
                <a:ea typeface="+mn-ea"/>
                <a:cs typeface="Arial" charset="0"/>
              </a:defRPr>
            </a:lvl6pPr>
            <a:lvl7pPr marL="2743200" algn="l" defTabSz="914400" rtl="0" eaLnBrk="1" latinLnBrk="0" hangingPunct="1">
              <a:defRPr sz="1000" kern="1200">
                <a:solidFill>
                  <a:schemeClr val="tx1"/>
                </a:solidFill>
                <a:latin typeface="Arial" charset="0"/>
                <a:ea typeface="+mn-ea"/>
                <a:cs typeface="Arial" charset="0"/>
              </a:defRPr>
            </a:lvl7pPr>
            <a:lvl8pPr marL="3200400" algn="l" defTabSz="914400" rtl="0" eaLnBrk="1" latinLnBrk="0" hangingPunct="1">
              <a:defRPr sz="1000" kern="1200">
                <a:solidFill>
                  <a:schemeClr val="tx1"/>
                </a:solidFill>
                <a:latin typeface="Arial" charset="0"/>
                <a:ea typeface="+mn-ea"/>
                <a:cs typeface="Arial" charset="0"/>
              </a:defRPr>
            </a:lvl8pPr>
            <a:lvl9pPr marL="3657600" algn="l" defTabSz="914400" rtl="0" eaLnBrk="1" latinLnBrk="0" hangingPunct="1">
              <a:defRPr sz="1000" kern="1200">
                <a:solidFill>
                  <a:schemeClr val="tx1"/>
                </a:solidFill>
                <a:latin typeface="Arial" charset="0"/>
                <a:ea typeface="+mn-ea"/>
                <a:cs typeface="Arial" charset="0"/>
              </a:defRPr>
            </a:lvl9pPr>
          </a:lstStyle>
          <a:p>
            <a:pPr>
              <a:lnSpc>
                <a:spcPct val="80000"/>
              </a:lnSpc>
            </a:pPr>
            <a:r>
              <a:rPr lang="en-US" altLang="en-US" sz="1400" kern="0">
                <a:latin typeface="Arial"/>
                <a:cs typeface="Arial"/>
              </a:rPr>
              <a:t>Reconciliation Period: </a:t>
            </a:r>
            <a:r>
              <a:rPr lang="en-US" altLang="en-US" sz="1400" b="1" u="sng" kern="0">
                <a:latin typeface="Arial"/>
                <a:ea typeface="等线"/>
                <a:cs typeface="Arial"/>
              </a:rPr>
              <a:t>Jan 26 - Apr </a:t>
            </a:r>
            <a:r>
              <a:rPr lang="en-US" altLang="zh-CN" sz="1400" b="1" u="sng" kern="0">
                <a:latin typeface="Arial"/>
                <a:ea typeface="等线"/>
                <a:cs typeface="Arial"/>
              </a:rPr>
              <a:t>26</a:t>
            </a:r>
            <a:endParaRPr lang="en-US" altLang="en-US" sz="1400" b="1" u="sng" kern="0">
              <a:latin typeface="Arial"/>
              <a:ea typeface="等线"/>
              <a:cs typeface="Arial"/>
            </a:endParaRPr>
          </a:p>
          <a:p>
            <a:pPr>
              <a:lnSpc>
                <a:spcPct val="80000"/>
              </a:lnSpc>
              <a:buClrTx/>
              <a:buFont typeface="Arial" panose="020B0604020202020204" pitchFamily="34" charset="0"/>
              <a:buChar char="•"/>
            </a:pPr>
            <a:endParaRPr lang="en-US" altLang="en-US" sz="1400" kern="0">
              <a:latin typeface="Arial" panose="020B0604020202020204" pitchFamily="34" charset="0"/>
              <a:cs typeface="Arial" panose="020B0604020202020204" pitchFamily="34" charset="0"/>
            </a:endParaRPr>
          </a:p>
          <a:p>
            <a:pPr>
              <a:lnSpc>
                <a:spcPct val="80000"/>
              </a:lnSpc>
              <a:buClrTx/>
            </a:pPr>
            <a:r>
              <a:rPr lang="en-US" altLang="en-US" sz="1400" b="1" kern="0">
                <a:latin typeface="Arial"/>
                <a:cs typeface="Arial"/>
              </a:rPr>
              <a:t>Total number of Reconciliation : </a:t>
            </a:r>
            <a:r>
              <a:rPr lang="en-US" altLang="zh-CN" sz="1400" b="1" kern="0">
                <a:latin typeface="Arial"/>
                <a:ea typeface="黑体"/>
                <a:cs typeface="Arial"/>
              </a:rPr>
              <a:t>528</a:t>
            </a:r>
          </a:p>
          <a:p>
            <a:pPr>
              <a:lnSpc>
                <a:spcPct val="80000"/>
              </a:lnSpc>
              <a:buClrTx/>
            </a:pPr>
            <a:endParaRPr lang="en-US" altLang="en-US" sz="1400" kern="0">
              <a:latin typeface="Arial" panose="020B0604020202020204" pitchFamily="34" charset="0"/>
              <a:cs typeface="Arial" panose="020B0604020202020204" pitchFamily="34" charset="0"/>
            </a:endParaRPr>
          </a:p>
          <a:p>
            <a:pPr marL="1657350" lvl="3" indent="-285750">
              <a:buFont typeface="Wingdings" panose="05000000000000000000" pitchFamily="2" charset="2"/>
              <a:buChar char="v"/>
            </a:pPr>
            <a:r>
              <a:rPr lang="en-US" sz="1100">
                <a:latin typeface="Arial"/>
                <a:cs typeface="Arial"/>
              </a:rPr>
              <a:t>Reconciliation Completed   : </a:t>
            </a:r>
            <a:r>
              <a:rPr lang="en-US" altLang="zh-CN" sz="1100">
                <a:latin typeface="Arial"/>
                <a:cs typeface="Arial"/>
              </a:rPr>
              <a:t>528</a:t>
            </a:r>
          </a:p>
          <a:p>
            <a:pPr marL="1657350" lvl="3" indent="-285750">
              <a:buFont typeface="Wingdings" panose="05000000000000000000" pitchFamily="2" charset="2"/>
              <a:buChar char="v"/>
            </a:pPr>
            <a:r>
              <a:rPr lang="en-US" sz="1100">
                <a:latin typeface="Arial"/>
                <a:cs typeface="Arial"/>
              </a:rPr>
              <a:t>Reconciliation Rejected      : 0</a:t>
            </a:r>
          </a:p>
          <a:p>
            <a:pPr marL="1657350" lvl="3" indent="-285750">
              <a:buFont typeface="Wingdings" panose="05000000000000000000" pitchFamily="2" charset="2"/>
              <a:buChar char="v"/>
            </a:pPr>
            <a:r>
              <a:rPr lang="en-US" altLang="zh-CN" sz="1100">
                <a:latin typeface="Arial"/>
                <a:ea typeface="等线"/>
                <a:cs typeface="Arial"/>
              </a:rPr>
              <a:t>System certificated             : 61</a:t>
            </a:r>
            <a:endParaRPr lang="en-US" altLang="zh-CN" sz="1100">
              <a:ea typeface="等线"/>
            </a:endParaRPr>
          </a:p>
          <a:p>
            <a:pPr marL="1657350" lvl="3" indent="-285750">
              <a:buFont typeface="Wingdings" panose="05000000000000000000" pitchFamily="2" charset="2"/>
              <a:buChar char="v"/>
            </a:pPr>
            <a:r>
              <a:rPr lang="en-US" sz="1100">
                <a:latin typeface="Arial"/>
                <a:cs typeface="Arial"/>
              </a:rPr>
              <a:t>Reconciliation Approved     : </a:t>
            </a:r>
            <a:endParaRPr lang="en-US" altLang="zh-CN" sz="1100">
              <a:latin typeface="Arial"/>
              <a:ea typeface="等线"/>
              <a:cs typeface="Arial"/>
            </a:endParaRPr>
          </a:p>
          <a:p>
            <a:pPr marL="1657350" lvl="3" indent="-285750">
              <a:buFont typeface="Wingdings" panose="05000000000000000000" pitchFamily="2" charset="2"/>
              <a:buChar char="v"/>
            </a:pPr>
            <a:r>
              <a:rPr lang="en-US" sz="1100">
                <a:latin typeface="Arial"/>
                <a:cs typeface="Arial"/>
              </a:rPr>
              <a:t>Reconciliation Submitted    : </a:t>
            </a:r>
            <a:r>
              <a:rPr lang="en-US" altLang="zh-CN" sz="1100">
                <a:latin typeface="Arial"/>
                <a:cs typeface="Arial"/>
              </a:rPr>
              <a:t>467</a:t>
            </a:r>
          </a:p>
          <a:p>
            <a:pPr marL="1657350" lvl="3" indent="-285750">
              <a:buFont typeface="Wingdings" panose="05000000000000000000" pitchFamily="2" charset="2"/>
              <a:buChar char="v"/>
            </a:pPr>
            <a:r>
              <a:rPr lang="en-US" sz="1100">
                <a:latin typeface="Arial"/>
                <a:cs typeface="Arial"/>
              </a:rPr>
              <a:t>Reconciliation in progress   : 0</a:t>
            </a:r>
            <a:endParaRPr lang="en-US" altLang="en-US" sz="1100" kern="0">
              <a:latin typeface="Arial"/>
              <a:cs typeface="Arial"/>
            </a:endParaRPr>
          </a:p>
        </p:txBody>
      </p:sp>
      <p:pic>
        <p:nvPicPr>
          <p:cNvPr id="10" name="图片 9">
            <a:extLst>
              <a:ext uri="{FF2B5EF4-FFF2-40B4-BE49-F238E27FC236}">
                <a16:creationId xmlns:a16="http://schemas.microsoft.com/office/drawing/2014/main" id="{A6929C19-8C65-2D2E-8A73-2BE2726D54C4}"/>
              </a:ext>
            </a:extLst>
          </p:cNvPr>
          <p:cNvPicPr>
            <a:picLocks noChangeAspect="1"/>
          </p:cNvPicPr>
          <p:nvPr/>
        </p:nvPicPr>
        <p:blipFill>
          <a:blip r:embed="rId2"/>
          <a:stretch>
            <a:fillRect/>
          </a:stretch>
        </p:blipFill>
        <p:spPr>
          <a:xfrm>
            <a:off x="5029457" y="3973511"/>
            <a:ext cx="5444579" cy="2375674"/>
          </a:xfrm>
          <a:prstGeom prst="rect">
            <a:avLst/>
          </a:prstGeom>
        </p:spPr>
      </p:pic>
    </p:spTree>
    <p:extLst>
      <p:ext uri="{BB962C8B-B14F-4D97-AF65-F5344CB8AC3E}">
        <p14:creationId xmlns:p14="http://schemas.microsoft.com/office/powerpoint/2010/main" val="254876219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ubb-test-dec22">
    <a:dk1>
      <a:srgbClr val="000000"/>
    </a:dk1>
    <a:lt1>
      <a:srgbClr val="FFFFFF"/>
    </a:lt1>
    <a:dk2>
      <a:srgbClr val="0067B1"/>
    </a:dk2>
    <a:lt2>
      <a:srgbClr val="FFFFFF"/>
    </a:lt2>
    <a:accent1>
      <a:srgbClr val="0067B1"/>
    </a:accent1>
    <a:accent2>
      <a:srgbClr val="97CDE1"/>
    </a:accent2>
    <a:accent3>
      <a:srgbClr val="C3C3C7"/>
    </a:accent3>
    <a:accent4>
      <a:srgbClr val="868686"/>
    </a:accent4>
    <a:accent5>
      <a:srgbClr val="F92745"/>
    </a:accent5>
    <a:accent6>
      <a:srgbClr val="1DB390"/>
    </a:accent6>
    <a:hlink>
      <a:srgbClr val="FF9900"/>
    </a:hlink>
    <a:folHlink>
      <a:srgbClr val="F927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hubb-test-dec22">
    <a:dk1>
      <a:srgbClr val="000000"/>
    </a:dk1>
    <a:lt1>
      <a:srgbClr val="FFFFFF"/>
    </a:lt1>
    <a:dk2>
      <a:srgbClr val="0067B1"/>
    </a:dk2>
    <a:lt2>
      <a:srgbClr val="FFFFFF"/>
    </a:lt2>
    <a:accent1>
      <a:srgbClr val="0067B1"/>
    </a:accent1>
    <a:accent2>
      <a:srgbClr val="97CDE1"/>
    </a:accent2>
    <a:accent3>
      <a:srgbClr val="C3C3C7"/>
    </a:accent3>
    <a:accent4>
      <a:srgbClr val="868686"/>
    </a:accent4>
    <a:accent5>
      <a:srgbClr val="F92745"/>
    </a:accent5>
    <a:accent6>
      <a:srgbClr val="1DB390"/>
    </a:accent6>
    <a:hlink>
      <a:srgbClr val="FF9900"/>
    </a:hlink>
    <a:folHlink>
      <a:srgbClr val="F927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DF2BE72B932F49BCA892E22173FB4F" ma:contentTypeVersion="11" ma:contentTypeDescription="Create a new document." ma:contentTypeScope="" ma:versionID="e1111a7c3a477dd1eb4e842288aa02fe">
  <xsd:schema xmlns:xsd="http://www.w3.org/2001/XMLSchema" xmlns:xs="http://www.w3.org/2001/XMLSchema" xmlns:p="http://schemas.microsoft.com/office/2006/metadata/properties" xmlns:ns2="4e5030e4-1972-4829-9f90-2d42e3de148b" xmlns:ns3="7284f0f9-b834-47bc-b354-a713ea4dcced" targetNamespace="http://schemas.microsoft.com/office/2006/metadata/properties" ma:root="true" ma:fieldsID="c413629a091ebc9cbcafde625e42ae03" ns2:_="" ns3:_="">
    <xsd:import namespace="4e5030e4-1972-4829-9f90-2d42e3de148b"/>
    <xsd:import namespace="7284f0f9-b834-47bc-b354-a713ea4dcc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030e4-1972-4829-9f90-2d42e3de1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92c26d-c709-4b13-843e-cf74e547853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84f0f9-b834-47bc-b354-a713ea4dcce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4cdb8e9-fc27-470e-9543-086da257ca75}" ma:internalName="TaxCatchAll" ma:showField="CatchAllData" ma:web="7284f0f9-b834-47bc-b354-a713ea4dc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5030e4-1972-4829-9f90-2d42e3de148b">
      <Terms xmlns="http://schemas.microsoft.com/office/infopath/2007/PartnerControls"/>
    </lcf76f155ced4ddcb4097134ff3c332f>
    <TaxCatchAll xmlns="7284f0f9-b834-47bc-b354-a713ea4dcc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2230F3-4FC8-428E-8106-435F244F5E9F}">
  <ds:schemaRefs>
    <ds:schemaRef ds:uri="4e5030e4-1972-4829-9f90-2d42e3de148b"/>
    <ds:schemaRef ds:uri="7284f0f9-b834-47bc-b354-a713ea4dcc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CCF31D-638E-4492-A86F-8A246FB2A9EF}">
  <ds:schemaRefs>
    <ds:schemaRef ds:uri="http://schemas.microsoft.com/office/2006/documentManagement/types"/>
    <ds:schemaRef ds:uri="http://purl.org/dc/terms/"/>
    <ds:schemaRef ds:uri="http://purl.org/dc/dcmitype/"/>
    <ds:schemaRef ds:uri="7284f0f9-b834-47bc-b354-a713ea4dcced"/>
    <ds:schemaRef ds:uri="http://schemas.microsoft.com/office/2006/metadata/properties"/>
    <ds:schemaRef ds:uri="http://www.w3.org/XML/1998/namespace"/>
    <ds:schemaRef ds:uri="4e5030e4-1972-4829-9f90-2d42e3de148b"/>
    <ds:schemaRef ds:uri="http://schemas.openxmlformats.org/package/2006/metadata/core-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CF6732DC-C8EF-445B-8816-9FC675AEE5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2854</Words>
  <Application>Microsoft Office PowerPoint</Application>
  <PresentationFormat>宽屏</PresentationFormat>
  <Paragraphs>869</Paragraphs>
  <Slides>32</Slides>
  <Notes>0</Notes>
  <HiddenSlides>0</HiddenSlides>
  <MMClips>0</MMClips>
  <ScaleCrop>false</ScaleCrop>
  <HeadingPairs>
    <vt:vector size="4" baseType="variant">
      <vt:variant>
        <vt:lpstr>主题</vt:lpstr>
      </vt:variant>
      <vt:variant>
        <vt:i4>1</vt:i4>
      </vt:variant>
      <vt:variant>
        <vt:lpstr>幻灯片标题</vt:lpstr>
      </vt:variant>
      <vt:variant>
        <vt:i4>32</vt:i4>
      </vt:variant>
    </vt:vector>
  </HeadingPairs>
  <TitlesOfParts>
    <vt:vector size="33" baseType="lpstr">
      <vt:lpstr>Office 主题​​</vt:lpstr>
      <vt:lpstr>PowerPoint 演示文稿</vt:lpstr>
      <vt:lpstr>PowerPoint 演示文稿</vt:lpstr>
      <vt:lpstr>PowerPoint 演示文稿</vt:lpstr>
      <vt:lpstr>PowerPoint 演示文稿</vt:lpstr>
      <vt:lpstr>PowerPoint 演示文稿</vt:lpstr>
      <vt:lpstr>RECORD TO REPORT</vt:lpstr>
      <vt:lpstr>PowerPoint 演示文稿</vt:lpstr>
      <vt:lpstr>PowerPoint 演示文稿</vt:lpstr>
      <vt:lpstr>PowerPoint 演示文稿</vt:lpstr>
      <vt:lpstr>PowerPoint 演示文稿</vt:lpstr>
      <vt:lpstr>PROCURE-TO-PAY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ORDER TO CASH</vt:lpstr>
      <vt:lpstr>PowerPoint 演示文稿</vt:lpstr>
      <vt:lpstr>APPENDIX</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子 松</dc:creator>
  <cp:lastModifiedBy>Xie, Zoe</cp:lastModifiedBy>
  <cp:revision>122</cp:revision>
  <dcterms:created xsi:type="dcterms:W3CDTF">2026-01-12T11:05:00Z</dcterms:created>
  <dcterms:modified xsi:type="dcterms:W3CDTF">2026-06-17T06:51:01Z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0AA669C2F0494D14B65597D95146E759_12</vt:lpwstr>
  </property>
  <property fmtid="{D5CDD505-2E9C-101B-9397-08002B2CF9AE}" pid="3" name="KSOProductBuildVer">
    <vt:lpwstr>2052-12.1.0.24657</vt:lpwstr>
  </property>
  <property fmtid="{D5CDD505-2E9C-101B-9397-08002B2CF9AE}" pid="4" name="MSIP_Label_defa4170-0d19-0005-0002-bc88714345d2_Enabled">
    <vt:lpwstr>true</vt:lpwstr>
  </property>
  <property fmtid="{D5CDD505-2E9C-101B-9397-08002B2CF9AE}" pid="5" name="MSIP_Label_defa4170-0d19-0005-0002-bc88714345d2_SetDate">
    <vt:lpwstr>2026-01-22T08:16:16Z</vt:lpwstr>
  </property>
  <property fmtid="{D5CDD505-2E9C-101B-9397-08002B2CF9AE}" pid="6" name="MSIP_Label_defa4170-0d19-0005-0002-bc88714345d2_Method">
    <vt:lpwstr>Standard</vt:lpwstr>
  </property>
  <property fmtid="{D5CDD505-2E9C-101B-9397-08002B2CF9AE}" pid="7" name="MSIP_Label_defa4170-0d19-0005-0002-bc88714345d2_Name">
    <vt:lpwstr>defa4170-0d19-0005-0002-bc88714345d2</vt:lpwstr>
  </property>
  <property fmtid="{D5CDD505-2E9C-101B-9397-08002B2CF9AE}" pid="8" name="MSIP_Label_defa4170-0d19-0005-0002-bc88714345d2_SiteId">
    <vt:lpwstr>47995fc2-1f56-47ce-9137-a87caef4be74</vt:lpwstr>
  </property>
  <property fmtid="{D5CDD505-2E9C-101B-9397-08002B2CF9AE}" pid="9" name="MSIP_Label_defa4170-0d19-0005-0002-bc88714345d2_ActionId">
    <vt:lpwstr>716e33a1-8cce-4e51-9212-abf69916389f</vt:lpwstr>
  </property>
  <property fmtid="{D5CDD505-2E9C-101B-9397-08002B2CF9AE}" pid="10" name="MSIP_Label_defa4170-0d19-0005-0002-bc88714345d2_ContentBits">
    <vt:lpwstr>0</vt:lpwstr>
  </property>
  <property fmtid="{D5CDD505-2E9C-101B-9397-08002B2CF9AE}" pid="11" name="MSIP_Label_defa4170-0d19-0005-0002-bc88714345d2_Tag">
    <vt:lpwstr>10, 3, 0, 1</vt:lpwstr>
  </property>
  <property fmtid="{D5CDD505-2E9C-101B-9397-08002B2CF9AE}" pid="12" name="ContentTypeId">
    <vt:lpwstr>0x01010035DF2BE72B932F49BCA892E22173FB4F</vt:lpwstr>
  </property>
  <property fmtid="{D5CDD505-2E9C-101B-9397-08002B2CF9AE}" pid="13" name="MediaServiceImageTags">
    <vt:lpwstr/>
  </property>
</Properties>
</file>